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359" r:id="rId2"/>
    <p:sldId id="361" r:id="rId3"/>
    <p:sldId id="348" r:id="rId4"/>
    <p:sldId id="269" r:id="rId5"/>
    <p:sldId id="333" r:id="rId6"/>
    <p:sldId id="334" r:id="rId7"/>
    <p:sldId id="320" r:id="rId8"/>
    <p:sldId id="335" r:id="rId9"/>
    <p:sldId id="351" r:id="rId10"/>
    <p:sldId id="349" r:id="rId11"/>
    <p:sldId id="272" r:id="rId12"/>
    <p:sldId id="337" r:id="rId13"/>
  </p:sldIdLst>
  <p:sldSz cx="10980738" cy="9180513"/>
  <p:notesSz cx="6858000" cy="9144000"/>
  <p:defaultTextStyle>
    <a:defPPr>
      <a:defRPr lang="ru-RU"/>
    </a:defPPr>
    <a:lvl1pPr marL="0" algn="l" defTabSz="115190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5954" algn="l" defTabSz="115190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51908" algn="l" defTabSz="115190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7863" algn="l" defTabSz="115190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03818" algn="l" defTabSz="115190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9772" algn="l" defTabSz="115190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55726" algn="l" defTabSz="115190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31681" algn="l" defTabSz="115190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07636" algn="l" defTabSz="115190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059B"/>
    <a:srgbClr val="0F0244"/>
    <a:srgbClr val="FFCC00"/>
    <a:srgbClr val="65CC60"/>
    <a:srgbClr val="FF99FF"/>
    <a:srgbClr val="FF6600"/>
    <a:srgbClr val="0066FF"/>
    <a:srgbClr val="FFFF99"/>
    <a:srgbClr val="33CCF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0232" autoAdjust="0"/>
  </p:normalViewPr>
  <p:slideViewPr>
    <p:cSldViewPr>
      <p:cViewPr>
        <p:scale>
          <a:sx n="60" d="100"/>
          <a:sy n="60" d="100"/>
        </p:scale>
        <p:origin x="-1272" y="-78"/>
      </p:cViewPr>
      <p:guideLst>
        <p:guide orient="horz" pos="2893"/>
        <p:guide pos="3460"/>
      </p:guideLst>
    </p:cSldViewPr>
  </p:slideViewPr>
  <p:outlineViewPr>
    <p:cViewPr>
      <p:scale>
        <a:sx n="33" d="100"/>
        <a:sy n="33" d="100"/>
      </p:scale>
      <p:origin x="12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305A0-CDFC-4EBE-B632-B70CDF1B5A2E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685800"/>
            <a:ext cx="4102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6DDF3-7B7F-4706-B387-6E66A802BF7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70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5190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75954" algn="l" defTabSz="115190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51908" algn="l" defTabSz="115190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27863" algn="l" defTabSz="115190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303818" algn="l" defTabSz="115190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79772" algn="l" defTabSz="115190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55726" algn="l" defTabSz="115190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31681" algn="l" defTabSz="115190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607636" algn="l" defTabSz="115190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7950" y="685800"/>
            <a:ext cx="41021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6DDF3-7B7F-4706-B387-6E66A802BF7A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6DDF3-7B7F-4706-B387-6E66A802BF7A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121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7950" y="685800"/>
            <a:ext cx="41021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6DDF3-7B7F-4706-B387-6E66A802BF7A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7950" y="685800"/>
            <a:ext cx="41021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6DDF3-7B7F-4706-B387-6E66A802BF7A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40543" y="1836104"/>
            <a:ext cx="9428794" cy="2448137"/>
          </a:xfrm>
          <a:ln>
            <a:noFill/>
          </a:ln>
        </p:spPr>
        <p:txBody>
          <a:bodyPr vert="horz" tIns="0" rIns="2303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70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40543" y="4321903"/>
            <a:ext cx="9432455" cy="2346132"/>
          </a:xfrm>
        </p:spPr>
        <p:txBody>
          <a:bodyPr lIns="0" rIns="23038"/>
          <a:lstStyle>
            <a:lvl1pPr marL="0" marR="57595" indent="0" algn="r">
              <a:buNone/>
              <a:defRPr>
                <a:solidFill>
                  <a:schemeClr val="tx1"/>
                </a:solidFill>
              </a:defRPr>
            </a:lvl1pPr>
            <a:lvl2pPr marL="575954" indent="0" algn="ctr">
              <a:buNone/>
            </a:lvl2pPr>
            <a:lvl3pPr marL="1151908" indent="0" algn="ctr">
              <a:buNone/>
            </a:lvl3pPr>
            <a:lvl4pPr marL="1727863" indent="0" algn="ctr">
              <a:buNone/>
            </a:lvl4pPr>
            <a:lvl5pPr marL="2303818" indent="0" algn="ctr">
              <a:buNone/>
            </a:lvl5pPr>
            <a:lvl6pPr marL="2879772" indent="0" algn="ctr">
              <a:buNone/>
            </a:lvl6pPr>
            <a:lvl7pPr marL="3455726" indent="0" algn="ctr">
              <a:buNone/>
            </a:lvl7pPr>
            <a:lvl8pPr marL="4031681" indent="0" algn="ctr">
              <a:buNone/>
            </a:lvl8pPr>
            <a:lvl9pPr marL="4607636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11B-84DD-446B-915E-99C308BE540D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11B-84DD-446B-915E-99C308BE540D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961035" y="1224071"/>
            <a:ext cx="2470666" cy="6976766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9039" y="1224071"/>
            <a:ext cx="7228985" cy="69767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11B-84DD-446B-915E-99C308BE540D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11B-84DD-446B-915E-99C308BE540D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6884" y="1762659"/>
            <a:ext cx="9333627" cy="182386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70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6884" y="3620620"/>
            <a:ext cx="9333627" cy="2020987"/>
          </a:xfrm>
        </p:spPr>
        <p:txBody>
          <a:bodyPr lIns="57595" rIns="57595" anchor="t"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11B-84DD-446B-915E-99C308BE540D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9038" y="942534"/>
            <a:ext cx="9882664" cy="1530085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49037" y="2570337"/>
            <a:ext cx="4849825" cy="5936732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81876" y="2570337"/>
            <a:ext cx="4849825" cy="5936732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11B-84DD-446B-915E-99C308BE540D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9038" y="942534"/>
            <a:ext cx="9882664" cy="1530085"/>
          </a:xfrm>
        </p:spPr>
        <p:txBody>
          <a:bodyPr tIns="57595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9039" y="2483542"/>
            <a:ext cx="4851733" cy="882648"/>
          </a:xfrm>
        </p:spPr>
        <p:txBody>
          <a:bodyPr lIns="57595" tIns="0" rIns="57595" bIns="0" anchor="ctr">
            <a:noAutofit/>
          </a:bodyPr>
          <a:lstStyle>
            <a:lvl1pPr marL="0" indent="0">
              <a:buNone/>
              <a:defRPr sz="3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500" b="1"/>
            </a:lvl2pPr>
            <a:lvl3pPr>
              <a:buNone/>
              <a:defRPr sz="2300" b="1"/>
            </a:lvl3pPr>
            <a:lvl4pPr>
              <a:buNone/>
              <a:defRPr sz="2000" b="1"/>
            </a:lvl4pPr>
            <a:lvl5pPr>
              <a:buNone/>
              <a:defRPr sz="20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78065" y="2489580"/>
            <a:ext cx="4853638" cy="876611"/>
          </a:xfrm>
        </p:spPr>
        <p:txBody>
          <a:bodyPr lIns="57595" tIns="0" rIns="57595" bIns="0" anchor="ctr"/>
          <a:lstStyle>
            <a:lvl1pPr marL="0" indent="0">
              <a:buNone/>
              <a:defRPr sz="3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500" b="1"/>
            </a:lvl2pPr>
            <a:lvl3pPr>
              <a:buNone/>
              <a:defRPr sz="2300" b="1"/>
            </a:lvl3pPr>
            <a:lvl4pPr>
              <a:buNone/>
              <a:defRPr sz="2000" b="1"/>
            </a:lvl4pPr>
            <a:lvl5pPr>
              <a:buNone/>
              <a:defRPr sz="20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49039" y="3366191"/>
            <a:ext cx="4851733" cy="5148102"/>
          </a:xfrm>
        </p:spPr>
        <p:txBody>
          <a:bodyPr tIns="0"/>
          <a:lstStyle>
            <a:lvl1pPr>
              <a:defRPr sz="28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78065" y="3366191"/>
            <a:ext cx="4853638" cy="5148102"/>
          </a:xfrm>
        </p:spPr>
        <p:txBody>
          <a:bodyPr tIns="0"/>
          <a:lstStyle>
            <a:lvl1pPr>
              <a:defRPr sz="28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11B-84DD-446B-915E-99C308BE540D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9037" y="942534"/>
            <a:ext cx="9974171" cy="1530085"/>
          </a:xfrm>
        </p:spPr>
        <p:txBody>
          <a:bodyPr vert="horz" tIns="57595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64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11B-84DD-446B-915E-99C308BE540D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11B-84DD-446B-915E-99C308BE540D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3556" y="688543"/>
            <a:ext cx="3294221" cy="1555587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23556" y="2244125"/>
            <a:ext cx="3294221" cy="6120342"/>
          </a:xfrm>
        </p:spPr>
        <p:txBody>
          <a:bodyPr lIns="23038" rIns="23038"/>
          <a:lstStyle>
            <a:lvl1pPr marL="0" indent="0" algn="l">
              <a:buNone/>
              <a:defRPr sz="1800"/>
            </a:lvl1pPr>
            <a:lvl2pPr indent="0" algn="l">
              <a:buNone/>
              <a:defRPr sz="1500"/>
            </a:lvl2pPr>
            <a:lvl3pPr indent="0" algn="l">
              <a:buNone/>
              <a:defRPr sz="1300"/>
            </a:lvl3pPr>
            <a:lvl4pPr indent="0" algn="l">
              <a:buNone/>
              <a:defRPr sz="1100"/>
            </a:lvl4pPr>
            <a:lvl5pPr indent="0" algn="l">
              <a:buNone/>
              <a:defRPr sz="11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93164" y="2244125"/>
            <a:ext cx="6138539" cy="6120342"/>
          </a:xfrm>
        </p:spPr>
        <p:txBody>
          <a:bodyPr tIns="0"/>
          <a:lstStyle>
            <a:lvl1pPr>
              <a:defRPr sz="3600"/>
            </a:lvl1pPr>
            <a:lvl2pPr>
              <a:defRPr sz="3200"/>
            </a:lvl2pPr>
            <a:lvl3pPr>
              <a:defRPr sz="3000"/>
            </a:lvl3pPr>
            <a:lvl4pPr>
              <a:defRPr sz="2500"/>
            </a:lvl4pPr>
            <a:lvl5pPr>
              <a:defRPr sz="23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11B-84DD-446B-915E-99C308BE540D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801652" y="1483337"/>
            <a:ext cx="6313924" cy="5508308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191" tIns="57595" rIns="115191" bIns="5759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9611911" y="7174894"/>
            <a:ext cx="186672" cy="208093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191" tIns="57595" rIns="115191" bIns="5759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2050" y="1575598"/>
            <a:ext cx="2657338" cy="2118586"/>
          </a:xfrm>
        </p:spPr>
        <p:txBody>
          <a:bodyPr vert="horz" lIns="57595" tIns="57595" rIns="57595" bIns="57595" anchor="b"/>
          <a:lstStyle>
            <a:lvl1pPr algn="l">
              <a:buNone/>
              <a:defRPr sz="25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2049" y="3786775"/>
            <a:ext cx="2653679" cy="2917363"/>
          </a:xfrm>
        </p:spPr>
        <p:txBody>
          <a:bodyPr lIns="80634" rIns="57595" bIns="57595" anchor="t"/>
          <a:lstStyle>
            <a:lvl1pPr marL="0" indent="0" algn="l">
              <a:spcBef>
                <a:spcPts val="316"/>
              </a:spcBef>
              <a:buFontTx/>
              <a:buNone/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11B-84DD-446B-915E-99C308BE540D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699653" y="8508978"/>
            <a:ext cx="732048" cy="488777"/>
          </a:xfrm>
        </p:spPr>
        <p:txBody>
          <a:bodyPr/>
          <a:lstStyle/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185977" y="1605743"/>
            <a:ext cx="5545273" cy="526349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41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1438" y="7786437"/>
            <a:ext cx="11003616" cy="139407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5191" tIns="57595" rIns="115191" bIns="5759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261606" y="8326218"/>
            <a:ext cx="5719134" cy="8542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5191" tIns="57595" rIns="115191" bIns="5759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1438" y="-9562"/>
            <a:ext cx="11003616" cy="139407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5191" tIns="57595" rIns="115191" bIns="5759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261606" y="-9562"/>
            <a:ext cx="5719134" cy="8542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5191" tIns="57595" rIns="115191" bIns="5759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49038" y="942534"/>
            <a:ext cx="9882664" cy="1530085"/>
          </a:xfrm>
          <a:prstGeom prst="rect">
            <a:avLst/>
          </a:prstGeom>
        </p:spPr>
        <p:txBody>
          <a:bodyPr vert="horz" lIns="0" tIns="57595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549038" y="2590945"/>
            <a:ext cx="9882664" cy="5875528"/>
          </a:xfrm>
          <a:prstGeom prst="rect">
            <a:avLst/>
          </a:prstGeom>
        </p:spPr>
        <p:txBody>
          <a:bodyPr vert="horz" lIns="115191" tIns="57595" rIns="115191" bIns="57595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49037" y="8508978"/>
            <a:ext cx="2562173" cy="48877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5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F1211B-84DD-446B-915E-99C308BE540D}" type="datetimeFigureOut">
              <a:rPr lang="ru-RU" smtClean="0"/>
              <a:pPr/>
              <a:t>13.01.2015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202716" y="8508978"/>
            <a:ext cx="4026271" cy="48877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5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9516641" y="8508978"/>
            <a:ext cx="915061" cy="48877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5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22835" y="270956"/>
            <a:ext cx="11024627" cy="869088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64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5573" indent="-34557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06336" indent="-31101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51908" indent="-31101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497481" indent="-264939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1843055" indent="-264939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2188627" indent="-264939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2419009" indent="-230382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764581" indent="-230382" algn="l" rtl="0" eaLnBrk="1" latinLnBrk="0" hangingPunct="1">
        <a:spcBef>
          <a:spcPct val="20000"/>
        </a:spcBef>
        <a:buClr>
          <a:schemeClr val="tx2"/>
        </a:buClr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110154" indent="-230382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759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519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7278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3038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879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4557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0316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6076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41" y="438478"/>
            <a:ext cx="9693861" cy="1271458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rgbClr val="009900"/>
                </a:solidFill>
              </a:rPr>
              <a:t>Урок математики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user\Desktop\картинки\загруженное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881" y="1709935"/>
            <a:ext cx="9019486" cy="6755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86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5834" y="989856"/>
            <a:ext cx="331236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>
                <a:solidFill>
                  <a:srgbClr val="FF0000"/>
                </a:solidFill>
              </a:rPr>
              <a:t>64 + 35</a:t>
            </a:r>
          </a:p>
          <a:p>
            <a:endParaRPr lang="ru-RU" sz="8000" b="1" dirty="0" smtClean="0">
              <a:solidFill>
                <a:srgbClr val="FF0000"/>
              </a:solidFill>
            </a:endParaRPr>
          </a:p>
          <a:p>
            <a:r>
              <a:rPr lang="ru-RU" sz="8000" b="1" dirty="0" smtClean="0">
                <a:solidFill>
                  <a:srgbClr val="FF0000"/>
                </a:solidFill>
              </a:rPr>
              <a:t>37 </a:t>
            </a:r>
            <a:r>
              <a:rPr lang="ru-RU" sz="8000" b="1" dirty="0">
                <a:solidFill>
                  <a:srgbClr val="FF0000"/>
                </a:solidFill>
              </a:rPr>
              <a:t>+ 25</a:t>
            </a:r>
          </a:p>
          <a:p>
            <a:endParaRPr lang="ru-RU" sz="8000" b="1" dirty="0" smtClean="0">
              <a:solidFill>
                <a:srgbClr val="FF0000"/>
              </a:solidFill>
            </a:endParaRPr>
          </a:p>
          <a:p>
            <a:r>
              <a:rPr lang="ru-RU" sz="8000" b="1" dirty="0" smtClean="0">
                <a:solidFill>
                  <a:srgbClr val="FF0000"/>
                </a:solidFill>
              </a:rPr>
              <a:t>82 </a:t>
            </a:r>
            <a:r>
              <a:rPr lang="ru-RU" sz="8000" b="1" dirty="0">
                <a:solidFill>
                  <a:srgbClr val="FF0000"/>
                </a:solidFill>
              </a:rPr>
              <a:t>+ 15</a:t>
            </a:r>
          </a:p>
          <a:p>
            <a:endParaRPr lang="ru-RU" sz="8000" dirty="0"/>
          </a:p>
        </p:txBody>
      </p:sp>
      <p:pic>
        <p:nvPicPr>
          <p:cNvPr id="3075" name="Picture 3" descr="C:\Users\user\Desktop\картинки\images (1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225" y="1142504"/>
            <a:ext cx="6137560" cy="69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99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21817" y="557808"/>
            <a:ext cx="9830808" cy="1368152"/>
          </a:xfrm>
        </p:spPr>
        <p:txBody>
          <a:bodyPr>
            <a:noAutofit/>
          </a:bodyPr>
          <a:lstStyle/>
          <a:p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0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22059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Выполните задание с </a:t>
            </a:r>
            <a:r>
              <a:rPr lang="ru-RU" sz="3200" dirty="0" smtClean="0">
                <a:solidFill>
                  <a:srgbClr val="22059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комментированием  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  <a:hlinkClick r:id="rId3" action="ppaction://hlinksldjump"/>
              </a:rPr>
              <a:t>по алгоритму.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idx="1"/>
          </p:nvPr>
        </p:nvSpPr>
        <p:spPr>
          <a:xfrm flipH="1">
            <a:off x="3186113" y="2934072"/>
            <a:ext cx="6984776" cy="4824536"/>
          </a:xfrm>
        </p:spPr>
        <p:txBody>
          <a:bodyPr/>
          <a:lstStyle/>
          <a:p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72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+64              +82</a:t>
            </a:r>
          </a:p>
          <a:p>
            <a:r>
              <a:rPr lang="ru-RU" sz="72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7200" u="sng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ru-RU" sz="72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7200" u="sng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72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72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99                97                       </a:t>
            </a:r>
          </a:p>
        </p:txBody>
      </p:sp>
      <p:pic>
        <p:nvPicPr>
          <p:cNvPr id="4100" name="Picture 4" descr="C:\Users\user\Desktop\картинки\загруженное (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31" y="2790056"/>
            <a:ext cx="300209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5"/>
          <p:cNvSpPr txBox="1">
            <a:spLocks/>
          </p:cNvSpPr>
          <p:nvPr/>
        </p:nvSpPr>
        <p:spPr>
          <a:xfrm>
            <a:off x="593825" y="989856"/>
            <a:ext cx="9657758" cy="66247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15191" tIns="57595" rIns="115191" bIns="57595">
            <a:normAutofit/>
          </a:bodyPr>
          <a:lstStyle/>
          <a:p>
            <a:pPr marL="345573" indent="-345573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ru-RU" sz="3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5573" indent="-345573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Алгоритм сложения двузначных чисел</a:t>
            </a:r>
          </a:p>
          <a:p>
            <a:pPr marL="345573" indent="-345573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ru-RU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5573" indent="-345573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Пишу единицы под единицами, десятки под десятками</a:t>
            </a:r>
          </a:p>
          <a:p>
            <a:pPr marL="345573" indent="-345573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Складываю единицы: число единиц пишу под единицами.</a:t>
            </a:r>
          </a:p>
          <a:p>
            <a:pPr marL="345573" indent="-345573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Складываю десятки: число десятков пишу под десятками.</a:t>
            </a:r>
          </a:p>
          <a:p>
            <a:pPr marL="345573" indent="-345573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 …</a:t>
            </a:r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9779751" y="7937342"/>
            <a:ext cx="943665" cy="860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191" tIns="57595" rIns="115191" bIns="57595"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93" y="917848"/>
            <a:ext cx="9882664" cy="1530085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FF0000"/>
                </a:solidFill>
              </a:rPr>
              <a:t>«Тот, кто хочет много знать,</a:t>
            </a:r>
            <a:br>
              <a:rPr lang="ru-RU" sz="3600" b="1" i="1" dirty="0">
                <a:solidFill>
                  <a:srgbClr val="FF0000"/>
                </a:solidFill>
              </a:rPr>
            </a:br>
            <a:r>
              <a:rPr lang="ru-RU" sz="3600" b="1" i="1" dirty="0">
                <a:solidFill>
                  <a:srgbClr val="FF0000"/>
                </a:solidFill>
              </a:rPr>
              <a:t>                Должен сам всё  постигать»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C:\Documents and Settings\comp\Рабочий стол\Копия ПРКЛЮЧЕНИЯ СМАЙЛИКА\I ШАГ\ШАГ 1 К УЧЕБНОЙ ДЕЯТЕЛЬНОСТИ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817" y="2934072"/>
            <a:ext cx="4896544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comp\Рабочий стол\Копия ПРКЛЮЧЕНИЯ СМАЙЛИКА\II ШАГ\ШАГ 2 К УЧЕБНОЙ ДЕЯТЕЛЬНОСТ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2417" y="2934072"/>
            <a:ext cx="4701989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uNMyNa0y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2577" y="0"/>
            <a:ext cx="3433189" cy="24561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037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824" y="629816"/>
            <a:ext cx="9837877" cy="1842803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4000" b="1" i="1" dirty="0">
                <a:solidFill>
                  <a:srgbClr val="FF0000"/>
                </a:solidFill>
              </a:rPr>
              <a:t>«Дорогие ребята, уважаемые </a:t>
            </a:r>
            <a:r>
              <a:rPr lang="ru-RU" sz="4000" b="1" i="1" dirty="0" smtClean="0">
                <a:solidFill>
                  <a:srgbClr val="FF0000"/>
                </a:solidFill>
              </a:rPr>
              <a:t>взрослые! </a:t>
            </a:r>
            <a:r>
              <a:rPr lang="ru-RU" sz="4000" b="1" i="1" dirty="0">
                <a:solidFill>
                  <a:srgbClr val="FF0000"/>
                </a:solidFill>
              </a:rPr>
              <a:t/>
            </a:r>
            <a:br>
              <a:rPr lang="ru-RU" sz="4000" b="1" i="1" dirty="0">
                <a:solidFill>
                  <a:srgbClr val="FF0000"/>
                </a:solidFill>
              </a:rPr>
            </a:br>
            <a:r>
              <a:rPr lang="ru-RU" sz="4000" b="1" i="1" dirty="0">
                <a:solidFill>
                  <a:srgbClr val="FF0000"/>
                </a:solidFill>
              </a:rPr>
              <a:t>                    Я приглашаю вас всех в </a:t>
            </a:r>
            <a:r>
              <a:rPr lang="ru-RU" sz="4000" b="1" i="1" dirty="0" smtClean="0">
                <a:solidFill>
                  <a:srgbClr val="FF0000"/>
                </a:solidFill>
              </a:rPr>
              <a:t>гости</a:t>
            </a:r>
            <a:r>
              <a:rPr lang="ru-RU" sz="6600" i="1" dirty="0" smtClean="0">
                <a:solidFill>
                  <a:srgbClr val="FF0000"/>
                </a:solidFill>
              </a:rPr>
              <a:t>!»</a:t>
            </a:r>
            <a:endParaRPr lang="ru-RU" i="1" dirty="0"/>
          </a:p>
        </p:txBody>
      </p:sp>
      <p:pic>
        <p:nvPicPr>
          <p:cNvPr id="1027" name="Picture 3" descr="C:\Users\user\Desktop\картинки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121" y="2525799"/>
            <a:ext cx="4464496" cy="611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8" descr="77a14e0af0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85" y="1853952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8" descr="77a14e0af0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192" y="6750496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8" descr="77a14e0af0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5091" y="2213992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8" descr="77a14e0af0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580" y="4205208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8" descr="77a14e0af0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123" y="4205208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8" descr="77a14e0af0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31" y="6727758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0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28901" y="1349896"/>
            <a:ext cx="10054240" cy="754375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>
                <a:solidFill>
                  <a:srgbClr val="0033CC"/>
                </a:solidFill>
              </a:rPr>
              <a:t> </a:t>
            </a:r>
            <a:r>
              <a:rPr lang="ru-RU" sz="6000" dirty="0">
                <a:solidFill>
                  <a:schemeClr val="accent4">
                    <a:lumMod val="50000"/>
                  </a:schemeClr>
                </a:solidFill>
              </a:rPr>
              <a:t>5, 7, 13, 8, 9,  14, </a:t>
            </a: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</a:rPr>
              <a:t>6.</a:t>
            </a:r>
            <a:endParaRPr lang="ru-RU" sz="60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>
              <a:solidFill>
                <a:srgbClr val="22059B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22059B"/>
                </a:solidFill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dirty="0">
                <a:solidFill>
                  <a:srgbClr val="22059B"/>
                </a:solidFill>
                <a:latin typeface="Times New Roman" pitchFamily="18" charset="0"/>
                <a:cs typeface="Times New Roman" pitchFamily="18" charset="0"/>
              </a:rPr>
              <a:t>такие выражения, чтобы сумма двух чисел равнялась </a:t>
            </a:r>
            <a:r>
              <a:rPr lang="ru-RU" dirty="0" smtClean="0">
                <a:solidFill>
                  <a:srgbClr val="22059B"/>
                </a:solidFill>
                <a:latin typeface="Times New Roman" pitchFamily="18" charset="0"/>
                <a:cs typeface="Times New Roman" pitchFamily="18" charset="0"/>
              </a:rPr>
              <a:t>третьему.</a:t>
            </a:r>
          </a:p>
          <a:p>
            <a:endParaRPr lang="ru-RU" sz="3000" dirty="0" smtClean="0">
              <a:solidFill>
                <a:srgbClr val="22059B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22059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22059B"/>
                </a:solidFill>
                <a:latin typeface="Times New Roman" pitchFamily="18" charset="0"/>
                <a:cs typeface="Times New Roman" pitchFamily="18" charset="0"/>
              </a:rPr>
              <a:t>Какие выражения получились? </a:t>
            </a:r>
          </a:p>
          <a:p>
            <a:endParaRPr lang="ru-RU" dirty="0" smtClean="0">
              <a:solidFill>
                <a:srgbClr val="22059B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22059B"/>
                </a:solidFill>
                <a:latin typeface="Times New Roman" pitchFamily="18" charset="0"/>
                <a:cs typeface="Times New Roman" pitchFamily="18" charset="0"/>
              </a:rPr>
              <a:t> Проверьте </a:t>
            </a:r>
            <a:r>
              <a:rPr lang="ru-RU" dirty="0">
                <a:solidFill>
                  <a:srgbClr val="22059B"/>
                </a:solidFill>
                <a:latin typeface="Times New Roman" pitchFamily="18" charset="0"/>
                <a:cs typeface="Times New Roman" pitchFamily="18" charset="0"/>
              </a:rPr>
              <a:t>себя. </a:t>
            </a:r>
            <a:r>
              <a:rPr lang="ru-RU" sz="3000" dirty="0">
                <a:solidFill>
                  <a:srgbClr val="22059B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000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Самопроверка</a:t>
            </a:r>
            <a:r>
              <a:rPr lang="ru-RU" sz="3000" dirty="0">
                <a:solidFill>
                  <a:srgbClr val="22059B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3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Самооценка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901" y="1625698"/>
            <a:ext cx="9608213" cy="824201"/>
          </a:xfrm>
          <a:prstGeom prst="rect">
            <a:avLst/>
          </a:prstGeom>
        </p:spPr>
        <p:txBody>
          <a:bodyPr wrap="square" lIns="115191" tIns="57595" rIns="115191" bIns="57595">
            <a:spAutoFit/>
          </a:bodyPr>
          <a:lstStyle/>
          <a:p>
            <a:endParaRPr lang="ru-RU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0049" y="1051912"/>
            <a:ext cx="4939224" cy="818462"/>
          </a:xfrm>
          <a:prstGeom prst="rect">
            <a:avLst/>
          </a:prstGeom>
        </p:spPr>
        <p:txBody>
          <a:bodyPr wrap="square" lIns="115191" tIns="57595" rIns="115191" bIns="57595">
            <a:spAutoFit/>
          </a:bodyPr>
          <a:lstStyle/>
          <a:p>
            <a:r>
              <a:rPr lang="ru-RU" sz="45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Самопроверка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10049" y="2166619"/>
            <a:ext cx="5904656" cy="6194902"/>
          </a:xfrm>
          <a:prstGeom prst="rect">
            <a:avLst/>
          </a:prstGeom>
        </p:spPr>
        <p:txBody>
          <a:bodyPr wrap="square" lIns="115191" tIns="57595" rIns="115191" bIns="57595">
            <a:spAutoFit/>
          </a:bodyPr>
          <a:lstStyle/>
          <a:p>
            <a:r>
              <a:rPr lang="ru-RU" sz="8000" dirty="0"/>
              <a:t>8 + 5 = 13                   7 + 6 = 13</a:t>
            </a:r>
          </a:p>
          <a:p>
            <a:r>
              <a:rPr lang="ru-RU" sz="8000" dirty="0"/>
              <a:t>8 + 6 = 14                   9 + 5 = 14</a:t>
            </a:r>
          </a:p>
          <a:p>
            <a:pPr algn="ctr"/>
            <a:endParaRPr lang="ru-RU" sz="7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9608176" y="8032972"/>
            <a:ext cx="1029413" cy="82165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191" tIns="57595" rIns="115191" bIns="57595"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746773"/>
              </p:ext>
            </p:extLst>
          </p:nvPr>
        </p:nvGraphicFramePr>
        <p:xfrm>
          <a:off x="665833" y="1349896"/>
          <a:ext cx="9436637" cy="6816601"/>
        </p:xfrm>
        <a:graphic>
          <a:graphicData uri="http://schemas.openxmlformats.org/drawingml/2006/table">
            <a:tbl>
              <a:tblPr/>
              <a:tblGrid>
                <a:gridCol w="1348091"/>
                <a:gridCol w="1348091"/>
                <a:gridCol w="1348091"/>
                <a:gridCol w="1348091"/>
                <a:gridCol w="1348091"/>
                <a:gridCol w="1348091"/>
                <a:gridCol w="1348091"/>
              </a:tblGrid>
              <a:tr h="1530851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latin typeface="Times New Roman"/>
                          <a:ea typeface="Calibri"/>
                          <a:cs typeface="Times New Roman"/>
                        </a:rPr>
                        <a:t>Лист самооценки.</a:t>
                      </a:r>
                      <a:endParaRPr lang="ru-RU" sz="3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latin typeface="Times New Roman"/>
                          <a:ea typeface="Calibri"/>
                          <a:cs typeface="Times New Roman"/>
                        </a:rPr>
                        <a:t>Ф.И._____________________________</a:t>
                      </a:r>
                      <a:endParaRPr lang="ru-RU" sz="3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013" marR="74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7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Задание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№ 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013" marR="74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Задание № 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013" marR="74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Задание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№ 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013" marR="74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Задание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№ 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013" marR="74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Задание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№ 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013" marR="74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Задание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№ 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013" marR="74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Итого.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013" marR="74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13" marR="74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13" marR="74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13" marR="74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13" marR="74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13" marR="74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13" marR="74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13" marR="74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702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 smtClean="0">
                          <a:latin typeface="Times New Roman"/>
                          <a:ea typeface="Calibri"/>
                          <a:cs typeface="Times New Roman"/>
                        </a:rPr>
                        <a:t>«+» - выполнил</a:t>
                      </a:r>
                      <a:r>
                        <a:rPr lang="ru-RU" sz="3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задание правильно;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«?» - при выполнении задания возникли трудности.</a:t>
                      </a:r>
                      <a:endParaRPr lang="ru-RU" sz="3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 smtClean="0">
                          <a:latin typeface="Times New Roman"/>
                          <a:ea typeface="Calibri"/>
                          <a:cs typeface="Times New Roman"/>
                        </a:rPr>
                        <a:t>Твоя </a:t>
                      </a:r>
                      <a:r>
                        <a:rPr lang="ru-RU" sz="3000" dirty="0">
                          <a:latin typeface="Times New Roman"/>
                          <a:ea typeface="Calibri"/>
                          <a:cs typeface="Times New Roman"/>
                        </a:rPr>
                        <a:t>оценка: _____</a:t>
                      </a:r>
                      <a:endParaRPr lang="ru-RU" sz="3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latin typeface="Times New Roman"/>
                          <a:ea typeface="Calibri"/>
                          <a:cs typeface="Times New Roman"/>
                        </a:rPr>
                        <a:t>Оценка учителя</a:t>
                      </a:r>
                      <a:r>
                        <a:rPr lang="ru-RU" sz="3000" dirty="0" smtClean="0">
                          <a:latin typeface="Times New Roman"/>
                          <a:ea typeface="Calibri"/>
                          <a:cs typeface="Times New Roman"/>
                        </a:rPr>
                        <a:t>: _____</a:t>
                      </a:r>
                      <a:endParaRPr lang="ru-RU" sz="3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013" marR="74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9865539" y="8319867"/>
            <a:ext cx="772090" cy="57375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191" tIns="57595" rIns="115191" bIns="57595"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1818" y="765019"/>
            <a:ext cx="10115812" cy="6164124"/>
          </a:xfrm>
          <a:prstGeom prst="rect">
            <a:avLst/>
          </a:prstGeom>
        </p:spPr>
        <p:txBody>
          <a:bodyPr wrap="square" lIns="115191" tIns="57595" rIns="115191" bIns="57595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0F0244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22059B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22059B"/>
                </a:solidFill>
                <a:latin typeface="Times New Roman" pitchFamily="18" charset="0"/>
                <a:cs typeface="Times New Roman" pitchFamily="18" charset="0"/>
              </a:rPr>
              <a:t>Подчеркните </a:t>
            </a:r>
            <a:r>
              <a:rPr lang="ru-RU" sz="3200" dirty="0">
                <a:solidFill>
                  <a:srgbClr val="22059B"/>
                </a:solidFill>
                <a:latin typeface="Times New Roman" pitchFamily="18" charset="0"/>
                <a:cs typeface="Times New Roman" pitchFamily="18" charset="0"/>
              </a:rPr>
              <a:t>только те числовые выражения, сумма которых  больше 10.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6+8     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4+6      7+7      5+5      9+4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2+8     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7+2      8+4      7+5      9+2 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22059B"/>
                </a:solidFill>
                <a:latin typeface="Times New Roman" pitchFamily="18" charset="0"/>
                <a:cs typeface="Times New Roman" pitchFamily="18" charset="0"/>
              </a:rPr>
              <a:t>Проверьте </a:t>
            </a:r>
            <a:r>
              <a:rPr lang="ru-RU" sz="3200" dirty="0">
                <a:solidFill>
                  <a:srgbClr val="22059B"/>
                </a:solidFill>
                <a:latin typeface="Times New Roman" pitchFamily="18" charset="0"/>
                <a:cs typeface="Times New Roman" pitchFamily="18" charset="0"/>
              </a:rPr>
              <a:t>себя.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Самопроверка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" y="18066"/>
            <a:ext cx="231249" cy="68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5191" tIns="57595" rIns="115191" bIns="5759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" y="18066"/>
            <a:ext cx="231249" cy="68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5191" tIns="57595" rIns="115191" bIns="5759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33FF33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2882" y="1239507"/>
            <a:ext cx="6262497" cy="618102"/>
          </a:xfrm>
          <a:prstGeom prst="rect">
            <a:avLst/>
          </a:prstGeom>
        </p:spPr>
        <p:txBody>
          <a:bodyPr wrap="square" lIns="115191" tIns="57595" rIns="115191" bIns="57595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Образец для самопроверки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3825" y="2868900"/>
            <a:ext cx="9700612" cy="32556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15191" tIns="57595" rIns="115191" bIns="57595">
            <a:spAutoFit/>
          </a:bodyPr>
          <a:lstStyle/>
          <a:p>
            <a:r>
              <a:rPr lang="ru-RU" sz="5100" b="1" u="sng" dirty="0">
                <a:latin typeface="Times New Roman" pitchFamily="18" charset="0"/>
                <a:cs typeface="Times New Roman" pitchFamily="18" charset="0"/>
              </a:rPr>
              <a:t>6+8 </a:t>
            </a:r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     4+6      </a:t>
            </a:r>
            <a:r>
              <a:rPr lang="ru-RU" sz="5100" b="1" u="sng" dirty="0">
                <a:latin typeface="Times New Roman" pitchFamily="18" charset="0"/>
                <a:cs typeface="Times New Roman" pitchFamily="18" charset="0"/>
              </a:rPr>
              <a:t>7+7</a:t>
            </a:r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      5+5      </a:t>
            </a:r>
            <a:r>
              <a:rPr lang="ru-RU" sz="5100" b="1" u="sng" dirty="0">
                <a:latin typeface="Times New Roman" pitchFamily="18" charset="0"/>
                <a:cs typeface="Times New Roman" pitchFamily="18" charset="0"/>
              </a:rPr>
              <a:t>9+4</a:t>
            </a:r>
          </a:p>
          <a:p>
            <a:endParaRPr lang="ru-RU" sz="5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2+8      </a:t>
            </a:r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7+2      </a:t>
            </a:r>
            <a:r>
              <a:rPr lang="ru-RU" sz="5100" b="1" u="sng" dirty="0">
                <a:latin typeface="Times New Roman" pitchFamily="18" charset="0"/>
                <a:cs typeface="Times New Roman" pitchFamily="18" charset="0"/>
              </a:rPr>
              <a:t>8+4</a:t>
            </a:r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5100" b="1" u="sng" dirty="0">
                <a:latin typeface="Times New Roman" pitchFamily="18" charset="0"/>
                <a:cs typeface="Times New Roman" pitchFamily="18" charset="0"/>
              </a:rPr>
              <a:t>7+5  </a:t>
            </a:r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5100" b="1" u="sng" dirty="0">
                <a:latin typeface="Times New Roman" pitchFamily="18" charset="0"/>
                <a:cs typeface="Times New Roman" pitchFamily="18" charset="0"/>
              </a:rPr>
              <a:t>9+2 </a:t>
            </a:r>
            <a:endParaRPr lang="ru-RU" sz="51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100" b="1" u="sng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9693963" y="8032974"/>
            <a:ext cx="857877" cy="82168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191" tIns="57595" rIns="115191" bIns="57595"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93825" y="6318449"/>
            <a:ext cx="9564703" cy="1512168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Оцените себя на листе самооценки</a:t>
            </a:r>
            <a:r>
              <a:rPr lang="ru-RU" sz="7200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картинки\images 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91" y="1247161"/>
            <a:ext cx="5256584" cy="704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706444" y="1637928"/>
            <a:ext cx="32583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>
                <a:solidFill>
                  <a:srgbClr val="0000FF"/>
                </a:solidFill>
              </a:rPr>
              <a:t>6* + 35</a:t>
            </a:r>
          </a:p>
          <a:p>
            <a:endParaRPr lang="ru-RU" sz="7200" b="1" dirty="0" smtClean="0">
              <a:solidFill>
                <a:srgbClr val="0000FF"/>
              </a:solidFill>
            </a:endParaRPr>
          </a:p>
          <a:p>
            <a:r>
              <a:rPr lang="ru-RU" sz="7200" b="1" dirty="0" smtClean="0">
                <a:solidFill>
                  <a:srgbClr val="0000FF"/>
                </a:solidFill>
              </a:rPr>
              <a:t>*</a:t>
            </a:r>
            <a:r>
              <a:rPr lang="ru-RU" sz="7200" b="1" dirty="0">
                <a:solidFill>
                  <a:srgbClr val="0000FF"/>
                </a:solidFill>
              </a:rPr>
              <a:t>7 + 25</a:t>
            </a:r>
          </a:p>
          <a:p>
            <a:endParaRPr lang="ru-RU" sz="7200" b="1" dirty="0" smtClean="0">
              <a:solidFill>
                <a:srgbClr val="0000FF"/>
              </a:solidFill>
            </a:endParaRPr>
          </a:p>
          <a:p>
            <a:r>
              <a:rPr lang="ru-RU" sz="7200" b="1" dirty="0" smtClean="0">
                <a:solidFill>
                  <a:srgbClr val="0000FF"/>
                </a:solidFill>
              </a:rPr>
              <a:t>8 </a:t>
            </a:r>
            <a:r>
              <a:rPr lang="ru-RU" sz="7200" b="1" dirty="0">
                <a:solidFill>
                  <a:srgbClr val="0000FF"/>
                </a:solidFill>
              </a:rPr>
              <a:t>* + 15</a:t>
            </a:r>
          </a:p>
        </p:txBody>
      </p:sp>
    </p:spTree>
    <p:extLst>
      <p:ext uri="{BB962C8B-B14F-4D97-AF65-F5344CB8AC3E}">
        <p14:creationId xmlns:p14="http://schemas.microsoft.com/office/powerpoint/2010/main" val="269401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5615</TotalTime>
  <Words>234</Words>
  <Application>Microsoft Office PowerPoint</Application>
  <PresentationFormat>Произвольный</PresentationFormat>
  <Paragraphs>74</Paragraphs>
  <Slides>12</Slides>
  <Notes>4</Notes>
  <HiddenSlides>4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Урок математики</vt:lpstr>
      <vt:lpstr>«Тот, кто хочет много знать,                 Должен сам всё  постигать»</vt:lpstr>
      <vt:lpstr>    «Дорогие ребята, уважаемые взрослые!                      Я приглашаю вас всех в гости!»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Оцените себя на листе самооценки </vt:lpstr>
      <vt:lpstr>Презентация PowerPoint</vt:lpstr>
      <vt:lpstr>Презентация PowerPoint</vt:lpstr>
      <vt:lpstr>  Выполните задание с комментированием   по алгоритму. 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215</cp:lastModifiedBy>
  <cp:revision>647</cp:revision>
  <dcterms:created xsi:type="dcterms:W3CDTF">2012-01-29T06:57:21Z</dcterms:created>
  <dcterms:modified xsi:type="dcterms:W3CDTF">2015-01-13T05:24:33Z</dcterms:modified>
</cp:coreProperties>
</file>