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</a:rPr>
              <a:t>Программа по внеурочной деятельности </a:t>
            </a:r>
            <a:r>
              <a:rPr lang="ru-RU" dirty="0" err="1">
                <a:solidFill>
                  <a:schemeClr val="tx1"/>
                </a:solidFill>
                <a:effectLst/>
              </a:rPr>
              <a:t>здоровьесберегающего</a:t>
            </a:r>
            <a:r>
              <a:rPr lang="ru-RU" dirty="0">
                <a:solidFill>
                  <a:schemeClr val="tx1"/>
                </a:solidFill>
                <a:effectLst/>
              </a:rPr>
              <a:t> направления  «Не </a:t>
            </a:r>
            <a:r>
              <a:rPr lang="ru-RU" dirty="0" smtClean="0">
                <a:solidFill>
                  <a:schemeClr val="tx1"/>
                </a:solidFill>
                <a:effectLst/>
              </a:rPr>
              <a:t>хворай-ка»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20320"/>
          </a:xfrm>
        </p:spPr>
        <p:txBody>
          <a:bodyPr>
            <a:normAutofit/>
          </a:bodyPr>
          <a:lstStyle/>
          <a:p>
            <a:pPr marL="137160" indent="0" algn="r">
              <a:spcBef>
                <a:spcPts val="0"/>
              </a:spcBef>
              <a:buNone/>
            </a:pPr>
            <a:r>
              <a:rPr lang="ru-RU" sz="2400" dirty="0" smtClean="0"/>
              <a:t>Выполнила:</a:t>
            </a:r>
          </a:p>
          <a:p>
            <a:pPr marL="137160" indent="0" algn="r">
              <a:spcBef>
                <a:spcPts val="0"/>
              </a:spcBef>
              <a:buNone/>
            </a:pPr>
            <a:r>
              <a:rPr lang="ru-RU" sz="2400" dirty="0" err="1"/>
              <a:t>Кеваева</a:t>
            </a:r>
            <a:r>
              <a:rPr lang="ru-RU" sz="2400" dirty="0"/>
              <a:t> Анна Юрьевна</a:t>
            </a:r>
          </a:p>
          <a:p>
            <a:pPr marL="137160" indent="0" algn="r">
              <a:spcBef>
                <a:spcPts val="0"/>
              </a:spcBef>
              <a:buNone/>
            </a:pPr>
            <a:r>
              <a:rPr lang="ru-RU" sz="2400" dirty="0"/>
              <a:t>Учитель начальных классов </a:t>
            </a:r>
          </a:p>
          <a:p>
            <a:pPr marL="137160" indent="0" algn="r">
              <a:spcBef>
                <a:spcPts val="0"/>
              </a:spcBef>
              <a:buNone/>
            </a:pPr>
            <a:r>
              <a:rPr lang="en-US" sz="2400" dirty="0"/>
              <a:t>I</a:t>
            </a:r>
            <a:r>
              <a:rPr lang="ru-RU" sz="2400" dirty="0"/>
              <a:t> категории </a:t>
            </a:r>
          </a:p>
          <a:p>
            <a:pPr marL="137160" indent="0" algn="r">
              <a:spcBef>
                <a:spcPts val="0"/>
              </a:spcBef>
              <a:buNone/>
            </a:pPr>
            <a:r>
              <a:rPr lang="ru-RU" sz="2400" dirty="0" smtClean="0"/>
              <a:t>ГБОУ  </a:t>
            </a:r>
            <a:r>
              <a:rPr lang="ru-RU" sz="2400" dirty="0"/>
              <a:t>СОШ </a:t>
            </a:r>
            <a:r>
              <a:rPr lang="ru-RU" sz="2400" dirty="0" smtClean="0"/>
              <a:t>«Центр </a:t>
            </a:r>
            <a:r>
              <a:rPr lang="ru-RU" sz="2400" dirty="0" err="1" smtClean="0"/>
              <a:t>образования»пос</a:t>
            </a:r>
            <a:r>
              <a:rPr lang="ru-RU" sz="2400" dirty="0" smtClean="0"/>
              <a:t>. </a:t>
            </a:r>
            <a:r>
              <a:rPr lang="ru-RU" sz="2400" dirty="0" err="1" smtClean="0"/>
              <a:t>Варламово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62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  <a:effectLst/>
              </a:rPr>
              <a:t>1.Актуальность</a:t>
            </a:r>
            <a:br>
              <a:rPr lang="ru-RU" i="1" dirty="0">
                <a:solidFill>
                  <a:schemeClr val="tx1"/>
                </a:solidFill>
                <a:effectLst/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Современное, быстро развивающееся образование, предъявляет высокие требования к обучающимся и их здоровью. Приоритетность проблемы сохранения и укрепления здоровья обучающихся нашла отражение в многочисленных исследованиях ученых. Это подчеркивает необходимость формирования у обучающихся мотивации на ведение здорового образа жизни через организацию культурной </a:t>
            </a:r>
            <a:r>
              <a:rPr lang="ru-RU" dirty="0" err="1"/>
              <a:t>здоровьесберегающей</a:t>
            </a:r>
            <a:r>
              <a:rPr lang="ru-RU" dirty="0"/>
              <a:t> практики детей, через деятельные формы взаимодействия, в результате которых только и возможно становление </a:t>
            </a:r>
            <a:r>
              <a:rPr lang="ru-RU" dirty="0" err="1"/>
              <a:t>здоровьесберегающей</a:t>
            </a:r>
            <a:r>
              <a:rPr lang="ru-RU" dirty="0"/>
              <a:t> компетентности</a:t>
            </a:r>
            <a:r>
              <a:rPr lang="ru-RU" dirty="0" smtClean="0"/>
              <a:t>.</a:t>
            </a:r>
            <a:r>
              <a:rPr lang="ru-RU" dirty="0"/>
              <a:t> Данная программа является  комплексной программой по формированию культуры здоровья обучающихся, способствующая познавательному и эмоциональному развитию ребенка, достижению планируемых результатов освоения основной образовательной программы начального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45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  <a:effectLst/>
              </a:rPr>
              <a:t>2.Цели </a:t>
            </a:r>
            <a:r>
              <a:rPr lang="ru-RU" i="1" dirty="0" smtClean="0">
                <a:solidFill>
                  <a:schemeClr val="tx1"/>
                </a:solidFill>
                <a:effectLst/>
              </a:rPr>
              <a:t>и задачи обучения</a:t>
            </a:r>
            <a:r>
              <a:rPr lang="ru-RU" i="1" dirty="0">
                <a:solidFill>
                  <a:schemeClr val="tx1"/>
                </a:solidFill>
                <a:effectLst/>
              </a:rPr>
              <a:t/>
            </a:r>
            <a:br>
              <a:rPr lang="ru-RU" i="1" dirty="0">
                <a:solidFill>
                  <a:schemeClr val="tx1"/>
                </a:solidFill>
                <a:effectLst/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pPr marL="137160" lvl="0" indent="0">
              <a:buNone/>
            </a:pPr>
            <a:r>
              <a:rPr lang="ru-RU" dirty="0" smtClean="0"/>
              <a:t>Цели:</a:t>
            </a:r>
          </a:p>
          <a:p>
            <a:pPr lvl="0"/>
            <a:r>
              <a:rPr lang="ru-RU" dirty="0" smtClean="0"/>
              <a:t>формировать </a:t>
            </a:r>
            <a:r>
              <a:rPr lang="ru-RU" dirty="0"/>
              <a:t>установки на ведение здорового образа жизни и коммуникативные навыки, такие как, умение сотрудничать, нести ответственность за принятые решения; </a:t>
            </a:r>
          </a:p>
          <a:p>
            <a:pPr lvl="0"/>
            <a:r>
              <a:rPr lang="ru-RU" dirty="0"/>
              <a:t>развивать навыки самооценки и самоконтроля в отношении собственного здоровья; </a:t>
            </a:r>
          </a:p>
          <a:p>
            <a:pPr lvl="0"/>
            <a:r>
              <a:rPr lang="ru-RU" dirty="0"/>
              <a:t>обучать способам и приемам сохранения и укрепления собственного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86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dirty="0" smtClean="0"/>
              <a:t>Задачи:</a:t>
            </a:r>
          </a:p>
          <a:p>
            <a:pPr lvl="0"/>
            <a:r>
              <a:rPr lang="ru-RU" dirty="0"/>
              <a:t>становление основ гражданской идентичности и мировоззрения обучающихся;</a:t>
            </a:r>
          </a:p>
          <a:p>
            <a:pPr lvl="0"/>
            <a:r>
              <a:rPr lang="ru-RU" dirty="0"/>
              <a:t>формирование основ умения учиться и способности к организации своей деятельности: принимать, сохранять цели и следовать им в учебной деятельности, планировать свою деятельность, осуществлять ее контроль и оценку, взаимодействовать с педагогом и сверстниками в учебном процессе;</a:t>
            </a:r>
          </a:p>
          <a:p>
            <a:pPr lvl="0"/>
            <a:r>
              <a:rPr lang="ru-RU" dirty="0"/>
              <a:t>духовно-нравственное развитие и воспитание обучающихся, предусматривающее принятие ими моральных норм, нравственных установок, национальных ценностей;</a:t>
            </a:r>
          </a:p>
          <a:p>
            <a:pPr lvl="0"/>
            <a:r>
              <a:rPr lang="ru-RU" dirty="0"/>
              <a:t>укрепление физического и духовного здоровья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9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i="1" dirty="0">
                <a:solidFill>
                  <a:schemeClr val="tx1"/>
                </a:solidFill>
                <a:effectLst/>
              </a:rPr>
              <a:t>3. Содержание занятий  программы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ru-RU" dirty="0"/>
              <a:t>Данная программа составлена в соответствии с возрастными особенностями обучающихся и рассчитана на проведение  1 часа в неделю:        1 класс — 33 часа в год, 2-4 классы -34 часа в год. Программа  построена на основании современных научных представлений о физиологическом, психологическом развитии ребенка этого возраста, раскрывает особенности соматического, психологического и социального  </a:t>
            </a:r>
            <a:r>
              <a:rPr lang="ru-RU" dirty="0" smtClean="0"/>
              <a:t>здоровья.</a:t>
            </a:r>
          </a:p>
          <a:p>
            <a:pPr marL="137160" indent="0">
              <a:buNone/>
            </a:pPr>
            <a:r>
              <a:rPr lang="ru-RU" dirty="0"/>
              <a:t>Программа внеурочной деятельности по спортивно-оздоровительному направлению «Не хворай-ка» состоит из четырёх частей:  </a:t>
            </a:r>
          </a:p>
          <a:p>
            <a:pPr lvl="0"/>
            <a:r>
              <a:rPr lang="ru-RU" dirty="0"/>
              <a:t>1 класс «Первые шаги к </a:t>
            </a:r>
            <a:r>
              <a:rPr lang="ru-RU" dirty="0" smtClean="0"/>
              <a:t>здоровью».</a:t>
            </a:r>
          </a:p>
          <a:p>
            <a:pPr lvl="0"/>
            <a:r>
              <a:rPr lang="ru-RU" dirty="0" smtClean="0"/>
              <a:t>2 </a:t>
            </a:r>
            <a:r>
              <a:rPr lang="ru-RU" dirty="0"/>
              <a:t>класс «Если хочешь </a:t>
            </a:r>
            <a:r>
              <a:rPr lang="ru-RU"/>
              <a:t>быть </a:t>
            </a:r>
            <a:r>
              <a:rPr lang="ru-RU" smtClean="0"/>
              <a:t>здоров».</a:t>
            </a:r>
            <a:endParaRPr lang="ru-RU" dirty="0" smtClean="0"/>
          </a:p>
          <a:p>
            <a:pPr lvl="0"/>
            <a:r>
              <a:rPr lang="ru-RU" dirty="0" smtClean="0"/>
              <a:t>3 </a:t>
            </a:r>
            <a:r>
              <a:rPr lang="ru-RU" dirty="0"/>
              <a:t>класс «По дорожкам </a:t>
            </a:r>
            <a:r>
              <a:rPr lang="ru-RU" dirty="0" smtClean="0"/>
              <a:t>здоровья».</a:t>
            </a:r>
          </a:p>
          <a:p>
            <a:pPr lvl="0"/>
            <a:r>
              <a:rPr lang="ru-RU" dirty="0" smtClean="0"/>
              <a:t>4 </a:t>
            </a:r>
            <a:r>
              <a:rPr lang="ru-RU" dirty="0"/>
              <a:t>класс «Я, ты, он, она - мы здоровая семья»</a:t>
            </a:r>
          </a:p>
        </p:txBody>
      </p:sp>
    </p:spTree>
    <p:extLst>
      <p:ext uri="{BB962C8B-B14F-4D97-AF65-F5344CB8AC3E}">
        <p14:creationId xmlns:p14="http://schemas.microsoft.com/office/powerpoint/2010/main" val="140454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 smtClean="0">
                <a:solidFill>
                  <a:schemeClr val="tx1"/>
                </a:solidFill>
              </a:rPr>
              <a:t>4.Предполагаемые </a:t>
            </a:r>
            <a:r>
              <a:rPr lang="ru-RU" i="1" dirty="0">
                <a:solidFill>
                  <a:schemeClr val="tx1"/>
                </a:solidFill>
              </a:rPr>
              <a:t>результаты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Реализацией</a:t>
            </a:r>
            <a:r>
              <a:rPr lang="ru-RU" dirty="0" smtClean="0"/>
              <a:t> </a:t>
            </a:r>
            <a:r>
              <a:rPr lang="ru-RU" dirty="0"/>
              <a:t>основной образовательной программы начального общего образования является обеспечение планируемых результатов по достижению выпускником начальной общеобразовательной школы целевых установок, знаний, умений, навыков и компетенций, определяемых личностными, семейными, общественными, государственными потребностями и возможностями ребёнка младшего школьного возраста, индивидуальными особенностями его развития и состояния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04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764705"/>
            <a:ext cx="734481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i="1" dirty="0"/>
              <a:t>Спасибо </a:t>
            </a:r>
          </a:p>
          <a:p>
            <a:pPr algn="ctr"/>
            <a:r>
              <a:rPr lang="ru-RU" sz="7200" b="1" i="1" dirty="0"/>
              <a:t>за</a:t>
            </a:r>
          </a:p>
          <a:p>
            <a:pPr algn="ctr"/>
            <a:r>
              <a:rPr lang="ru-RU" sz="7200" b="1" i="1" dirty="0"/>
              <a:t>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67369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419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Программа по внеурочной деятельности здоровьесберегающего направления  «Не хворай-ка»</vt:lpstr>
      <vt:lpstr>1.Актуальность </vt:lpstr>
      <vt:lpstr>2.Цели и задачи обучения </vt:lpstr>
      <vt:lpstr>Презентация PowerPoint</vt:lpstr>
      <vt:lpstr>3. Содержание занятий  программы </vt:lpstr>
      <vt:lpstr>  4.Предполагаемые результаты 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 внеурочной деятельности здоровьесберегающего направления  «Не хворай-ка»</dc:title>
  <dc:creator>Анна</dc:creator>
  <cp:lastModifiedBy>Admin</cp:lastModifiedBy>
  <cp:revision>7</cp:revision>
  <dcterms:created xsi:type="dcterms:W3CDTF">2011-11-07T17:41:05Z</dcterms:created>
  <dcterms:modified xsi:type="dcterms:W3CDTF">2013-12-01T16:59:12Z</dcterms:modified>
</cp:coreProperties>
</file>