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4" r:id="rId9"/>
    <p:sldId id="265" r:id="rId10"/>
    <p:sldId id="267" r:id="rId11"/>
    <p:sldId id="269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64F4-A8FD-47CA-B2DD-7154CAA1F9B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57B3-5601-4F52-ADE9-65F27250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848" y="1124744"/>
            <a:ext cx="870315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Районное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методическое объединение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учителей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начальных классов 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581128"/>
            <a:ext cx="560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Руководитель: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Сальникова Елена Борисовна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7998" y="6165304"/>
            <a:ext cx="131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2012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5871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Основные направления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внеурочной деятельности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636912"/>
            <a:ext cx="4867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</a:pP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Интеллектуально-познавательное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4" name="Picture 12" descr="j03237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8806">
            <a:off x="7099429" y="2661295"/>
            <a:ext cx="13271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2836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3097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3429000"/>
            <a:ext cx="4171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Художественно-эстетическое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Picture 11" descr="15731813_31b73af89d1a8438836c73200f679a7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17032"/>
            <a:ext cx="1584176" cy="13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4293096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</a:pP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Гражданско-патриотическое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9" name="Picture 10" descr="J007614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1655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35696" y="5229200"/>
            <a:ext cx="3669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FF9900"/>
              </a:buClr>
            </a:pP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Туристско-краеведческое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11" name="Picture 9" descr="J007619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85184"/>
            <a:ext cx="971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12160" y="5733256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Спортивное и ЗОЖ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55679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Создание в коллективе условий для саморазвития и самосовершенствования личности ребенка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Конкурсы, конкурсы…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C:\Documents and Settings\user\Рабочий стол\100SSCAM\SN85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208245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user\Рабочий стол\100SSCAM\SN855717.JPG"/>
          <p:cNvPicPr>
            <a:picLocks noChangeAspect="1" noChangeArrowheads="1"/>
          </p:cNvPicPr>
          <p:nvPr/>
        </p:nvPicPr>
        <p:blipFill>
          <a:blip r:embed="rId3" cstate="print"/>
          <a:srcRect t="9836" r="55738" b="27869"/>
          <a:stretch>
            <a:fillRect/>
          </a:stretch>
        </p:blipFill>
        <p:spPr bwMode="auto">
          <a:xfrm>
            <a:off x="323528" y="980728"/>
            <a:ext cx="2232248" cy="1826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:\С рабочего стола\Мои документы\2а фото\акции, интервью\IMG_1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980728"/>
            <a:ext cx="2376264" cy="1901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С рабочего стола\Мои документы\2а фото\акции, интервью\IMG_1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08720"/>
            <a:ext cx="2448272" cy="1836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 А.jpg"/>
          <p:cNvPicPr>
            <a:picLocks noChangeAspect="1"/>
          </p:cNvPicPr>
          <p:nvPr/>
        </p:nvPicPr>
        <p:blipFill>
          <a:blip r:embed="rId6" cstate="print"/>
          <a:srcRect l="15132" r="11841"/>
          <a:stretch>
            <a:fillRect/>
          </a:stretch>
        </p:blipFill>
        <p:spPr bwMode="auto">
          <a:xfrm>
            <a:off x="323528" y="4509119"/>
            <a:ext cx="2016224" cy="2147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9979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5" descr="D:\С рабочего стола\Мои документы\2а фото\уроки\IMG_16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653136"/>
            <a:ext cx="2520280" cy="1890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2852936"/>
            <a:ext cx="8125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«Русский Медвежонок», «Кенгуру»,  «Человек и природа,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«Познание и творчество», «Старт», «Всезнайка», «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Интернешка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»,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«Золотое Руно»,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Занковский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марафон, «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Мартыновские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чтения»,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«Будущее это мы», «Если не я, то кто же», конференции, акции и др.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Ожидаемые результаты: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портрет выпускника начальной школы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65037" y="3212976"/>
            <a:ext cx="379492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</a:rPr>
              <a:t>деятельный и активный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53069" y="1268760"/>
            <a:ext cx="212620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0000FF"/>
                </a:solidFill>
                <a:latin typeface="Monotype Corsiva" pitchFamily="66" charset="0"/>
              </a:rPr>
              <a:t>креативный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любознательный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6049" y="2276872"/>
            <a:ext cx="2749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инициативный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45224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открытый внешнему миру,</a:t>
            </a:r>
          </a:p>
          <a:p>
            <a:pPr eaLnBrk="0" hangingPunct="0"/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 доброжелательный и отзывчивый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3016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положительное отношение к себе уверенность в своих силах</a:t>
            </a:r>
            <a:r>
              <a:rPr lang="ru-RU" sz="2800" b="1" dirty="0" smtClean="0">
                <a:solidFill>
                  <a:srgbClr val="FFFF99"/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FFFF99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92696" y="4581128"/>
            <a:ext cx="6444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чувство собственного достоинства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908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исследователь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2849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коммуникативный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3068" y="2708920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ответственный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4437112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уважительное отношение к окружающим, </a:t>
            </a:r>
          </a:p>
          <a:p>
            <a:pPr eaLnBrk="0" hangingPunct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к иной точке зрения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6450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навыки самоорганизации и здорового образа жизни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66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навыки самоорганизации и здорового образа жизни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С рабочего стола\Мои документы\2а фото\уроки\IMG_1557.jpg"/>
          <p:cNvPicPr>
            <a:picLocks noChangeAspect="1" noChangeArrowheads="1"/>
          </p:cNvPicPr>
          <p:nvPr/>
        </p:nvPicPr>
        <p:blipFill>
          <a:blip r:embed="rId2" cstate="print"/>
          <a:srcRect l="11538" t="-5128" r="23077"/>
          <a:stretch>
            <a:fillRect/>
          </a:stretch>
        </p:blipFill>
        <p:spPr bwMode="auto">
          <a:xfrm>
            <a:off x="323528" y="1412776"/>
            <a:ext cx="1584176" cy="1910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\Рабочий стол\100SSCAM\SN855714.JPG"/>
          <p:cNvPicPr>
            <a:picLocks noChangeAspect="1" noChangeArrowheads="1"/>
          </p:cNvPicPr>
          <p:nvPr/>
        </p:nvPicPr>
        <p:blipFill>
          <a:blip r:embed="rId3" cstate="print"/>
          <a:srcRect l="10448" r="31343" b="14428"/>
          <a:stretch>
            <a:fillRect/>
          </a:stretch>
        </p:blipFill>
        <p:spPr bwMode="auto">
          <a:xfrm>
            <a:off x="4788024" y="1052736"/>
            <a:ext cx="1502121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user\Рабочий стол\фото  для  Елены Борисовны\SDC14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44824"/>
            <a:ext cx="201622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D:\С рабочего стола\Мои документы\2а фото\уроки\IMG_1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09120"/>
            <a:ext cx="1344058" cy="100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Причины неэффективности образовательного процесса 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4019" y="1916832"/>
            <a:ext cx="882998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доминирование  репродуктивно-иллюстративной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ru-RU" sz="3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образовательной технологии;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ru-RU" sz="3400" b="1" i="0" u="none" strike="noStrike" cap="none" normalizeH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 преобладание монологического способа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ru-RU" sz="3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взаимодействия педагога с обучающимися;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ru-RU" sz="3400" b="1" i="0" u="none" strike="noStrike" cap="none" normalizeH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 недостаточность технологического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ru-RU" sz="3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диапазона учителя.</a:t>
            </a:r>
            <a:endParaRPr kumimoji="0" lang="ru-RU" sz="3400" b="1" i="0" u="none" strike="noStrike" cap="none" normalizeH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ВЕДА\фото  для  Елены Борисовны\100SSCAM\SN855703.JPG"/>
          <p:cNvPicPr>
            <a:picLocks noChangeAspect="1" noChangeArrowheads="1"/>
          </p:cNvPicPr>
          <p:nvPr/>
        </p:nvPicPr>
        <p:blipFill>
          <a:blip r:embed="rId2" cstate="print"/>
          <a:srcRect t="9877" r="39506" b="14403"/>
          <a:stretch>
            <a:fillRect/>
          </a:stretch>
        </p:blipFill>
        <p:spPr bwMode="auto">
          <a:xfrm>
            <a:off x="251520" y="620688"/>
            <a:ext cx="260794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476672"/>
            <a:ext cx="1691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Тема: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340768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Формирование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</a:rPr>
              <a:t>компетенций учителя и учащихся как средство повышения качества образования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24944"/>
            <a:ext cx="1558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Цель: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17032"/>
            <a:ext cx="853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повышение профессионального мастерства педагога и его личностной культуры для достижения стабильно положительных результатов образовательного процесса и принципиально нового качества образования.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240" y="260648"/>
            <a:ext cx="2550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	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Задачи: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знакомить педагогов с достижениями педагогической науки и практики, с новыми педагогическими технологиями и методиками как средствами достижения нового качества образования;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организовать систему методической работы с педагогами с целью развития педагогического творчества и самореализации инициативы педагогических кадров;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выявление, обобщение и распространение передового педагогического опыта обучения и воспитания.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87624" y="3933056"/>
            <a:ext cx="66247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Основные направления: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13035" y="4570765"/>
            <a:ext cx="81179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Аналитическая деятельность.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Информационная деятельность.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Организационно-методическая деятельность.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Консультационная деятельность.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87624" y="188640"/>
            <a:ext cx="67605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5730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Кадровый состав учителей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75656" y="896615"/>
            <a:ext cx="58326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Всего –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100 человек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528" y="1628800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906463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Почетных работников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>
                <a:tab pos="906463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6 человек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906463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Отличник народного просвещения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>
                <a:tab pos="906463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6 человек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906463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Учителей высшей категории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>
                <a:tab pos="906463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21 человек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31032" y="5718448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Методист, курирующий районное методическое объединение учителей: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 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Волкова  Елена Валерьевна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011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990000"/>
                </a:solidFill>
                <a:latin typeface="+mj-lt"/>
              </a:rPr>
              <a:t>МЫ –  ШКОЛА ИННОВАЦИЙ</a:t>
            </a:r>
            <a:endParaRPr lang="ru-RU" sz="44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8280920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3000" b="1" dirty="0" smtClean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Введение Федеральных  Государственных Образовательных Стандартов второго поколения</a:t>
            </a:r>
          </a:p>
          <a:p>
            <a:pPr algn="ctr">
              <a:lnSpc>
                <a:spcPct val="80000"/>
              </a:lnSpc>
            </a:pPr>
            <a:endParaRPr lang="ru-RU" sz="3000" b="1" dirty="0" smtClean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</a:pPr>
            <a:endParaRPr lang="ru-RU" sz="3000" b="1" dirty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</a:pPr>
            <a:endParaRPr lang="ru-RU" sz="3000" b="1" dirty="0" smtClean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</a:pPr>
            <a:endParaRPr lang="ru-RU" sz="3000" b="1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sz="30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3000" b="1" dirty="0">
              <a:latin typeface="Monotype Corsiva" pitchFamily="66" charset="0"/>
            </a:endParaRPr>
          </a:p>
        </p:txBody>
      </p:sp>
      <p:pic>
        <p:nvPicPr>
          <p:cNvPr id="5" name="Picture 12" descr="C:\Documents and Settings\selyunina\Рабочий стол\Конструктор 2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2853469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selyunina\Рабочий стол\Конструктор 2\прик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096344" cy="414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0"/>
            <a:ext cx="5847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Актуальные проблемы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92696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4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освоение учителями новых для них образовательных технологий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системно-деятельностного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подхода и нового содержания учебников;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384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диагностика и оценка новых образовательных результатов;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384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организация образовательного процесса, нацеленного на достижение планируемых результатов освоения основной образовательной программы начального общего образования;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384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организация творческого взаимодействия учителей начальной школы и учителей-предметников; педагогов, администрации школ и родительской общественности.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5896" y="4437112"/>
            <a:ext cx="2520280" cy="360040"/>
          </a:xfrm>
          <a:prstGeom prst="downArrow">
            <a:avLst>
              <a:gd name="adj1" fmla="val 50000"/>
              <a:gd name="adj2" fmla="val 61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4941168"/>
          <a:ext cx="8352928" cy="1584176"/>
        </p:xfrm>
        <a:graphic>
          <a:graphicData uri="http://schemas.openxmlformats.org/drawingml/2006/table">
            <a:tbl>
              <a:tblPr/>
              <a:tblGrid>
                <a:gridCol w="3209240"/>
                <a:gridCol w="5143688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Теоретический семинар </a:t>
                      </a:r>
                      <a:r>
                        <a:rPr lang="ru-RU" sz="1300" b="1" dirty="0" smtClean="0">
                          <a:latin typeface="Times New Roman"/>
                          <a:ea typeface="Times New Roman"/>
                        </a:rPr>
                        <a:t>на базе МОУ ООШ №7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Реализация ФГОС НОО: проблемы и перспективы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Мастер </a:t>
                      </a:r>
                      <a:r>
                        <a:rPr lang="ru-RU" sz="1300" b="1" dirty="0" smtClean="0">
                          <a:latin typeface="Times New Roman"/>
                          <a:ea typeface="Times New Roman"/>
                        </a:rPr>
                        <a:t>– классы на</a:t>
                      </a:r>
                      <a:r>
                        <a:rPr lang="ru-RU" sz="1300" b="1" baseline="0" dirty="0" smtClean="0">
                          <a:latin typeface="Times New Roman"/>
                          <a:ea typeface="Times New Roman"/>
                        </a:rPr>
                        <a:t> базе МБОУ СОШ №3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Современный урок в свете требований ФГОС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Практический  </a:t>
                      </a:r>
                      <a:r>
                        <a:rPr lang="ru-RU" sz="1300" b="1" dirty="0" smtClean="0">
                          <a:latin typeface="Times New Roman"/>
                          <a:ea typeface="Times New Roman"/>
                        </a:rPr>
                        <a:t>семинар на базе МБОУ ООШ №5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Внеурочная деятельность как средство формирования УУД младших школьников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071440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Апробация новых предметных УМК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7809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«Перспективная начальная школа»</a:t>
            </a:r>
            <a:br>
              <a:rPr lang="ru-RU" sz="4000" b="1" dirty="0" smtClean="0">
                <a:solidFill>
                  <a:srgbClr val="C00000"/>
                </a:solidFill>
                <a:latin typeface="+mj-lt"/>
              </a:rPr>
            </a:b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949280"/>
            <a:ext cx="5072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УМК «Школа России»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08720"/>
            <a:ext cx="8211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Развивающая система </a:t>
            </a:r>
            <a:r>
              <a:rPr lang="ru-RU" sz="4000" b="1" dirty="0" err="1" smtClean="0">
                <a:solidFill>
                  <a:srgbClr val="C00000"/>
                </a:solidFill>
                <a:latin typeface="+mj-lt"/>
              </a:rPr>
              <a:t>Л.В.Занкова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085184"/>
            <a:ext cx="7744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УМК «Начальная школа 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XXI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века»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1" name="Picture 3" descr="C:\Documents and Settings\user\Рабочий стол\100SSCAM\SN855719.JPG"/>
          <p:cNvPicPr>
            <a:picLocks noChangeAspect="1" noChangeArrowheads="1"/>
          </p:cNvPicPr>
          <p:nvPr/>
        </p:nvPicPr>
        <p:blipFill>
          <a:blip r:embed="rId2" cstate="print"/>
          <a:srcRect l="19898" t="18367" r="28062" b="10204"/>
          <a:stretch>
            <a:fillRect/>
          </a:stretch>
        </p:blipFill>
        <p:spPr bwMode="auto">
          <a:xfrm>
            <a:off x="827584" y="2564904"/>
            <a:ext cx="223842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user\Рабочий стол\100SSCAM\SN855724.JPG"/>
          <p:cNvPicPr>
            <a:picLocks noChangeAspect="1" noChangeArrowheads="1"/>
          </p:cNvPicPr>
          <p:nvPr/>
        </p:nvPicPr>
        <p:blipFill>
          <a:blip r:embed="rId3" cstate="print"/>
          <a:srcRect l="13125" r="13750"/>
          <a:stretch>
            <a:fillRect/>
          </a:stretch>
        </p:blipFill>
        <p:spPr bwMode="auto">
          <a:xfrm>
            <a:off x="3419872" y="2564904"/>
            <a:ext cx="2248450" cy="2306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user\Рабочий стол\фото  для  Елены Борисовны\SDC16745.JPG"/>
          <p:cNvPicPr>
            <a:picLocks noChangeAspect="1" noChangeArrowheads="1"/>
          </p:cNvPicPr>
          <p:nvPr/>
        </p:nvPicPr>
        <p:blipFill>
          <a:blip r:embed="rId4" cstate="print"/>
          <a:srcRect l="22226" r="6156"/>
          <a:stretch>
            <a:fillRect/>
          </a:stretch>
        </p:blipFill>
        <p:spPr bwMode="auto">
          <a:xfrm>
            <a:off x="6093169" y="2564904"/>
            <a:ext cx="2223247" cy="2294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Апробация и внедрение новых    технологий обучения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124744"/>
          <a:ext cx="7632848" cy="4032447"/>
        </p:xfrm>
        <a:graphic>
          <a:graphicData uri="http://schemas.openxmlformats.org/drawingml/2006/table">
            <a:tbl>
              <a:tblPr/>
              <a:tblGrid>
                <a:gridCol w="1907792"/>
                <a:gridCol w="1946422"/>
                <a:gridCol w="1870842"/>
                <a:gridCol w="1907792"/>
              </a:tblGrid>
              <a:tr h="1344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ПРОБЛЕМНОЕ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   ОБУЧЕНИЕ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ПРОЕКТНАЯ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МЕТОДИКА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ИНФОРМАЦИО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ННО-КОММУНИ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КАТИВНЫЕ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</a:rPr>
                        <a:t>ИНТЕРАКТИВНЫЕ 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478"/>
                    </a:solidFill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ОБУЧЕНИЕ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СОТРУДНИЧЕСТ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КОММУНИКАТИВ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МЕТОДИКА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СОЦИОКУЛЬТУР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МЕТОД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ТЕСТОВЫЙ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МЕТОД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РАЗВИВАЮЩЕЕ ОБУЧЕНИЕ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ИГРОВЫЕ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ЗДОРОВЬЕ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СБЕРЕГАЮ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ЩИЕ 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D4702"/>
                          </a:solidFill>
                          <a:effectLst/>
                          <a:latin typeface="Times New Roman" pitchFamily="18" charset="0"/>
                        </a:rPr>
                        <a:t>ВАРИАТИВНОЕ ОБУЧЕНИЕ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763688" y="5517232"/>
            <a:ext cx="6264696" cy="914524"/>
          </a:xfrm>
          <a:prstGeom prst="upArrowCallout">
            <a:avLst>
              <a:gd name="adj1" fmla="val 172727"/>
              <a:gd name="adj2" fmla="val 172727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ЛИЧНОСТНО-ОРИЕНТИРОВАННЫЙ  ПОДХОД К ОБУЧЕНИЮ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Преемственность между ступенями обучения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как условие получения нового образовательного результата</a:t>
            </a:r>
          </a:p>
        </p:txBody>
      </p:sp>
      <p:pic>
        <p:nvPicPr>
          <p:cNvPr id="3" name="Picture 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20888"/>
            <a:ext cx="2736304" cy="2029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7" descr="IMG_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1800200" cy="1585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0894"/>
          <p:cNvPicPr>
            <a:picLocks noChangeAspect="1" noChangeArrowheads="1"/>
          </p:cNvPicPr>
          <p:nvPr/>
        </p:nvPicPr>
        <p:blipFill>
          <a:blip r:embed="rId4" cstate="print"/>
          <a:srcRect l="28812" t="15845"/>
          <a:stretch>
            <a:fillRect/>
          </a:stretch>
        </p:blipFill>
        <p:spPr bwMode="auto">
          <a:xfrm>
            <a:off x="755576" y="2996952"/>
            <a:ext cx="1944216" cy="1622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3" descr="j028413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429000"/>
            <a:ext cx="1727200" cy="14049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797152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создание адаптивной среды для обучающихся при переходе из дошкольного в школьное общеобразовательное учреждение через построение многоступенчатых моделей развивающего образования.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15816" y="1628800"/>
            <a:ext cx="51125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>
                <a:tab pos="142875" algn="l"/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совместная методическая работа учителей начальной школы и учителей-предметников в среднем звене;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>
                <a:tab pos="142875" algn="l"/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работа с учащимися;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>
                <a:tab pos="142875" algn="l"/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работа с родителями.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444208" y="4581128"/>
            <a:ext cx="151216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92080" y="4761438"/>
            <a:ext cx="38519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8000"/>
                </a:solidFill>
                <a:latin typeface="Monotype Corsiva" pitchFamily="66" charset="0"/>
                <a:ea typeface="Times New Roman" pitchFamily="18" charset="0"/>
              </a:rPr>
              <a:t>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</a:rPr>
              <a:t>а базе МБОУ СОШ №8 прошел практический семинар по теме «Обеспечение преемственности между ступенями образовательной школы как условие получения нового результата образования (среднее звено и начальная школа)».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578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32</cp:revision>
  <dcterms:created xsi:type="dcterms:W3CDTF">2012-04-24T06:43:07Z</dcterms:created>
  <dcterms:modified xsi:type="dcterms:W3CDTF">2013-12-11T14:39:23Z</dcterms:modified>
</cp:coreProperties>
</file>