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6" r:id="rId3"/>
    <p:sldId id="260" r:id="rId4"/>
    <p:sldId id="258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99FF"/>
    <a:srgbClr val="2975FF"/>
    <a:srgbClr val="9CBCF6"/>
    <a:srgbClr val="002B70"/>
    <a:srgbClr val="006600"/>
    <a:srgbClr val="008000"/>
    <a:srgbClr val="001B4C"/>
    <a:srgbClr val="002560"/>
    <a:srgbClr val="145CDE"/>
    <a:srgbClr val="6D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4" y="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D90FBA-9E6F-45CC-9081-1AE0A0981C2E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70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98F01-CFD5-4FA5-88B5-A4BC61EA2FBE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558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328E7-B354-4252-A92D-8141CE7E3D10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63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9A0D9-2115-40C6-B15B-14B07634F4B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5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E5ACB-8C47-47AA-BF82-D90F1E3E5114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23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4382D-5AE6-49E6-8A4D-1474CA362276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85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8B25D-EC57-41BB-B6FE-078F5F5DAA1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12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F70DF-6804-41BF-A5F3-95B1A9DE1F1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1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26FB2-6DB0-4204-8BD5-A17B1CC61734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54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C6ED2-A2E7-4383-8223-FC85B5036676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9312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F686F-1453-429E-9285-D936E2DAEE7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0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1B7E1E-DC3E-46A0-AD8A-3AE3732DA27F}" type="slidenum">
              <a:rPr lang="ru-RU" altLang="ru-RU" smtClean="0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335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53.ltalk.ru/89/33/303389/94/9738694/0_59579_fa340571_XL.jpeg" TargetMode="External"/><Relationship Id="rId2" Type="http://schemas.openxmlformats.org/officeDocument/2006/relationships/hyperlink" Target="http://s1.pic4you.ru/allimage/y2012/11-15/12216/2692258.pn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725144"/>
            <a:ext cx="5544616" cy="151216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Кузнецова Вероника Владиславовна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лицей №7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Красный Сулин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067944" y="1196752"/>
            <a:ext cx="4697349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1000">
                      <a:srgbClr val="002B70"/>
                    </a:gs>
                    <a:gs pos="22000">
                      <a:srgbClr val="2975FF"/>
                    </a:gs>
                    <a:gs pos="22000">
                      <a:srgbClr val="002B70"/>
                    </a:gs>
                  </a:gsLst>
                  <a:lin ang="5400000"/>
                </a:gradFill>
                <a:uLnTx/>
                <a:uFillTx/>
                <a:latin typeface="+mn-lt"/>
                <a:ea typeface="+mj-ea"/>
                <a:cs typeface="+mj-cs"/>
              </a:rPr>
              <a:t>Праздничный проект</a:t>
            </a:r>
            <a:endParaRPr kumimoji="0" lang="ru-RU" sz="54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1000">
                    <a:srgbClr val="002B70"/>
                  </a:gs>
                  <a:gs pos="22000">
                    <a:srgbClr val="2975FF"/>
                  </a:gs>
                  <a:gs pos="22000">
                    <a:srgbClr val="002B70"/>
                  </a:gs>
                </a:gsLst>
                <a:lin ang="5400000"/>
              </a:gradFill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91696" y="980728"/>
            <a:ext cx="5664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Инструкционная карта</a:t>
            </a:r>
            <a:endParaRPr lang="ru-RU" sz="3200" b="1" i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1714933"/>
            <a:ext cx="636070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Учебная задача</a:t>
            </a:r>
            <a:r>
              <a:rPr lang="ru-RU" b="1" dirty="0">
                <a:latin typeface="Calibri"/>
                <a:ea typeface="Calibri"/>
                <a:cs typeface="Times New Roman"/>
              </a:rPr>
              <a:t>: </a:t>
            </a:r>
            <a:r>
              <a:rPr lang="ru-RU" b="1" u="sng" dirty="0">
                <a:latin typeface="Calibri"/>
                <a:ea typeface="Calibri"/>
                <a:cs typeface="Times New Roman"/>
              </a:rPr>
              <a:t>Изготовление Рождественской </a:t>
            </a:r>
            <a:r>
              <a:rPr lang="ru-RU" b="1" u="sng" dirty="0" smtClean="0">
                <a:latin typeface="Calibri"/>
                <a:ea typeface="Calibri"/>
                <a:cs typeface="Times New Roman"/>
              </a:rPr>
              <a:t>композиции</a:t>
            </a:r>
            <a:endParaRPr lang="ru-RU" sz="1100" u="sng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63688" y="2193738"/>
            <a:ext cx="491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Распределите  обязанности.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440301"/>
              </p:ext>
            </p:extLst>
          </p:nvPr>
        </p:nvGraphicFramePr>
        <p:xfrm>
          <a:off x="683568" y="2636912"/>
          <a:ext cx="6408712" cy="288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  <a:gridCol w="2376264"/>
              </a:tblGrid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Мастер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Имя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Капитан 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Вырезает елочку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Изготавливает  звезду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Вырезает ангелочков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Приклеивает детали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Мастер по презентации изделия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29000"/>
            <a:ext cx="2460198" cy="2944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999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1196752"/>
            <a:ext cx="6120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Инструкционная карта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69976" y="1988840"/>
            <a:ext cx="6606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Учебная задача</a:t>
            </a:r>
            <a:r>
              <a:rPr lang="ru-RU" b="1" u="sng" dirty="0">
                <a:latin typeface="Calibri"/>
                <a:ea typeface="Calibri"/>
                <a:cs typeface="Times New Roman"/>
              </a:rPr>
              <a:t>: Изготовление </a:t>
            </a:r>
            <a:r>
              <a:rPr lang="ru-RU" b="1" u="sng" dirty="0" smtClean="0">
                <a:latin typeface="Calibri"/>
                <a:ea typeface="Calibri"/>
                <a:cs typeface="Times New Roman"/>
              </a:rPr>
              <a:t>Рождественской подковы.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- Распределите  обязанности.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189105"/>
              </p:ext>
            </p:extLst>
          </p:nvPr>
        </p:nvGraphicFramePr>
        <p:xfrm>
          <a:off x="539552" y="2912170"/>
          <a:ext cx="6264696" cy="2520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9011"/>
                <a:gridCol w="1925685"/>
              </a:tblGrid>
              <a:tr h="4200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Мастер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Имя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Капитан группы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Изготавливает </a:t>
                      </a:r>
                      <a:r>
                        <a:rPr lang="ru-RU" sz="1800" dirty="0" smtClean="0">
                          <a:effectLst/>
                        </a:rPr>
                        <a:t>подкову </a:t>
                      </a:r>
                      <a:r>
                        <a:rPr lang="ru-RU" sz="1800" dirty="0">
                          <a:effectLst/>
                        </a:rPr>
                        <a:t>из </a:t>
                      </a:r>
                      <a:r>
                        <a:rPr lang="ru-RU" sz="1800" dirty="0" smtClean="0">
                          <a:effectLst/>
                        </a:rPr>
                        <a:t>картона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Украшает </a:t>
                      </a:r>
                      <a:r>
                        <a:rPr lang="ru-RU" sz="1800" dirty="0" smtClean="0">
                          <a:effectLst/>
                        </a:rPr>
                        <a:t>шнуром и аппликацией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Прикрепляет </a:t>
                      </a:r>
                      <a:r>
                        <a:rPr lang="ru-RU" sz="1800" dirty="0" smtClean="0">
                          <a:effectLst/>
                        </a:rPr>
                        <a:t>плоды фасоли и гороха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0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Мастер по презентации изделия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779" y="3709214"/>
            <a:ext cx="3214677" cy="260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336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980728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Инструкционная карта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96852" y="1628800"/>
            <a:ext cx="67504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Учебная задача</a:t>
            </a:r>
            <a:r>
              <a:rPr lang="ru-RU" b="1" u="sng" dirty="0">
                <a:latin typeface="Calibri"/>
                <a:ea typeface="Calibri"/>
                <a:cs typeface="Times New Roman"/>
              </a:rPr>
              <a:t>: Изготовление Рождественской звезды.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- Распределите  обязанности.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Calibri"/>
                <a:ea typeface="Calibri"/>
                <a:cs typeface="Times New Roman"/>
              </a:rPr>
              <a:t> 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51281"/>
              </p:ext>
            </p:extLst>
          </p:nvPr>
        </p:nvGraphicFramePr>
        <p:xfrm>
          <a:off x="539552" y="2564904"/>
          <a:ext cx="6264696" cy="2952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9011"/>
                <a:gridCol w="1925685"/>
              </a:tblGrid>
              <a:tr h="4217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Мастер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Имя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7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Капитан 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7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Вырезает </a:t>
                      </a:r>
                      <a:r>
                        <a:rPr lang="ru-RU" sz="1800" dirty="0" smtClean="0">
                          <a:effectLst/>
                        </a:rPr>
                        <a:t>модули </a:t>
                      </a:r>
                      <a:r>
                        <a:rPr lang="ru-RU" sz="1800" dirty="0">
                          <a:effectLst/>
                        </a:rPr>
                        <a:t>из </a:t>
                      </a:r>
                      <a:r>
                        <a:rPr lang="ru-RU" sz="1800" dirty="0" smtClean="0">
                          <a:effectLst/>
                        </a:rPr>
                        <a:t>бумаги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7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Вырезает </a:t>
                      </a:r>
                      <a:r>
                        <a:rPr lang="ru-RU" sz="1800" dirty="0" smtClean="0">
                          <a:effectLst/>
                        </a:rPr>
                        <a:t>модули </a:t>
                      </a:r>
                      <a:r>
                        <a:rPr lang="ru-RU" sz="1800" dirty="0">
                          <a:effectLst/>
                        </a:rPr>
                        <a:t>из блестящей бумаги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7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Украшает звезду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7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Прикрепляет звезду к </a:t>
                      </a:r>
                      <a:r>
                        <a:rPr lang="ru-RU" sz="1800" dirty="0" smtClean="0">
                          <a:effectLst/>
                        </a:rPr>
                        <a:t>планке или ленте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7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Мастер по презентации изделия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406" y="3356992"/>
            <a:ext cx="2448275" cy="29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20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1" name="Picture 7" descr="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>
          <a:xfrm>
            <a:off x="107504" y="3501008"/>
            <a:ext cx="5816352" cy="2438400"/>
          </a:xfrm>
          <a:noFill/>
          <a:ln/>
        </p:spPr>
        <p:txBody>
          <a:bodyPr anchorCtr="1"/>
          <a:lstStyle/>
          <a:p>
            <a:r>
              <a:rPr lang="ru-RU" altLang="ru-RU" sz="4800" b="1" i="1" dirty="0">
                <a:solidFill>
                  <a:srgbClr val="33CC33"/>
                </a:solidFill>
              </a:rPr>
              <a:t>СЧАСТЛИВОГО РОЖДЕСТВА!</a:t>
            </a:r>
          </a:p>
        </p:txBody>
      </p:sp>
    </p:spTree>
    <p:extLst>
      <p:ext uri="{BB962C8B-B14F-4D97-AF65-F5344CB8AC3E}">
        <p14:creationId xmlns:p14="http://schemas.microsoft.com/office/powerpoint/2010/main" val="11679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555776" y="980728"/>
            <a:ext cx="5472608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</a:t>
            </a: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ресурсы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700808"/>
            <a:ext cx="669674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r>
              <a:rPr lang="en-US" sz="2000" dirty="0" smtClean="0">
                <a:hlinkClick r:id="rId2"/>
              </a:rPr>
              <a:t>http://s1.pic4you.ru/allimage/y2012/11-15/12216/2692258.png</a:t>
            </a:r>
            <a:r>
              <a:rPr lang="ru-RU" sz="2000" dirty="0" smtClean="0"/>
              <a:t> </a:t>
            </a:r>
          </a:p>
          <a:p>
            <a:pPr lvl="0"/>
            <a:r>
              <a:rPr lang="ru-RU" sz="2400" i="1" dirty="0" smtClean="0"/>
              <a:t>колокольчики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852936"/>
            <a:ext cx="8352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http://i53.ltalk.ru/89/33/303389/94/9738694/0_59579_fa340571_XL.jpeg</a:t>
            </a:r>
            <a:r>
              <a:rPr lang="ru-RU" dirty="0" smtClean="0"/>
              <a:t> </a:t>
            </a:r>
          </a:p>
          <a:p>
            <a:pPr lvl="0"/>
            <a:r>
              <a:rPr lang="ru-RU" sz="2400" i="1" dirty="0" smtClean="0"/>
              <a:t>фон со снежинками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348880"/>
            <a:ext cx="7272808" cy="3129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50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1</a:t>
            </a:r>
            <a:r>
              <a:rPr lang="ru-RU" dirty="0">
                <a:latin typeface="Calibri"/>
                <a:ea typeface="Calibri"/>
                <a:cs typeface="Times New Roman"/>
              </a:rPr>
              <a:t>.  По доминирующей в проекте деятельности –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поисково</a:t>
            </a:r>
            <a:r>
              <a:rPr lang="ru-RU" dirty="0">
                <a:latin typeface="Calibri"/>
                <a:ea typeface="Calibri"/>
                <a:cs typeface="Times New Roman"/>
              </a:rPr>
              <a:t> - прикладной.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dirty="0">
                <a:latin typeface="Calibri"/>
                <a:ea typeface="Calibri"/>
                <a:cs typeface="Times New Roman"/>
              </a:rPr>
              <a:t>По предметно - содержательной области –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монопроект</a:t>
            </a:r>
            <a:r>
              <a:rPr lang="ru-RU" dirty="0">
                <a:latin typeface="Calibri"/>
                <a:ea typeface="Calibri"/>
                <a:cs typeface="Times New Roman"/>
              </a:rPr>
              <a:t> (Наш край)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Calibri"/>
                <a:ea typeface="Calibri"/>
                <a:cs typeface="Times New Roman"/>
              </a:rPr>
              <a:t>По характеру координации проекта – непосредственный (гибкий).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Calibri"/>
                <a:ea typeface="Calibri"/>
                <a:cs typeface="Times New Roman"/>
              </a:rPr>
              <a:t>По характеру контактов – 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внутришкольный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Calibri"/>
                <a:ea typeface="Calibri"/>
                <a:cs typeface="Times New Roman"/>
              </a:rPr>
              <a:t>По количеству участников проекта – групповой.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Calibri"/>
                <a:ea typeface="Calibri"/>
                <a:cs typeface="Times New Roman"/>
              </a:rPr>
              <a:t>По продолжительности –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краткосрочный.</a:t>
            </a:r>
            <a:endParaRPr lang="ru-RU" sz="9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963929"/>
            <a:ext cx="382130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 на тему</a:t>
            </a:r>
          </a:p>
          <a:p>
            <a:pPr lvl="0" algn="ctr"/>
            <a:r>
              <a:rPr lang="ru-RU" sz="3200" b="1" i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«рождество»</a:t>
            </a:r>
            <a:endParaRPr lang="ru-RU" sz="3200" b="1" i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2348880"/>
            <a:ext cx="5616624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2975FF"/>
                </a:solidFill>
                <a:latin typeface="Calibri"/>
                <a:ea typeface="Calibri"/>
                <a:cs typeface="Times New Roman"/>
              </a:rPr>
              <a:t>Цель проекта</a:t>
            </a:r>
            <a:r>
              <a:rPr lang="ru-RU" b="1" i="1" dirty="0" smtClean="0">
                <a:solidFill>
                  <a:srgbClr val="2975FF"/>
                </a:solidFill>
                <a:latin typeface="Calibri"/>
                <a:ea typeface="Calibri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формирование образовательных компетенций </a:t>
            </a:r>
            <a:r>
              <a:rPr lang="ru-RU" dirty="0" smtClean="0">
                <a:ea typeface="Calibri"/>
                <a:cs typeface="Times New Roman"/>
              </a:rPr>
              <a:t> через включение </a:t>
            </a:r>
            <a:r>
              <a:rPr lang="ru-RU" dirty="0">
                <a:ea typeface="Calibri"/>
                <a:cs typeface="Times New Roman"/>
              </a:rPr>
              <a:t>в краткосрочный проект по теме «Рождество»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2317" y="1196752"/>
            <a:ext cx="3333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цель </a:t>
            </a:r>
            <a:r>
              <a:rPr lang="ru-RU" sz="3200" b="1" i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0669" y="3933056"/>
            <a:ext cx="3598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уважать культуру русского народа;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935" y="2300071"/>
            <a:ext cx="77375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2975FF"/>
                </a:solidFill>
              </a:rPr>
              <a:t>Учебные задачи проекта, направленные на достижение предметных результатов: </a:t>
            </a:r>
            <a:r>
              <a:rPr lang="ru-RU" dirty="0"/>
              <a:t>познакомить </a:t>
            </a:r>
            <a:r>
              <a:rPr lang="ru-RU" dirty="0" smtClean="0"/>
              <a:t>с </a:t>
            </a:r>
            <a:r>
              <a:rPr lang="ru-RU" dirty="0"/>
              <a:t>информацией о христианском  празднике на Руси;</a:t>
            </a:r>
          </a:p>
          <a:p>
            <a:r>
              <a:rPr lang="ru-RU" b="1" dirty="0"/>
              <a:t> </a:t>
            </a:r>
            <a:r>
              <a:rPr lang="ru-RU" b="1" i="1" dirty="0">
                <a:solidFill>
                  <a:srgbClr val="2975FF"/>
                </a:solidFill>
              </a:rPr>
              <a:t>Учебные задачи, направленные на достижение личностных результатов обучения: </a:t>
            </a:r>
            <a:r>
              <a:rPr lang="ru-RU" dirty="0"/>
              <a:t>развитие самостоятельности и личной ответственности за выполненный творческий продукт, формирование эстетических потребностей. </a:t>
            </a:r>
          </a:p>
          <a:p>
            <a:r>
              <a:rPr lang="ru-RU" b="1" i="1" dirty="0">
                <a:solidFill>
                  <a:srgbClr val="2975FF"/>
                </a:solidFill>
              </a:rPr>
              <a:t>Учебные задачи, направленные на достижение </a:t>
            </a:r>
            <a:r>
              <a:rPr lang="ru-RU" b="1" i="1" dirty="0" err="1">
                <a:solidFill>
                  <a:srgbClr val="2975FF"/>
                </a:solidFill>
              </a:rPr>
              <a:t>метапредметных</a:t>
            </a:r>
            <a:r>
              <a:rPr lang="ru-RU" b="1" i="1" dirty="0">
                <a:solidFill>
                  <a:srgbClr val="2975FF"/>
                </a:solidFill>
              </a:rPr>
              <a:t> результатов обучения</a:t>
            </a:r>
            <a:r>
              <a:rPr lang="ru-RU" b="1" dirty="0"/>
              <a:t>: </a:t>
            </a:r>
            <a:r>
              <a:rPr lang="ru-RU" dirty="0"/>
              <a:t>развитие умения работать с информацией;</a:t>
            </a:r>
          </a:p>
          <a:p>
            <a:r>
              <a:rPr lang="ru-RU" dirty="0"/>
              <a:t>развитие умения соединять теоретический материал с практической деятельностью; формирование начальных форм познавательной и личностной рефлексии; формировать умение слушать и слышать собеседника; умение работать в группе.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32030" y="1032069"/>
            <a:ext cx="38427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Задачи проекта</a:t>
            </a:r>
            <a:endParaRPr lang="ru-RU" sz="32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114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27784" y="1340768"/>
            <a:ext cx="5636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Актуализация  </a:t>
            </a:r>
            <a:r>
              <a:rPr lang="ru-RU" sz="3200" b="1" i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564904"/>
            <a:ext cx="4572000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Здравствуй, праздник </a:t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ea typeface="Calibri"/>
                <a:cs typeface="Times New Roman"/>
              </a:rPr>
              <a:t>Светлый, ясный, </a:t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ea typeface="Calibri"/>
                <a:cs typeface="Times New Roman"/>
              </a:rPr>
              <a:t>Величавый и прекрасный. </a:t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ea typeface="Calibri"/>
                <a:cs typeface="Times New Roman"/>
              </a:rPr>
              <a:t>Праздник Рождества 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678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1800" y="1124744"/>
            <a:ext cx="52836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Постановка учебной </a:t>
            </a:r>
          </a:p>
          <a:p>
            <a:pPr lvl="0" algn="ctr"/>
            <a:r>
              <a:rPr lang="ru-RU" sz="3200" b="1" i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проблемы</a:t>
            </a:r>
            <a:endParaRPr lang="ru-RU" sz="3200" b="1" i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924944"/>
            <a:ext cx="62646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Calibri"/>
                <a:cs typeface="Times New Roman"/>
              </a:rPr>
              <a:t>- О чем пойдет речь на </a:t>
            </a:r>
            <a:r>
              <a:rPr lang="ru-RU" sz="2000" dirty="0" err="1" smtClean="0">
                <a:ea typeface="Calibri"/>
                <a:cs typeface="Times New Roman"/>
              </a:rPr>
              <a:t>семенаре</a:t>
            </a:r>
            <a:r>
              <a:rPr lang="ru-RU" sz="2000" dirty="0" smtClean="0">
                <a:ea typeface="Calibri"/>
                <a:cs typeface="Times New Roman"/>
              </a:rPr>
              <a:t>?</a:t>
            </a:r>
            <a:endParaRPr lang="ru-RU" sz="20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000" dirty="0" smtClean="0">
                <a:ea typeface="Calibri"/>
                <a:cs typeface="Times New Roman"/>
              </a:rPr>
              <a:t>Встречались </a:t>
            </a:r>
            <a:r>
              <a:rPr lang="ru-RU" sz="2000" dirty="0">
                <a:ea typeface="Calibri"/>
                <a:cs typeface="Times New Roman"/>
              </a:rPr>
              <a:t>с этой темой? Где? Как</a:t>
            </a:r>
            <a:r>
              <a:rPr lang="ru-RU" sz="2000" dirty="0" smtClean="0"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a typeface="Calibri"/>
                <a:cs typeface="Times New Roman"/>
              </a:rPr>
              <a:t>(</a:t>
            </a:r>
            <a:r>
              <a:rPr lang="ru-RU" sz="2000" dirty="0">
                <a:ea typeface="Calibri"/>
                <a:cs typeface="Times New Roman"/>
              </a:rPr>
              <a:t>посещали храм во время праздника, читали книги, рисовали рисунки)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Calibri"/>
                <a:cs typeface="Times New Roman"/>
              </a:rPr>
              <a:t>- А все ли подробности этого праздника вам знакомы?</a:t>
            </a:r>
            <a:endParaRPr lang="ru-RU" sz="20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0988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1223" y="2924944"/>
            <a:ext cx="6750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Инструкционная карта для каждой группы</a:t>
            </a:r>
            <a:endParaRPr lang="ru-RU" dirty="0"/>
          </a:p>
          <a:p>
            <a:r>
              <a:rPr lang="ru-RU" b="1" dirty="0"/>
              <a:t>Отчет групп по листу </a:t>
            </a:r>
            <a:r>
              <a:rPr lang="ru-RU" b="1" dirty="0" smtClean="0"/>
              <a:t>достижений</a:t>
            </a:r>
            <a:endParaRPr lang="ru-RU" dirty="0"/>
          </a:p>
          <a:p>
            <a:r>
              <a:rPr lang="ru-RU" b="1" dirty="0"/>
              <a:t>Лист самооценки («волшебные линеечки» </a:t>
            </a:r>
            <a:r>
              <a:rPr lang="ru-RU" b="1" dirty="0" err="1"/>
              <a:t>Г.Цукерман</a:t>
            </a:r>
            <a:r>
              <a:rPr lang="ru-RU" b="1" dirty="0" smtClean="0"/>
              <a:t>)</a:t>
            </a:r>
          </a:p>
          <a:p>
            <a:endParaRPr lang="ru-RU" b="1" dirty="0" smtClean="0"/>
          </a:p>
          <a:p>
            <a:endParaRPr lang="ru-RU" dirty="0"/>
          </a:p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456794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dirty="0"/>
              <a:t>А теперь вы сами изготовите символы праздника.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1124744"/>
            <a:ext cx="6318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Практическое применение  знаний</a:t>
            </a:r>
            <a:endParaRPr lang="ru-RU" sz="3200" b="1" i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2976" y="413909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200" b="1" i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рефлексия</a:t>
            </a:r>
            <a:endParaRPr lang="ru-RU" sz="3200" b="1" i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9411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(наряжаем елку шарами настроения)</a:t>
            </a:r>
          </a:p>
          <a:p>
            <a:pPr lvl="0"/>
            <a:r>
              <a:rPr lang="ru-RU" b="1" dirty="0">
                <a:solidFill>
                  <a:srgbClr val="FF0000"/>
                </a:solidFill>
              </a:rPr>
              <a:t>Красный шар</a:t>
            </a:r>
            <a:r>
              <a:rPr lang="ru-RU" b="1" dirty="0">
                <a:solidFill>
                  <a:prstClr val="black"/>
                </a:solidFill>
              </a:rPr>
              <a:t> – хорошо работал,</a:t>
            </a:r>
            <a:endParaRPr lang="ru-RU" dirty="0">
              <a:solidFill>
                <a:prstClr val="black"/>
              </a:solidFill>
            </a:endParaRPr>
          </a:p>
          <a:p>
            <a:pPr lvl="0"/>
            <a:r>
              <a:rPr lang="ru-RU" b="1" dirty="0">
                <a:solidFill>
                  <a:srgbClr val="FFC000"/>
                </a:solidFill>
              </a:rPr>
              <a:t>Желтый шар </a:t>
            </a:r>
            <a:r>
              <a:rPr lang="ru-RU" b="1" dirty="0">
                <a:solidFill>
                  <a:prstClr val="black"/>
                </a:solidFill>
              </a:rPr>
              <a:t>– был спокоен,</a:t>
            </a:r>
            <a:endParaRPr lang="ru-RU" dirty="0">
              <a:solidFill>
                <a:prstClr val="black"/>
              </a:solidFill>
            </a:endParaRPr>
          </a:p>
          <a:p>
            <a:pPr lvl="0"/>
            <a:r>
              <a:rPr lang="ru-RU" b="1" dirty="0">
                <a:solidFill>
                  <a:srgbClr val="00B0F0"/>
                </a:solidFill>
              </a:rPr>
              <a:t>Синий шар </a:t>
            </a:r>
            <a:r>
              <a:rPr lang="ru-RU" b="1" dirty="0">
                <a:solidFill>
                  <a:prstClr val="black"/>
                </a:solidFill>
              </a:rPr>
              <a:t>– волновался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285413"/>
              </p:ext>
            </p:extLst>
          </p:nvPr>
        </p:nvGraphicFramePr>
        <p:xfrm>
          <a:off x="2771800" y="717848"/>
          <a:ext cx="4788024" cy="56813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{3C2FFA5D-87B4-456A-9821-1D502468CF0F}</a:tableStyleId>
              </a:tblPr>
              <a:tblGrid>
                <a:gridCol w="1147484"/>
                <a:gridCol w="555251"/>
                <a:gridCol w="1485904"/>
                <a:gridCol w="1599385"/>
              </a:tblGrid>
              <a:tr h="600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Название 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этапа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Сроки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Деятельность </a:t>
                      </a:r>
                      <a:r>
                        <a:rPr lang="ru-RU" sz="900" dirty="0" smtClean="0">
                          <a:effectLst/>
                        </a:rPr>
                        <a:t>группы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Деятельность педагога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</a:tr>
              <a:tr h="891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1. Погружение в проект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 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</a:rPr>
                        <a:t>2 мин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Формирование основополагающего и проблемного вопроса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Создание проблемной ситуации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Что мы знаем о празднике Рождество?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</a:tr>
              <a:tr h="75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+mn-lt"/>
                        </a:rPr>
                        <a:t>2. Планирование.</a:t>
                      </a:r>
                      <a:endParaRPr lang="ru-RU" sz="9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Определение темы исследования.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 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Определение направлений исследовательской деятельности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</a:tr>
              <a:tr h="18971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+mn-lt"/>
                        </a:rPr>
                        <a:t>3. Исследование.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+mn-lt"/>
                        </a:rPr>
                        <a:t> </a:t>
                      </a:r>
                      <a:endParaRPr lang="ru-RU" sz="9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</a:rPr>
                        <a:t>15 мин.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+mn-lt"/>
                        </a:rPr>
                        <a:t>Сбор информации.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+mn-lt"/>
                        </a:rPr>
                        <a:t>Выполнение творческих работ, оформление собранного материала</a:t>
                      </a:r>
                      <a:endParaRPr lang="ru-RU" sz="9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Знакомство </a:t>
                      </a:r>
                      <a:r>
                        <a:rPr lang="ru-RU" sz="900" b="1" dirty="0" smtClean="0">
                          <a:effectLst/>
                          <a:latin typeface="+mn-lt"/>
                        </a:rPr>
                        <a:t>с</a:t>
                      </a:r>
                      <a:r>
                        <a:rPr lang="ru-RU" sz="900" b="1" baseline="0" dirty="0" smtClean="0">
                          <a:effectLst/>
                          <a:latin typeface="+mn-lt"/>
                        </a:rPr>
                        <a:t> педагогической . мастерской</a:t>
                      </a:r>
                      <a:r>
                        <a:rPr lang="ru-RU" sz="900" b="1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ru-RU" sz="900" b="1" dirty="0">
                          <a:effectLst/>
                          <a:latin typeface="+mn-lt"/>
                        </a:rPr>
                        <a:t>распределение ролей.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Координация работы: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Проведение </a:t>
                      </a:r>
                      <a:r>
                        <a:rPr lang="ru-RU" sz="900" b="1" dirty="0" smtClean="0">
                          <a:effectLst/>
                          <a:latin typeface="+mn-lt"/>
                        </a:rPr>
                        <a:t>мастер - класса,</a:t>
                      </a:r>
                      <a:endParaRPr lang="ru-RU" sz="9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Прослушивание </a:t>
                      </a:r>
                      <a:r>
                        <a:rPr lang="ru-RU" sz="900" b="1" dirty="0" smtClean="0">
                          <a:effectLst/>
                          <a:latin typeface="+mn-lt"/>
                        </a:rPr>
                        <a:t>выступлений библиотекаря,</a:t>
                      </a:r>
                      <a:endParaRPr lang="ru-RU" sz="9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 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</a:tr>
              <a:tr h="75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5. </a:t>
                      </a:r>
                      <a:r>
                        <a:rPr lang="ru-RU" sz="900" b="1" dirty="0" smtClean="0">
                          <a:effectLst/>
                          <a:latin typeface="+mn-lt"/>
                        </a:rPr>
                        <a:t>Презентация</a:t>
                      </a:r>
                      <a:r>
                        <a:rPr lang="ru-RU" sz="9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рождественских</a:t>
                      </a:r>
                      <a:r>
                        <a:rPr lang="ru-RU" sz="9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композиций.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</a:rPr>
                        <a:t>3 мин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</a:rPr>
                        <a:t>Участие </a:t>
                      </a:r>
                      <a:r>
                        <a:rPr lang="ru-RU" sz="900" b="1" dirty="0">
                          <a:effectLst/>
                          <a:latin typeface="+mn-lt"/>
                        </a:rPr>
                        <a:t>в </a:t>
                      </a:r>
                      <a:r>
                        <a:rPr lang="ru-RU" sz="900" b="1" dirty="0" smtClean="0">
                          <a:effectLst/>
                          <a:latin typeface="+mn-lt"/>
                        </a:rPr>
                        <a:t>праздничном</a:t>
                      </a:r>
                      <a:r>
                        <a:rPr lang="ru-RU" sz="900" b="1" baseline="0" dirty="0" smtClean="0">
                          <a:effectLst/>
                          <a:latin typeface="+mn-lt"/>
                        </a:rPr>
                        <a:t> проекте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Подводится итог проделанной работы.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</a:tr>
              <a:tr h="75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6. Оценка и результат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+mn-lt"/>
                        </a:rPr>
                        <a:t>Сбор информации </a:t>
                      </a:r>
                      <a:r>
                        <a:rPr lang="ru-RU" sz="900" b="1" dirty="0" smtClean="0">
                          <a:effectLst/>
                          <a:latin typeface="+mn-lt"/>
                        </a:rPr>
                        <a:t>в </a:t>
                      </a:r>
                      <a:r>
                        <a:rPr lang="ru-RU" sz="900" b="1" dirty="0" smtClean="0">
                          <a:effectLst/>
                          <a:latin typeface="+mn-lt"/>
                        </a:rPr>
                        <a:t>чашу мастерства.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 smtClean="0">
                          <a:effectLst/>
                          <a:latin typeface="+mn-lt"/>
                        </a:rPr>
                        <a:t>Создание </a:t>
                      </a:r>
                      <a:r>
                        <a:rPr lang="ru-RU" sz="900" b="1" dirty="0">
                          <a:effectLst/>
                          <a:latin typeface="+mn-lt"/>
                        </a:rPr>
                        <a:t>фотоальбома. </a:t>
                      </a:r>
                      <a:endParaRPr lang="ru-RU" sz="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010" marR="4501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87824" y="2606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Матрица проекта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39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5856" y="836711"/>
            <a:ext cx="44406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Лист достижений</a:t>
            </a:r>
            <a:endParaRPr lang="ru-RU" sz="3200" b="1" i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53269"/>
              </p:ext>
            </p:extLst>
          </p:nvPr>
        </p:nvGraphicFramePr>
        <p:xfrm>
          <a:off x="2123728" y="2132856"/>
          <a:ext cx="6077585" cy="3337560"/>
        </p:xfrm>
        <a:graphic>
          <a:graphicData uri="http://schemas.openxmlformats.org/drawingml/2006/table">
            <a:tbl>
              <a:tblPr firstRow="1" firstCol="1" bandRow="1"/>
              <a:tblGrid>
                <a:gridCol w="3849370"/>
                <a:gridCol w="629920"/>
                <a:gridCol w="629920"/>
                <a:gridCol w="9683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Умеем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частично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Удерживать учебную задачу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Слушать друг друга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Слаженно работать в группе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 Распределять обязанности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Работать по плану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Строить речевые высказывания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Calibri"/>
                        </a:rPr>
                        <a:t>Оценивать результат своей работы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02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A7F"/>
      </a:hlink>
      <a:folHlink>
        <a:srgbClr val="548DD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кстура">
  <a:themeElements>
    <a:clrScheme name="Текстура 10">
      <a:dk1>
        <a:srgbClr val="003366"/>
      </a:dk1>
      <a:lt1>
        <a:srgbClr val="FFFFFF"/>
      </a:lt1>
      <a:dk2>
        <a:srgbClr val="AED0DC"/>
      </a:dk2>
      <a:lt2>
        <a:srgbClr val="E5FFFF"/>
      </a:lt2>
      <a:accent1>
        <a:srgbClr val="009999"/>
      </a:accent1>
      <a:accent2>
        <a:srgbClr val="336699"/>
      </a:accent2>
      <a:accent3>
        <a:srgbClr val="D3E4EB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9">
        <a:dk1>
          <a:srgbClr val="003366"/>
        </a:dk1>
        <a:lt1>
          <a:srgbClr val="FFFFFF"/>
        </a:lt1>
        <a:dk2>
          <a:srgbClr val="3F6D5E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FBAB6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10">
        <a:dk1>
          <a:srgbClr val="003366"/>
        </a:dk1>
        <a:lt1>
          <a:srgbClr val="FFFFFF"/>
        </a:lt1>
        <a:dk2>
          <a:srgbClr val="AED0DC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D3E4EB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548</Words>
  <Application>Microsoft Office PowerPoint</Application>
  <PresentationFormat>Экран (4:3)</PresentationFormat>
  <Paragraphs>167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Текстура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СЧАСТЛИВОГО РОЖДЕСТВА!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JULIA</cp:lastModifiedBy>
  <cp:revision>27</cp:revision>
  <dcterms:created xsi:type="dcterms:W3CDTF">2013-08-17T08:34:50Z</dcterms:created>
  <dcterms:modified xsi:type="dcterms:W3CDTF">2013-12-17T18:57:28Z</dcterms:modified>
</cp:coreProperties>
</file>