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28"/>
  </p:notesMasterIdLst>
  <p:sldIdLst>
    <p:sldId id="452" r:id="rId3"/>
    <p:sldId id="453" r:id="rId4"/>
    <p:sldId id="448" r:id="rId5"/>
    <p:sldId id="449" r:id="rId6"/>
    <p:sldId id="451" r:id="rId7"/>
    <p:sldId id="429" r:id="rId8"/>
    <p:sldId id="460" r:id="rId9"/>
    <p:sldId id="430" r:id="rId10"/>
    <p:sldId id="454" r:id="rId11"/>
    <p:sldId id="419" r:id="rId12"/>
    <p:sldId id="433" r:id="rId13"/>
    <p:sldId id="445" r:id="rId14"/>
    <p:sldId id="436" r:id="rId15"/>
    <p:sldId id="446" r:id="rId16"/>
    <p:sldId id="438" r:id="rId17"/>
    <p:sldId id="439" r:id="rId18"/>
    <p:sldId id="440" r:id="rId19"/>
    <p:sldId id="442" r:id="rId20"/>
    <p:sldId id="444" r:id="rId21"/>
    <p:sldId id="459" r:id="rId22"/>
    <p:sldId id="450" r:id="rId23"/>
    <p:sldId id="455" r:id="rId24"/>
    <p:sldId id="456" r:id="rId25"/>
    <p:sldId id="457" r:id="rId26"/>
    <p:sldId id="45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9B3"/>
    <a:srgbClr val="F3650D"/>
    <a:srgbClr val="FFE9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00" autoAdjust="0"/>
  </p:normalViewPr>
  <p:slideViewPr>
    <p:cSldViewPr>
      <p:cViewPr>
        <p:scale>
          <a:sx n="43" d="100"/>
          <a:sy n="43" d="100"/>
        </p:scale>
        <p:origin x="-1638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0CC2F7-1306-4FF4-9C55-D4D094CF48F9}" type="datetimeFigureOut">
              <a:rPr lang="ru-RU"/>
              <a:pPr>
                <a:defRPr/>
              </a:pPr>
              <a:t>27.11.2013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5B368C-6B82-490A-A830-A229D2A2E3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158AAB-4A64-4C95-B1FA-F753712DF95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A28ABC-103C-41E3-917D-F69F2437FD7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C0D0A2-7A7F-4E85-9AE4-33B86B5CCDC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708AD7-5786-4288-997A-AFAAF9628A0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8215-5990-406F-9AA1-10E82F8F1058}" type="datetimeFigureOut">
              <a:rPr lang="ru-RU"/>
              <a:pPr>
                <a:defRPr/>
              </a:pPr>
              <a:t>27.11.2013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93F89A3-908E-4159-A09E-590F2917A5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D10C-28D4-4761-8D32-AFBE068EDADA}" type="datetimeFigureOut">
              <a:rPr lang="ru-RU"/>
              <a:pPr>
                <a:defRPr/>
              </a:pPr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23720-2711-48DB-8035-3A35BC3359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C7115-3264-41C6-8E2D-6F53FA1DDF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0E319-DCE0-4CB5-B25F-3EBD3B6BDDFE}" type="datetimeFigureOut">
              <a:rPr lang="ru-RU"/>
              <a:pPr>
                <a:defRPr/>
              </a:pPr>
              <a:t>27.11.2013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D88F9B-7E9B-4F8F-B17C-7F1EE68B07F3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9F9390-F30A-4649-B758-702A8DADA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350AE5-22E9-4FBD-BCFA-4DE61FA44302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1247E8-DE07-42FF-99F9-9F786CEBD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712EFE-BF99-42D6-9812-7C505B6F8774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F64A22-0749-4706-87EE-4FBE75DEE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100FAC-9114-416E-9632-013A672E8CCD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A406FB-15E4-4D34-8A41-B4D19BE0B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66DD72B-ABEF-486C-8E67-32E196CBB703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8614A5E-F428-438C-9FE1-C227F8157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102F69-F336-46E8-8AFC-8861C559775D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9DA7A2-32C7-4763-8901-4933AABB0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2E40BE-D48C-49DE-870C-FA480AEC791D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3360DA-CBE7-4785-8C64-E8F9CFAFA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A30E18-1580-48C5-A94D-A55B0991F12E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31E7AC5-DD26-45AA-9966-7E0843986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F2BA-317B-4E95-9217-86C740504E23}" type="datetimeFigureOut">
              <a:rPr lang="ru-RU"/>
              <a:pPr>
                <a:defRPr/>
              </a:pPr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16EE7-BDD3-4F59-9201-6E74C40FA8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90DD25-017A-4A47-B427-6578382D6A08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140A5A-2556-4304-9EF2-A87234E63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FE865C-C25D-4C89-B665-2796FE5C5408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384B2A-152F-414C-A5BC-186FABBF6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443C413-C7F5-4EEB-BFAD-8FB0E828EA58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C36E99-9034-467B-A2A1-057C1693A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2740A-F89A-4664-B2FA-803AB29F1C6A}" type="datetimeFigureOut">
              <a:rPr lang="ru-RU"/>
              <a:pPr>
                <a:defRPr/>
              </a:pPr>
              <a:t>27.11.2013</a:t>
            </a:fld>
            <a:endParaRPr lang="ru-RU" dirty="0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131769B-EC31-484F-BA59-17AAEA1476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9485-103F-4D63-B00C-3F5BD9278A6D}" type="datetimeFigureOut">
              <a:rPr lang="ru-RU"/>
              <a:pPr>
                <a:defRPr/>
              </a:pPr>
              <a:t>27.11.2013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CC1E-D4E7-452A-872D-424716C85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23CB-8F69-4C63-BE78-8ED65E76BE55}" type="datetimeFigureOut">
              <a:rPr lang="ru-RU"/>
              <a:pPr>
                <a:defRPr/>
              </a:pPr>
              <a:t>27.11.2013</a:t>
            </a:fld>
            <a:endParaRPr lang="ru-RU" dirty="0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ADD767-6F93-4EE7-BB88-18BF27B41A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C689-7719-42C5-B0BD-12982FCA10D0}" type="datetimeFigureOut">
              <a:rPr lang="ru-RU"/>
              <a:pPr>
                <a:defRPr/>
              </a:pPr>
              <a:t>27.11.2013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51E39-5016-40BF-95BE-3581BF316A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6C5D-B77E-4D6A-A7E4-7E4DC000D352}" type="datetimeFigureOut">
              <a:rPr lang="ru-RU"/>
              <a:pPr>
                <a:defRPr/>
              </a:pPr>
              <a:t>27.11.2013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15D444-0DAF-476C-90C5-50BA02E882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18FD279-66DD-4306-BCFD-80DA659EB8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FA0CC-3CEE-483A-852C-2DDB047A4C20}" type="datetimeFigureOut">
              <a:rPr lang="ru-RU"/>
              <a:pPr>
                <a:defRPr/>
              </a:pPr>
              <a:t>27.11.2013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59B8-57D1-4F7A-B287-F4109F96F9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520B-8C5B-45CE-9607-199E23BE1E60}" type="datetimeFigureOut">
              <a:rPr lang="ru-RU"/>
              <a:pPr>
                <a:defRPr/>
              </a:pPr>
              <a:t>27.11.2013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022E89-DEEF-4A25-A890-DD7F4FA5F630}" type="datetimeFigureOut">
              <a:rPr lang="ru-RU"/>
              <a:pPr>
                <a:defRPr/>
              </a:pPr>
              <a:t>27.11.2013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53F8A6-D09F-48BD-82DD-22730C639C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612E2BC-16ED-4F48-A034-34290BE96719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62DB28D-94EC-48C1-9746-E83C29EE8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://e-da.tv/static/receipts/ingredients/Pear_1.png" TargetMode="External"/><Relationship Id="rId7" Type="http://schemas.openxmlformats.org/officeDocument/2006/relationships/image" Target="../media/image7.gif"/><Relationship Id="rId12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hyperlink" Target="http://img-fotki.yandex.ru/get/5407/goroshcko-tatjana.22/0_52b27_558f59a6_XL.jpg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026.radikal.ru/0805/19/75303d58b5fd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27013"/>
            <a:ext cx="7467600" cy="1601787"/>
          </a:xfrm>
        </p:spPr>
        <p:txBody>
          <a:bodyPr/>
          <a:lstStyle/>
          <a:p>
            <a:r>
              <a:rPr lang="ru-RU" smtClean="0"/>
              <a:t>               </a:t>
            </a:r>
            <a:br>
              <a:rPr lang="ru-RU" smtClean="0"/>
            </a:br>
            <a:r>
              <a:rPr lang="ru-RU" smtClean="0"/>
              <a:t>                  1 класс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836738"/>
            <a:ext cx="8499475" cy="37401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1066800" y="2895600"/>
            <a:ext cx="6096000" cy="20113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математика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Овал 225"/>
          <p:cNvSpPr/>
          <p:nvPr/>
        </p:nvSpPr>
        <p:spPr>
          <a:xfrm>
            <a:off x="4745512" y="1055204"/>
            <a:ext cx="1931349" cy="136568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9" name="Овал 198"/>
          <p:cNvSpPr/>
          <p:nvPr/>
        </p:nvSpPr>
        <p:spPr>
          <a:xfrm>
            <a:off x="2297240" y="1055204"/>
            <a:ext cx="1931349" cy="136568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1" name="Овал 200"/>
          <p:cNvSpPr/>
          <p:nvPr/>
        </p:nvSpPr>
        <p:spPr>
          <a:xfrm>
            <a:off x="7027864" y="923469"/>
            <a:ext cx="1931349" cy="136568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09008" y="980729"/>
            <a:ext cx="1931349" cy="136568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48"/>
          <p:cNvGrpSpPr>
            <a:grpSpLocks/>
          </p:cNvGrpSpPr>
          <p:nvPr/>
        </p:nvGrpSpPr>
        <p:grpSpPr bwMode="auto">
          <a:xfrm>
            <a:off x="655638" y="1206500"/>
            <a:ext cx="1354137" cy="1022350"/>
            <a:chOff x="220321" y="3500438"/>
            <a:chExt cx="2017775" cy="2057672"/>
          </a:xfrm>
        </p:grpSpPr>
        <p:sp>
          <p:nvSpPr>
            <p:cNvPr id="48" name="Полилиния 47"/>
            <p:cNvSpPr/>
            <p:nvPr/>
          </p:nvSpPr>
          <p:spPr>
            <a:xfrm>
              <a:off x="1377052" y="4219346"/>
              <a:ext cx="186876" cy="1338764"/>
            </a:xfrm>
            <a:custGeom>
              <a:avLst/>
              <a:gdLst>
                <a:gd name="connsiteX0" fmla="*/ 69003 w 186990"/>
                <a:gd name="connsiteY0" fmla="*/ 10694 h 1338049"/>
                <a:gd name="connsiteX1" fmla="*/ 83751 w 186990"/>
                <a:gd name="connsiteY1" fmla="*/ 54939 h 1338049"/>
                <a:gd name="connsiteX2" fmla="*/ 39506 w 186990"/>
                <a:gd name="connsiteY2" fmla="*/ 807107 h 1338049"/>
                <a:gd name="connsiteX3" fmla="*/ 24758 w 186990"/>
                <a:gd name="connsiteY3" fmla="*/ 1102075 h 1338049"/>
                <a:gd name="connsiteX4" fmla="*/ 24758 w 186990"/>
                <a:gd name="connsiteY4" fmla="*/ 1338049 h 1338049"/>
                <a:gd name="connsiteX5" fmla="*/ 98500 w 186990"/>
                <a:gd name="connsiteY5" fmla="*/ 1308552 h 1338049"/>
                <a:gd name="connsiteX6" fmla="*/ 127996 w 186990"/>
                <a:gd name="connsiteY6" fmla="*/ 1264307 h 1338049"/>
                <a:gd name="connsiteX7" fmla="*/ 157493 w 186990"/>
                <a:gd name="connsiteY7" fmla="*/ 1072578 h 1338049"/>
                <a:gd name="connsiteX8" fmla="*/ 127996 w 186990"/>
                <a:gd name="connsiteY8" fmla="*/ 851352 h 1338049"/>
                <a:gd name="connsiteX9" fmla="*/ 113248 w 186990"/>
                <a:gd name="connsiteY9" fmla="*/ 807107 h 1338049"/>
                <a:gd name="connsiteX10" fmla="*/ 142745 w 186990"/>
                <a:gd name="connsiteY10" fmla="*/ 762862 h 1338049"/>
                <a:gd name="connsiteX11" fmla="*/ 157493 w 186990"/>
                <a:gd name="connsiteY11" fmla="*/ 718617 h 1338049"/>
                <a:gd name="connsiteX12" fmla="*/ 186990 w 186990"/>
                <a:gd name="connsiteY12" fmla="*/ 512139 h 1338049"/>
                <a:gd name="connsiteX13" fmla="*/ 157493 w 186990"/>
                <a:gd name="connsiteY13" fmla="*/ 187675 h 1338049"/>
                <a:gd name="connsiteX14" fmla="*/ 142745 w 186990"/>
                <a:gd name="connsiteY14" fmla="*/ 69688 h 133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990" h="1338049">
                  <a:moveTo>
                    <a:pt x="69003" y="10694"/>
                  </a:moveTo>
                  <a:cubicBezTo>
                    <a:pt x="73919" y="25442"/>
                    <a:pt x="84068" y="39396"/>
                    <a:pt x="83751" y="54939"/>
                  </a:cubicBezTo>
                  <a:cubicBezTo>
                    <a:pt x="71239" y="668049"/>
                    <a:pt x="96647" y="521412"/>
                    <a:pt x="39506" y="807107"/>
                  </a:cubicBezTo>
                  <a:cubicBezTo>
                    <a:pt x="34590" y="905430"/>
                    <a:pt x="31531" y="1003863"/>
                    <a:pt x="24758" y="1102075"/>
                  </a:cubicBezTo>
                  <a:cubicBezTo>
                    <a:pt x="10925" y="1302646"/>
                    <a:pt x="0" y="1164748"/>
                    <a:pt x="24758" y="1338049"/>
                  </a:cubicBezTo>
                  <a:cubicBezTo>
                    <a:pt x="49339" y="1328217"/>
                    <a:pt x="76957" y="1323940"/>
                    <a:pt x="98500" y="1308552"/>
                  </a:cubicBezTo>
                  <a:cubicBezTo>
                    <a:pt x="112924" y="1298249"/>
                    <a:pt x="122391" y="1281123"/>
                    <a:pt x="127996" y="1264307"/>
                  </a:cubicBezTo>
                  <a:cubicBezTo>
                    <a:pt x="133114" y="1248952"/>
                    <a:pt x="156355" y="1080541"/>
                    <a:pt x="157493" y="1072578"/>
                  </a:cubicBezTo>
                  <a:cubicBezTo>
                    <a:pt x="147661" y="998836"/>
                    <a:pt x="140226" y="924734"/>
                    <a:pt x="127996" y="851352"/>
                  </a:cubicBezTo>
                  <a:cubicBezTo>
                    <a:pt x="125440" y="836017"/>
                    <a:pt x="110692" y="822442"/>
                    <a:pt x="113248" y="807107"/>
                  </a:cubicBezTo>
                  <a:cubicBezTo>
                    <a:pt x="116162" y="789623"/>
                    <a:pt x="132913" y="777610"/>
                    <a:pt x="142745" y="762862"/>
                  </a:cubicBezTo>
                  <a:cubicBezTo>
                    <a:pt x="147661" y="748114"/>
                    <a:pt x="154791" y="733927"/>
                    <a:pt x="157493" y="718617"/>
                  </a:cubicBezTo>
                  <a:cubicBezTo>
                    <a:pt x="169575" y="650150"/>
                    <a:pt x="186990" y="512139"/>
                    <a:pt x="186990" y="512139"/>
                  </a:cubicBezTo>
                  <a:cubicBezTo>
                    <a:pt x="177158" y="403984"/>
                    <a:pt x="170432" y="295502"/>
                    <a:pt x="157493" y="187675"/>
                  </a:cubicBezTo>
                  <a:cubicBezTo>
                    <a:pt x="134972" y="0"/>
                    <a:pt x="142745" y="348889"/>
                    <a:pt x="142745" y="69688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4942" name="Группа 46"/>
            <p:cNvGrpSpPr>
              <a:grpSpLocks/>
            </p:cNvGrpSpPr>
            <p:nvPr/>
          </p:nvGrpSpPr>
          <p:grpSpPr bwMode="auto">
            <a:xfrm>
              <a:off x="220321" y="3500438"/>
              <a:ext cx="2017775" cy="1595224"/>
              <a:chOff x="220321" y="3500438"/>
              <a:chExt cx="2017775" cy="1595224"/>
            </a:xfrm>
          </p:grpSpPr>
          <p:grpSp>
            <p:nvGrpSpPr>
              <p:cNvPr id="34943" name="Группа 14"/>
              <p:cNvGrpSpPr>
                <a:grpSpLocks/>
              </p:cNvGrpSpPr>
              <p:nvPr/>
            </p:nvGrpSpPr>
            <p:grpSpPr bwMode="auto">
              <a:xfrm>
                <a:off x="1578077" y="3696929"/>
                <a:ext cx="516194" cy="639097"/>
                <a:chOff x="1578077" y="3696929"/>
                <a:chExt cx="516194" cy="639097"/>
              </a:xfrm>
            </p:grpSpPr>
            <p:sp>
              <p:nvSpPr>
                <p:cNvPr id="12" name="Полилиния 11"/>
                <p:cNvSpPr/>
                <p:nvPr/>
              </p:nvSpPr>
              <p:spPr>
                <a:xfrm>
                  <a:off x="1578120" y="3695343"/>
                  <a:ext cx="515680" cy="616662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>
                  <a:off x="1578120" y="3832733"/>
                  <a:ext cx="279129" cy="393004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4944" name="Группа 15"/>
              <p:cNvGrpSpPr>
                <a:grpSpLocks/>
              </p:cNvGrpSpPr>
              <p:nvPr/>
            </p:nvGrpSpPr>
            <p:grpSpPr bwMode="auto">
              <a:xfrm rot="-4756972">
                <a:off x="1070927" y="3552969"/>
                <a:ext cx="516194" cy="639097"/>
                <a:chOff x="1578077" y="3696929"/>
                <a:chExt cx="516194" cy="639097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>
                  <a:off x="1578995" y="3697863"/>
                  <a:ext cx="514419" cy="638686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>
                  <a:off x="1596881" y="3849351"/>
                  <a:ext cx="277978" cy="390307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4945" name="Группа 18"/>
              <p:cNvGrpSpPr>
                <a:grpSpLocks/>
              </p:cNvGrpSpPr>
              <p:nvPr/>
            </p:nvGrpSpPr>
            <p:grpSpPr bwMode="auto">
              <a:xfrm rot="2695105">
                <a:off x="1721902" y="3946598"/>
                <a:ext cx="516194" cy="639097"/>
                <a:chOff x="1578077" y="3696929"/>
                <a:chExt cx="516194" cy="639097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>
                  <a:off x="1569424" y="3702367"/>
                  <a:ext cx="513314" cy="61346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>
                  <a:off x="1578090" y="3861899"/>
                  <a:ext cx="276765" cy="386613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4946" name="Группа 24"/>
              <p:cNvGrpSpPr>
                <a:grpSpLocks/>
              </p:cNvGrpSpPr>
              <p:nvPr/>
            </p:nvGrpSpPr>
            <p:grpSpPr bwMode="auto">
              <a:xfrm rot="5589068">
                <a:off x="1579713" y="4176141"/>
                <a:ext cx="516194" cy="639097"/>
                <a:chOff x="1578077" y="3696929"/>
                <a:chExt cx="516194" cy="639097"/>
              </a:xfrm>
            </p:grpSpPr>
            <p:sp>
              <p:nvSpPr>
                <p:cNvPr id="26" name="Полилиния 25"/>
                <p:cNvSpPr/>
                <p:nvPr/>
              </p:nvSpPr>
              <p:spPr>
                <a:xfrm>
                  <a:off x="1578961" y="3696618"/>
                  <a:ext cx="514417" cy="638686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>
                <a:xfrm>
                  <a:off x="1578408" y="3857632"/>
                  <a:ext cx="277978" cy="392673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4947" name="Группа 27"/>
              <p:cNvGrpSpPr>
                <a:grpSpLocks/>
              </p:cNvGrpSpPr>
              <p:nvPr/>
            </p:nvGrpSpPr>
            <p:grpSpPr bwMode="auto">
              <a:xfrm rot="7751819">
                <a:off x="1367075" y="4297240"/>
                <a:ext cx="516194" cy="639097"/>
                <a:chOff x="1578077" y="3696929"/>
                <a:chExt cx="516194" cy="639097"/>
              </a:xfrm>
            </p:grpSpPr>
            <p:sp>
              <p:nvSpPr>
                <p:cNvPr id="29" name="Полилиния 28"/>
                <p:cNvSpPr/>
                <p:nvPr/>
              </p:nvSpPr>
              <p:spPr>
                <a:xfrm>
                  <a:off x="1568973" y="3725760"/>
                  <a:ext cx="527197" cy="633955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>
                <a:xfrm>
                  <a:off x="1557953" y="3874626"/>
                  <a:ext cx="293953" cy="392673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4948" name="Группа 33"/>
              <p:cNvGrpSpPr>
                <a:grpSpLocks/>
              </p:cNvGrpSpPr>
              <p:nvPr/>
            </p:nvGrpSpPr>
            <p:grpSpPr bwMode="auto">
              <a:xfrm rot="-6896194">
                <a:off x="926265" y="3763965"/>
                <a:ext cx="516194" cy="639097"/>
                <a:chOff x="1578077" y="3696929"/>
                <a:chExt cx="516194" cy="639097"/>
              </a:xfrm>
            </p:grpSpPr>
            <p:sp>
              <p:nvSpPr>
                <p:cNvPr id="35" name="Полилиния 34"/>
                <p:cNvSpPr/>
                <p:nvPr/>
              </p:nvSpPr>
              <p:spPr>
                <a:xfrm>
                  <a:off x="1578987" y="3695851"/>
                  <a:ext cx="514419" cy="641050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>
                  <a:off x="1579240" y="3856389"/>
                  <a:ext cx="277978" cy="392673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38" name="Полилиния 37"/>
              <p:cNvSpPr/>
              <p:nvPr/>
            </p:nvSpPr>
            <p:spPr>
              <a:xfrm rot="12352277">
                <a:off x="220321" y="4455786"/>
                <a:ext cx="515680" cy="639028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34950" name="Группа 39"/>
              <p:cNvGrpSpPr>
                <a:grpSpLocks/>
              </p:cNvGrpSpPr>
              <p:nvPr/>
            </p:nvGrpSpPr>
            <p:grpSpPr bwMode="auto">
              <a:xfrm rot="10547721">
                <a:off x="1094274" y="4232882"/>
                <a:ext cx="516194" cy="639097"/>
                <a:chOff x="1578077" y="3696929"/>
                <a:chExt cx="516194" cy="639097"/>
              </a:xfrm>
            </p:grpSpPr>
            <p:sp>
              <p:nvSpPr>
                <p:cNvPr id="41" name="Полилиния 40"/>
                <p:cNvSpPr/>
                <p:nvPr/>
              </p:nvSpPr>
              <p:spPr>
                <a:xfrm>
                  <a:off x="1577263" y="3697765"/>
                  <a:ext cx="518046" cy="639029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>
                <a:xfrm>
                  <a:off x="1574645" y="3906724"/>
                  <a:ext cx="286225" cy="393002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4951" name="Группа 42"/>
              <p:cNvGrpSpPr>
                <a:grpSpLocks/>
              </p:cNvGrpSpPr>
              <p:nvPr/>
            </p:nvGrpSpPr>
            <p:grpSpPr bwMode="auto">
              <a:xfrm rot="-2309765">
                <a:off x="1357290" y="3500438"/>
                <a:ext cx="516194" cy="639097"/>
                <a:chOff x="1578077" y="3696929"/>
                <a:chExt cx="516194" cy="639097"/>
              </a:xfrm>
            </p:grpSpPr>
            <p:sp>
              <p:nvSpPr>
                <p:cNvPr id="44" name="Полилиния 43"/>
                <p:cNvSpPr/>
                <p:nvPr/>
              </p:nvSpPr>
              <p:spPr>
                <a:xfrm>
                  <a:off x="1578804" y="3697424"/>
                  <a:ext cx="515680" cy="639029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5" name="Полилиния 44"/>
                <p:cNvSpPr/>
                <p:nvPr/>
              </p:nvSpPr>
              <p:spPr>
                <a:xfrm>
                  <a:off x="1587794" y="3852048"/>
                  <a:ext cx="279129" cy="393002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46" name="Блок-схема: узел 45"/>
              <p:cNvSpPr/>
              <p:nvPr/>
            </p:nvSpPr>
            <p:spPr>
              <a:xfrm>
                <a:off x="1500058" y="4072369"/>
                <a:ext cx="215262" cy="214073"/>
              </a:xfrm>
              <a:prstGeom prst="flowChartConnector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5" name="Группа 49"/>
          <p:cNvGrpSpPr>
            <a:grpSpLocks/>
          </p:cNvGrpSpPr>
          <p:nvPr/>
        </p:nvGrpSpPr>
        <p:grpSpPr bwMode="auto">
          <a:xfrm>
            <a:off x="2457450" y="1206500"/>
            <a:ext cx="1639888" cy="1022350"/>
            <a:chOff x="-207495" y="3500438"/>
            <a:chExt cx="2445591" cy="2057672"/>
          </a:xfrm>
        </p:grpSpPr>
        <p:sp>
          <p:nvSpPr>
            <p:cNvPr id="51" name="Полилиния 50"/>
            <p:cNvSpPr/>
            <p:nvPr/>
          </p:nvSpPr>
          <p:spPr>
            <a:xfrm>
              <a:off x="1376339" y="4219346"/>
              <a:ext cx="187029" cy="1338764"/>
            </a:xfrm>
            <a:custGeom>
              <a:avLst/>
              <a:gdLst>
                <a:gd name="connsiteX0" fmla="*/ 69003 w 186990"/>
                <a:gd name="connsiteY0" fmla="*/ 10694 h 1338049"/>
                <a:gd name="connsiteX1" fmla="*/ 83751 w 186990"/>
                <a:gd name="connsiteY1" fmla="*/ 54939 h 1338049"/>
                <a:gd name="connsiteX2" fmla="*/ 39506 w 186990"/>
                <a:gd name="connsiteY2" fmla="*/ 807107 h 1338049"/>
                <a:gd name="connsiteX3" fmla="*/ 24758 w 186990"/>
                <a:gd name="connsiteY3" fmla="*/ 1102075 h 1338049"/>
                <a:gd name="connsiteX4" fmla="*/ 24758 w 186990"/>
                <a:gd name="connsiteY4" fmla="*/ 1338049 h 1338049"/>
                <a:gd name="connsiteX5" fmla="*/ 98500 w 186990"/>
                <a:gd name="connsiteY5" fmla="*/ 1308552 h 1338049"/>
                <a:gd name="connsiteX6" fmla="*/ 127996 w 186990"/>
                <a:gd name="connsiteY6" fmla="*/ 1264307 h 1338049"/>
                <a:gd name="connsiteX7" fmla="*/ 157493 w 186990"/>
                <a:gd name="connsiteY7" fmla="*/ 1072578 h 1338049"/>
                <a:gd name="connsiteX8" fmla="*/ 127996 w 186990"/>
                <a:gd name="connsiteY8" fmla="*/ 851352 h 1338049"/>
                <a:gd name="connsiteX9" fmla="*/ 113248 w 186990"/>
                <a:gd name="connsiteY9" fmla="*/ 807107 h 1338049"/>
                <a:gd name="connsiteX10" fmla="*/ 142745 w 186990"/>
                <a:gd name="connsiteY10" fmla="*/ 762862 h 1338049"/>
                <a:gd name="connsiteX11" fmla="*/ 157493 w 186990"/>
                <a:gd name="connsiteY11" fmla="*/ 718617 h 1338049"/>
                <a:gd name="connsiteX12" fmla="*/ 186990 w 186990"/>
                <a:gd name="connsiteY12" fmla="*/ 512139 h 1338049"/>
                <a:gd name="connsiteX13" fmla="*/ 157493 w 186990"/>
                <a:gd name="connsiteY13" fmla="*/ 187675 h 1338049"/>
                <a:gd name="connsiteX14" fmla="*/ 142745 w 186990"/>
                <a:gd name="connsiteY14" fmla="*/ 69688 h 133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990" h="1338049">
                  <a:moveTo>
                    <a:pt x="69003" y="10694"/>
                  </a:moveTo>
                  <a:cubicBezTo>
                    <a:pt x="73919" y="25442"/>
                    <a:pt x="84068" y="39396"/>
                    <a:pt x="83751" y="54939"/>
                  </a:cubicBezTo>
                  <a:cubicBezTo>
                    <a:pt x="71239" y="668049"/>
                    <a:pt x="96647" y="521412"/>
                    <a:pt x="39506" y="807107"/>
                  </a:cubicBezTo>
                  <a:cubicBezTo>
                    <a:pt x="34590" y="905430"/>
                    <a:pt x="31531" y="1003863"/>
                    <a:pt x="24758" y="1102075"/>
                  </a:cubicBezTo>
                  <a:cubicBezTo>
                    <a:pt x="10925" y="1302646"/>
                    <a:pt x="0" y="1164748"/>
                    <a:pt x="24758" y="1338049"/>
                  </a:cubicBezTo>
                  <a:cubicBezTo>
                    <a:pt x="49339" y="1328217"/>
                    <a:pt x="76957" y="1323940"/>
                    <a:pt x="98500" y="1308552"/>
                  </a:cubicBezTo>
                  <a:cubicBezTo>
                    <a:pt x="112924" y="1298249"/>
                    <a:pt x="122391" y="1281123"/>
                    <a:pt x="127996" y="1264307"/>
                  </a:cubicBezTo>
                  <a:cubicBezTo>
                    <a:pt x="133114" y="1248952"/>
                    <a:pt x="156355" y="1080541"/>
                    <a:pt x="157493" y="1072578"/>
                  </a:cubicBezTo>
                  <a:cubicBezTo>
                    <a:pt x="147661" y="998836"/>
                    <a:pt x="140226" y="924734"/>
                    <a:pt x="127996" y="851352"/>
                  </a:cubicBezTo>
                  <a:cubicBezTo>
                    <a:pt x="125440" y="836017"/>
                    <a:pt x="110692" y="822442"/>
                    <a:pt x="113248" y="807107"/>
                  </a:cubicBezTo>
                  <a:cubicBezTo>
                    <a:pt x="116162" y="789623"/>
                    <a:pt x="132913" y="777610"/>
                    <a:pt x="142745" y="762862"/>
                  </a:cubicBezTo>
                  <a:cubicBezTo>
                    <a:pt x="147661" y="748114"/>
                    <a:pt x="154791" y="733927"/>
                    <a:pt x="157493" y="718617"/>
                  </a:cubicBezTo>
                  <a:cubicBezTo>
                    <a:pt x="169575" y="650150"/>
                    <a:pt x="186990" y="512139"/>
                    <a:pt x="186990" y="512139"/>
                  </a:cubicBezTo>
                  <a:cubicBezTo>
                    <a:pt x="177158" y="403984"/>
                    <a:pt x="170432" y="295502"/>
                    <a:pt x="157493" y="187675"/>
                  </a:cubicBezTo>
                  <a:cubicBezTo>
                    <a:pt x="134972" y="0"/>
                    <a:pt x="142745" y="348889"/>
                    <a:pt x="142745" y="69688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4916" name="Группа 46"/>
            <p:cNvGrpSpPr>
              <a:grpSpLocks/>
            </p:cNvGrpSpPr>
            <p:nvPr/>
          </p:nvGrpSpPr>
          <p:grpSpPr bwMode="auto">
            <a:xfrm>
              <a:off x="-207495" y="3500438"/>
              <a:ext cx="2445591" cy="1630757"/>
              <a:chOff x="-207495" y="3500438"/>
              <a:chExt cx="2445591" cy="1630757"/>
            </a:xfrm>
          </p:grpSpPr>
          <p:grpSp>
            <p:nvGrpSpPr>
              <p:cNvPr id="34917" name="Группа 14"/>
              <p:cNvGrpSpPr>
                <a:grpSpLocks/>
              </p:cNvGrpSpPr>
              <p:nvPr/>
            </p:nvGrpSpPr>
            <p:grpSpPr bwMode="auto">
              <a:xfrm>
                <a:off x="1578077" y="3696929"/>
                <a:ext cx="516194" cy="639097"/>
                <a:chOff x="1578077" y="3696929"/>
                <a:chExt cx="516194" cy="639097"/>
              </a:xfrm>
            </p:grpSpPr>
            <p:sp>
              <p:nvSpPr>
                <p:cNvPr id="79" name="Полилиния 11"/>
                <p:cNvSpPr/>
                <p:nvPr/>
              </p:nvSpPr>
              <p:spPr>
                <a:xfrm>
                  <a:off x="1577573" y="3695343"/>
                  <a:ext cx="516108" cy="616662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0" name="Полилиния 79"/>
                <p:cNvSpPr/>
                <p:nvPr/>
              </p:nvSpPr>
              <p:spPr>
                <a:xfrm>
                  <a:off x="1577573" y="3832733"/>
                  <a:ext cx="279361" cy="393004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4918" name="Группа 15"/>
              <p:cNvGrpSpPr>
                <a:grpSpLocks/>
              </p:cNvGrpSpPr>
              <p:nvPr/>
            </p:nvGrpSpPr>
            <p:grpSpPr bwMode="auto">
              <a:xfrm rot="-4756972">
                <a:off x="1070927" y="3552969"/>
                <a:ext cx="516194" cy="639097"/>
                <a:chOff x="1578077" y="3696929"/>
                <a:chExt cx="516194" cy="639097"/>
              </a:xfrm>
            </p:grpSpPr>
            <p:sp>
              <p:nvSpPr>
                <p:cNvPr id="77" name="Полилиния 76"/>
                <p:cNvSpPr/>
                <p:nvPr/>
              </p:nvSpPr>
              <p:spPr>
                <a:xfrm>
                  <a:off x="1578805" y="3696858"/>
                  <a:ext cx="514419" cy="639215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8" name="Полилиния 77"/>
                <p:cNvSpPr/>
                <p:nvPr/>
              </p:nvSpPr>
              <p:spPr>
                <a:xfrm>
                  <a:off x="1592689" y="3844458"/>
                  <a:ext cx="274782" cy="392999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4919" name="Группа 18"/>
              <p:cNvGrpSpPr>
                <a:grpSpLocks/>
              </p:cNvGrpSpPr>
              <p:nvPr/>
            </p:nvGrpSpPr>
            <p:grpSpPr bwMode="auto">
              <a:xfrm rot="2695105">
                <a:off x="1721902" y="3946598"/>
                <a:ext cx="516194" cy="639097"/>
                <a:chOff x="1578077" y="3696929"/>
                <a:chExt cx="516194" cy="639097"/>
              </a:xfrm>
            </p:grpSpPr>
            <p:sp>
              <p:nvSpPr>
                <p:cNvPr id="75" name="Полилиния 74"/>
                <p:cNvSpPr/>
                <p:nvPr/>
              </p:nvSpPr>
              <p:spPr>
                <a:xfrm>
                  <a:off x="1577068" y="3708237"/>
                  <a:ext cx="516108" cy="61346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6" name="Полилиния 75"/>
                <p:cNvSpPr/>
                <p:nvPr/>
              </p:nvSpPr>
              <p:spPr>
                <a:xfrm>
                  <a:off x="1569857" y="3855587"/>
                  <a:ext cx="279361" cy="377027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4920" name="Группа 24"/>
              <p:cNvGrpSpPr>
                <a:grpSpLocks/>
              </p:cNvGrpSpPr>
              <p:nvPr/>
            </p:nvGrpSpPr>
            <p:grpSpPr bwMode="auto">
              <a:xfrm rot="5589068">
                <a:off x="1579713" y="4176141"/>
                <a:ext cx="516194" cy="639097"/>
                <a:chOff x="1578077" y="3696929"/>
                <a:chExt cx="516194" cy="639097"/>
              </a:xfrm>
            </p:grpSpPr>
            <p:sp>
              <p:nvSpPr>
                <p:cNvPr id="73" name="Полилиния 72"/>
                <p:cNvSpPr/>
                <p:nvPr/>
              </p:nvSpPr>
              <p:spPr>
                <a:xfrm>
                  <a:off x="1578987" y="3696685"/>
                  <a:ext cx="514417" cy="639215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4" name="Полилиния 73"/>
                <p:cNvSpPr/>
                <p:nvPr/>
              </p:nvSpPr>
              <p:spPr>
                <a:xfrm>
                  <a:off x="1578433" y="3857832"/>
                  <a:ext cx="277978" cy="392999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4921" name="Группа 27"/>
              <p:cNvGrpSpPr>
                <a:grpSpLocks/>
              </p:cNvGrpSpPr>
              <p:nvPr/>
            </p:nvGrpSpPr>
            <p:grpSpPr bwMode="auto">
              <a:xfrm rot="7751819">
                <a:off x="1367075" y="4297240"/>
                <a:ext cx="516194" cy="639097"/>
                <a:chOff x="1578077" y="3696929"/>
                <a:chExt cx="516194" cy="639097"/>
              </a:xfrm>
            </p:grpSpPr>
            <p:sp>
              <p:nvSpPr>
                <p:cNvPr id="71" name="Полилиния 70"/>
                <p:cNvSpPr/>
                <p:nvPr/>
              </p:nvSpPr>
              <p:spPr>
                <a:xfrm>
                  <a:off x="1576616" y="3697647"/>
                  <a:ext cx="517613" cy="639215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2" name="Полилиния 71"/>
                <p:cNvSpPr/>
                <p:nvPr/>
              </p:nvSpPr>
              <p:spPr>
                <a:xfrm>
                  <a:off x="1569565" y="3883953"/>
                  <a:ext cx="284367" cy="397734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69" name="Полилиния 68"/>
              <p:cNvSpPr/>
              <p:nvPr/>
            </p:nvSpPr>
            <p:spPr>
              <a:xfrm rot="14703806">
                <a:off x="-146694" y="3679274"/>
                <a:ext cx="517613" cy="639215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2352277">
                <a:off x="-193290" y="4490933"/>
                <a:ext cx="516107" cy="639029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34924" name="Группа 39"/>
              <p:cNvGrpSpPr>
                <a:grpSpLocks/>
              </p:cNvGrpSpPr>
              <p:nvPr/>
            </p:nvGrpSpPr>
            <p:grpSpPr bwMode="auto">
              <a:xfrm rot="10547721">
                <a:off x="1094274" y="4232882"/>
                <a:ext cx="516194" cy="639097"/>
                <a:chOff x="1578077" y="3696929"/>
                <a:chExt cx="516194" cy="639097"/>
              </a:xfrm>
            </p:grpSpPr>
            <p:sp>
              <p:nvSpPr>
                <p:cNvPr id="65" name="Полилиния 64"/>
                <p:cNvSpPr/>
                <p:nvPr/>
              </p:nvSpPr>
              <p:spPr>
                <a:xfrm>
                  <a:off x="1577786" y="3697721"/>
                  <a:ext cx="516108" cy="639029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6" name="Полилиния 65"/>
                <p:cNvSpPr/>
                <p:nvPr/>
              </p:nvSpPr>
              <p:spPr>
                <a:xfrm>
                  <a:off x="1584615" y="3907383"/>
                  <a:ext cx="279361" cy="393002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4925" name="Группа 42"/>
              <p:cNvGrpSpPr>
                <a:grpSpLocks/>
              </p:cNvGrpSpPr>
              <p:nvPr/>
            </p:nvGrpSpPr>
            <p:grpSpPr bwMode="auto">
              <a:xfrm rot="-2309765">
                <a:off x="1357290" y="3500438"/>
                <a:ext cx="516194" cy="639097"/>
                <a:chOff x="1578077" y="3696929"/>
                <a:chExt cx="516194" cy="639097"/>
              </a:xfrm>
            </p:grpSpPr>
            <p:sp>
              <p:nvSpPr>
                <p:cNvPr id="63" name="Полилиния 62"/>
                <p:cNvSpPr/>
                <p:nvPr/>
              </p:nvSpPr>
              <p:spPr>
                <a:xfrm>
                  <a:off x="1578187" y="3696992"/>
                  <a:ext cx="516108" cy="639029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4" name="Полилиния 63"/>
                <p:cNvSpPr/>
                <p:nvPr/>
              </p:nvSpPr>
              <p:spPr>
                <a:xfrm>
                  <a:off x="1583078" y="3834514"/>
                  <a:ext cx="279361" cy="389807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62" name="Блок-схема: узел 61"/>
              <p:cNvSpPr/>
              <p:nvPr/>
            </p:nvSpPr>
            <p:spPr>
              <a:xfrm>
                <a:off x="1499447" y="4072370"/>
                <a:ext cx="215438" cy="214074"/>
              </a:xfrm>
              <a:prstGeom prst="flowChartConnector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34" name="Группа 80"/>
          <p:cNvGrpSpPr>
            <a:grpSpLocks/>
          </p:cNvGrpSpPr>
          <p:nvPr/>
        </p:nvGrpSpPr>
        <p:grpSpPr bwMode="auto">
          <a:xfrm>
            <a:off x="4921250" y="1119188"/>
            <a:ext cx="1744663" cy="1203325"/>
            <a:chOff x="-362526" y="3324629"/>
            <a:chExt cx="2600622" cy="2422788"/>
          </a:xfrm>
        </p:grpSpPr>
        <p:sp>
          <p:nvSpPr>
            <p:cNvPr id="82" name="Полилиния 81"/>
            <p:cNvSpPr/>
            <p:nvPr/>
          </p:nvSpPr>
          <p:spPr>
            <a:xfrm>
              <a:off x="1376744" y="4219590"/>
              <a:ext cx="186941" cy="1339245"/>
            </a:xfrm>
            <a:custGeom>
              <a:avLst/>
              <a:gdLst>
                <a:gd name="connsiteX0" fmla="*/ 69003 w 186990"/>
                <a:gd name="connsiteY0" fmla="*/ 10694 h 1338049"/>
                <a:gd name="connsiteX1" fmla="*/ 83751 w 186990"/>
                <a:gd name="connsiteY1" fmla="*/ 54939 h 1338049"/>
                <a:gd name="connsiteX2" fmla="*/ 39506 w 186990"/>
                <a:gd name="connsiteY2" fmla="*/ 807107 h 1338049"/>
                <a:gd name="connsiteX3" fmla="*/ 24758 w 186990"/>
                <a:gd name="connsiteY3" fmla="*/ 1102075 h 1338049"/>
                <a:gd name="connsiteX4" fmla="*/ 24758 w 186990"/>
                <a:gd name="connsiteY4" fmla="*/ 1338049 h 1338049"/>
                <a:gd name="connsiteX5" fmla="*/ 98500 w 186990"/>
                <a:gd name="connsiteY5" fmla="*/ 1308552 h 1338049"/>
                <a:gd name="connsiteX6" fmla="*/ 127996 w 186990"/>
                <a:gd name="connsiteY6" fmla="*/ 1264307 h 1338049"/>
                <a:gd name="connsiteX7" fmla="*/ 157493 w 186990"/>
                <a:gd name="connsiteY7" fmla="*/ 1072578 h 1338049"/>
                <a:gd name="connsiteX8" fmla="*/ 127996 w 186990"/>
                <a:gd name="connsiteY8" fmla="*/ 851352 h 1338049"/>
                <a:gd name="connsiteX9" fmla="*/ 113248 w 186990"/>
                <a:gd name="connsiteY9" fmla="*/ 807107 h 1338049"/>
                <a:gd name="connsiteX10" fmla="*/ 142745 w 186990"/>
                <a:gd name="connsiteY10" fmla="*/ 762862 h 1338049"/>
                <a:gd name="connsiteX11" fmla="*/ 157493 w 186990"/>
                <a:gd name="connsiteY11" fmla="*/ 718617 h 1338049"/>
                <a:gd name="connsiteX12" fmla="*/ 186990 w 186990"/>
                <a:gd name="connsiteY12" fmla="*/ 512139 h 1338049"/>
                <a:gd name="connsiteX13" fmla="*/ 157493 w 186990"/>
                <a:gd name="connsiteY13" fmla="*/ 187675 h 1338049"/>
                <a:gd name="connsiteX14" fmla="*/ 142745 w 186990"/>
                <a:gd name="connsiteY14" fmla="*/ 69688 h 133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990" h="1338049">
                  <a:moveTo>
                    <a:pt x="69003" y="10694"/>
                  </a:moveTo>
                  <a:cubicBezTo>
                    <a:pt x="73919" y="25442"/>
                    <a:pt x="84068" y="39396"/>
                    <a:pt x="83751" y="54939"/>
                  </a:cubicBezTo>
                  <a:cubicBezTo>
                    <a:pt x="71239" y="668049"/>
                    <a:pt x="96647" y="521412"/>
                    <a:pt x="39506" y="807107"/>
                  </a:cubicBezTo>
                  <a:cubicBezTo>
                    <a:pt x="34590" y="905430"/>
                    <a:pt x="31531" y="1003863"/>
                    <a:pt x="24758" y="1102075"/>
                  </a:cubicBezTo>
                  <a:cubicBezTo>
                    <a:pt x="10925" y="1302646"/>
                    <a:pt x="0" y="1164748"/>
                    <a:pt x="24758" y="1338049"/>
                  </a:cubicBezTo>
                  <a:cubicBezTo>
                    <a:pt x="49339" y="1328217"/>
                    <a:pt x="76957" y="1323940"/>
                    <a:pt x="98500" y="1308552"/>
                  </a:cubicBezTo>
                  <a:cubicBezTo>
                    <a:pt x="112924" y="1298249"/>
                    <a:pt x="122391" y="1281123"/>
                    <a:pt x="127996" y="1264307"/>
                  </a:cubicBezTo>
                  <a:cubicBezTo>
                    <a:pt x="133114" y="1248952"/>
                    <a:pt x="156355" y="1080541"/>
                    <a:pt x="157493" y="1072578"/>
                  </a:cubicBezTo>
                  <a:cubicBezTo>
                    <a:pt x="147661" y="998836"/>
                    <a:pt x="140226" y="924734"/>
                    <a:pt x="127996" y="851352"/>
                  </a:cubicBezTo>
                  <a:cubicBezTo>
                    <a:pt x="125440" y="836017"/>
                    <a:pt x="110692" y="822442"/>
                    <a:pt x="113248" y="807107"/>
                  </a:cubicBezTo>
                  <a:cubicBezTo>
                    <a:pt x="116162" y="789623"/>
                    <a:pt x="132913" y="777610"/>
                    <a:pt x="142745" y="762862"/>
                  </a:cubicBezTo>
                  <a:cubicBezTo>
                    <a:pt x="147661" y="748114"/>
                    <a:pt x="154791" y="733927"/>
                    <a:pt x="157493" y="718617"/>
                  </a:cubicBezTo>
                  <a:cubicBezTo>
                    <a:pt x="169575" y="650150"/>
                    <a:pt x="186990" y="512139"/>
                    <a:pt x="186990" y="512139"/>
                  </a:cubicBezTo>
                  <a:cubicBezTo>
                    <a:pt x="177158" y="403984"/>
                    <a:pt x="170432" y="295502"/>
                    <a:pt x="157493" y="187675"/>
                  </a:cubicBezTo>
                  <a:cubicBezTo>
                    <a:pt x="134972" y="0"/>
                    <a:pt x="142745" y="348889"/>
                    <a:pt x="142745" y="69688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4892" name="Группа 46"/>
            <p:cNvGrpSpPr>
              <a:grpSpLocks/>
            </p:cNvGrpSpPr>
            <p:nvPr/>
          </p:nvGrpSpPr>
          <p:grpSpPr bwMode="auto">
            <a:xfrm>
              <a:off x="-362526" y="3324629"/>
              <a:ext cx="2600622" cy="2422788"/>
              <a:chOff x="-362526" y="3324629"/>
              <a:chExt cx="2600622" cy="2422788"/>
            </a:xfrm>
          </p:grpSpPr>
          <p:grpSp>
            <p:nvGrpSpPr>
              <p:cNvPr id="34893" name="Группа 14"/>
              <p:cNvGrpSpPr>
                <a:grpSpLocks/>
              </p:cNvGrpSpPr>
              <p:nvPr/>
            </p:nvGrpSpPr>
            <p:grpSpPr bwMode="auto">
              <a:xfrm>
                <a:off x="1578077" y="3696929"/>
                <a:ext cx="516194" cy="639097"/>
                <a:chOff x="1578077" y="3696929"/>
                <a:chExt cx="516194" cy="639097"/>
              </a:xfrm>
            </p:grpSpPr>
            <p:sp>
              <p:nvSpPr>
                <p:cNvPr id="110" name="Полилиния 11"/>
                <p:cNvSpPr/>
                <p:nvPr/>
              </p:nvSpPr>
              <p:spPr>
                <a:xfrm>
                  <a:off x="1577883" y="3695399"/>
                  <a:ext cx="515865" cy="639258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11" name="Полилиния 110"/>
                <p:cNvSpPr/>
                <p:nvPr/>
              </p:nvSpPr>
              <p:spPr>
                <a:xfrm>
                  <a:off x="1577883" y="3855213"/>
                  <a:ext cx="279229" cy="393143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4894" name="Группа 15"/>
              <p:cNvGrpSpPr>
                <a:grpSpLocks/>
              </p:cNvGrpSpPr>
              <p:nvPr/>
            </p:nvGrpSpPr>
            <p:grpSpPr bwMode="auto">
              <a:xfrm rot="-4756972">
                <a:off x="1070927" y="3552969"/>
                <a:ext cx="516194" cy="639097"/>
                <a:chOff x="1578077" y="3696929"/>
                <a:chExt cx="516194" cy="639097"/>
              </a:xfrm>
            </p:grpSpPr>
            <p:sp>
              <p:nvSpPr>
                <p:cNvPr id="108" name="Полилиния 107"/>
                <p:cNvSpPr/>
                <p:nvPr/>
              </p:nvSpPr>
              <p:spPr>
                <a:xfrm>
                  <a:off x="1578702" y="3697443"/>
                  <a:ext cx="514603" cy="638915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09" name="Полилиния 108"/>
                <p:cNvSpPr/>
                <p:nvPr/>
              </p:nvSpPr>
              <p:spPr>
                <a:xfrm>
                  <a:off x="1596298" y="3846640"/>
                  <a:ext cx="278078" cy="392814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4895" name="Группа 18"/>
              <p:cNvGrpSpPr>
                <a:grpSpLocks/>
              </p:cNvGrpSpPr>
              <p:nvPr/>
            </p:nvGrpSpPr>
            <p:grpSpPr bwMode="auto">
              <a:xfrm rot="2695105">
                <a:off x="1721902" y="3946598"/>
                <a:ext cx="516194" cy="639097"/>
                <a:chOff x="1578077" y="3696929"/>
                <a:chExt cx="516194" cy="639097"/>
              </a:xfrm>
            </p:grpSpPr>
            <p:sp>
              <p:nvSpPr>
                <p:cNvPr id="106" name="Полилиния 105"/>
                <p:cNvSpPr/>
                <p:nvPr/>
              </p:nvSpPr>
              <p:spPr>
                <a:xfrm>
                  <a:off x="1579084" y="3697674"/>
                  <a:ext cx="515865" cy="639258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07" name="Полилиния 106"/>
                <p:cNvSpPr/>
                <p:nvPr/>
              </p:nvSpPr>
              <p:spPr>
                <a:xfrm>
                  <a:off x="1577724" y="3857794"/>
                  <a:ext cx="279229" cy="393143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4896" name="Группа 24"/>
              <p:cNvGrpSpPr>
                <a:grpSpLocks/>
              </p:cNvGrpSpPr>
              <p:nvPr/>
            </p:nvGrpSpPr>
            <p:grpSpPr bwMode="auto">
              <a:xfrm rot="5589068">
                <a:off x="1579713" y="4176141"/>
                <a:ext cx="516194" cy="639097"/>
                <a:chOff x="1578077" y="3696929"/>
                <a:chExt cx="516194" cy="639097"/>
              </a:xfrm>
            </p:grpSpPr>
            <p:sp>
              <p:nvSpPr>
                <p:cNvPr id="104" name="Полилиния 103"/>
                <p:cNvSpPr/>
                <p:nvPr/>
              </p:nvSpPr>
              <p:spPr>
                <a:xfrm>
                  <a:off x="1579224" y="3696633"/>
                  <a:ext cx="514601" cy="638915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05" name="Полилиния 104"/>
                <p:cNvSpPr/>
                <p:nvPr/>
              </p:nvSpPr>
              <p:spPr>
                <a:xfrm>
                  <a:off x="1578670" y="3857705"/>
                  <a:ext cx="278078" cy="392814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4897" name="Группа 27"/>
              <p:cNvGrpSpPr>
                <a:grpSpLocks/>
              </p:cNvGrpSpPr>
              <p:nvPr/>
            </p:nvGrpSpPr>
            <p:grpSpPr bwMode="auto">
              <a:xfrm rot="7751819">
                <a:off x="1367075" y="4297240"/>
                <a:ext cx="516194" cy="639097"/>
                <a:chOff x="1578077" y="3696929"/>
                <a:chExt cx="516194" cy="639097"/>
              </a:xfrm>
            </p:grpSpPr>
            <p:sp>
              <p:nvSpPr>
                <p:cNvPr id="102" name="Полилиния 101"/>
                <p:cNvSpPr/>
                <p:nvPr/>
              </p:nvSpPr>
              <p:spPr>
                <a:xfrm>
                  <a:off x="1579414" y="3696645"/>
                  <a:ext cx="514601" cy="638915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03" name="Полилиния 102"/>
                <p:cNvSpPr/>
                <p:nvPr/>
              </p:nvSpPr>
              <p:spPr>
                <a:xfrm>
                  <a:off x="1599384" y="3873051"/>
                  <a:ext cx="265291" cy="388082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0" name="Полилиния 99"/>
              <p:cNvSpPr/>
              <p:nvPr/>
            </p:nvSpPr>
            <p:spPr>
              <a:xfrm rot="14703806">
                <a:off x="-300369" y="3262472"/>
                <a:ext cx="514602" cy="638915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2352277">
                <a:off x="-97495" y="4219590"/>
                <a:ext cx="435409" cy="767110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Полилиния 95"/>
              <p:cNvSpPr/>
              <p:nvPr/>
            </p:nvSpPr>
            <p:spPr>
              <a:xfrm rot="10547721">
                <a:off x="136775" y="5108159"/>
                <a:ext cx="515865" cy="639258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34901" name="Группа 42"/>
              <p:cNvGrpSpPr>
                <a:grpSpLocks/>
              </p:cNvGrpSpPr>
              <p:nvPr/>
            </p:nvGrpSpPr>
            <p:grpSpPr bwMode="auto">
              <a:xfrm rot="-2309765">
                <a:off x="1357290" y="3500438"/>
                <a:ext cx="516194" cy="639097"/>
                <a:chOff x="1578077" y="3696929"/>
                <a:chExt cx="516194" cy="639097"/>
              </a:xfrm>
            </p:grpSpPr>
            <p:sp>
              <p:nvSpPr>
                <p:cNvPr id="94" name="Полилиния 93"/>
                <p:cNvSpPr/>
                <p:nvPr/>
              </p:nvSpPr>
              <p:spPr>
                <a:xfrm>
                  <a:off x="1578492" y="3697202"/>
                  <a:ext cx="515865" cy="639258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95" name="Полилиния 94"/>
                <p:cNvSpPr/>
                <p:nvPr/>
              </p:nvSpPr>
              <p:spPr>
                <a:xfrm>
                  <a:off x="1585890" y="3848896"/>
                  <a:ext cx="276864" cy="393143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93" name="Блок-схема: узел 92"/>
              <p:cNvSpPr/>
              <p:nvPr/>
            </p:nvSpPr>
            <p:spPr>
              <a:xfrm>
                <a:off x="1499794" y="4072561"/>
                <a:ext cx="215337" cy="214150"/>
              </a:xfrm>
              <a:prstGeom prst="flowChartConnector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56" name="Группа 111"/>
          <p:cNvGrpSpPr>
            <a:grpSpLocks/>
          </p:cNvGrpSpPr>
          <p:nvPr/>
        </p:nvGrpSpPr>
        <p:grpSpPr bwMode="auto">
          <a:xfrm>
            <a:off x="7194550" y="1052513"/>
            <a:ext cx="1589088" cy="1163637"/>
            <a:chOff x="-132080" y="3322999"/>
            <a:chExt cx="2370176" cy="2344713"/>
          </a:xfrm>
        </p:grpSpPr>
        <p:sp>
          <p:nvSpPr>
            <p:cNvPr id="113" name="Полилиния 112"/>
            <p:cNvSpPr/>
            <p:nvPr/>
          </p:nvSpPr>
          <p:spPr>
            <a:xfrm>
              <a:off x="1376214" y="4218661"/>
              <a:ext cx="187056" cy="1340293"/>
            </a:xfrm>
            <a:custGeom>
              <a:avLst/>
              <a:gdLst>
                <a:gd name="connsiteX0" fmla="*/ 69003 w 186990"/>
                <a:gd name="connsiteY0" fmla="*/ 10694 h 1338049"/>
                <a:gd name="connsiteX1" fmla="*/ 83751 w 186990"/>
                <a:gd name="connsiteY1" fmla="*/ 54939 h 1338049"/>
                <a:gd name="connsiteX2" fmla="*/ 39506 w 186990"/>
                <a:gd name="connsiteY2" fmla="*/ 807107 h 1338049"/>
                <a:gd name="connsiteX3" fmla="*/ 24758 w 186990"/>
                <a:gd name="connsiteY3" fmla="*/ 1102075 h 1338049"/>
                <a:gd name="connsiteX4" fmla="*/ 24758 w 186990"/>
                <a:gd name="connsiteY4" fmla="*/ 1338049 h 1338049"/>
                <a:gd name="connsiteX5" fmla="*/ 98500 w 186990"/>
                <a:gd name="connsiteY5" fmla="*/ 1308552 h 1338049"/>
                <a:gd name="connsiteX6" fmla="*/ 127996 w 186990"/>
                <a:gd name="connsiteY6" fmla="*/ 1264307 h 1338049"/>
                <a:gd name="connsiteX7" fmla="*/ 157493 w 186990"/>
                <a:gd name="connsiteY7" fmla="*/ 1072578 h 1338049"/>
                <a:gd name="connsiteX8" fmla="*/ 127996 w 186990"/>
                <a:gd name="connsiteY8" fmla="*/ 851352 h 1338049"/>
                <a:gd name="connsiteX9" fmla="*/ 113248 w 186990"/>
                <a:gd name="connsiteY9" fmla="*/ 807107 h 1338049"/>
                <a:gd name="connsiteX10" fmla="*/ 142745 w 186990"/>
                <a:gd name="connsiteY10" fmla="*/ 762862 h 1338049"/>
                <a:gd name="connsiteX11" fmla="*/ 157493 w 186990"/>
                <a:gd name="connsiteY11" fmla="*/ 718617 h 1338049"/>
                <a:gd name="connsiteX12" fmla="*/ 186990 w 186990"/>
                <a:gd name="connsiteY12" fmla="*/ 512139 h 1338049"/>
                <a:gd name="connsiteX13" fmla="*/ 157493 w 186990"/>
                <a:gd name="connsiteY13" fmla="*/ 187675 h 1338049"/>
                <a:gd name="connsiteX14" fmla="*/ 142745 w 186990"/>
                <a:gd name="connsiteY14" fmla="*/ 69688 h 133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990" h="1338049">
                  <a:moveTo>
                    <a:pt x="69003" y="10694"/>
                  </a:moveTo>
                  <a:cubicBezTo>
                    <a:pt x="73919" y="25442"/>
                    <a:pt x="84068" y="39396"/>
                    <a:pt x="83751" y="54939"/>
                  </a:cubicBezTo>
                  <a:cubicBezTo>
                    <a:pt x="71239" y="668049"/>
                    <a:pt x="96647" y="521412"/>
                    <a:pt x="39506" y="807107"/>
                  </a:cubicBezTo>
                  <a:cubicBezTo>
                    <a:pt x="34590" y="905430"/>
                    <a:pt x="31531" y="1003863"/>
                    <a:pt x="24758" y="1102075"/>
                  </a:cubicBezTo>
                  <a:cubicBezTo>
                    <a:pt x="10925" y="1302646"/>
                    <a:pt x="0" y="1164748"/>
                    <a:pt x="24758" y="1338049"/>
                  </a:cubicBezTo>
                  <a:cubicBezTo>
                    <a:pt x="49339" y="1328217"/>
                    <a:pt x="76957" y="1323940"/>
                    <a:pt x="98500" y="1308552"/>
                  </a:cubicBezTo>
                  <a:cubicBezTo>
                    <a:pt x="112924" y="1298249"/>
                    <a:pt x="122391" y="1281123"/>
                    <a:pt x="127996" y="1264307"/>
                  </a:cubicBezTo>
                  <a:cubicBezTo>
                    <a:pt x="133114" y="1248952"/>
                    <a:pt x="156355" y="1080541"/>
                    <a:pt x="157493" y="1072578"/>
                  </a:cubicBezTo>
                  <a:cubicBezTo>
                    <a:pt x="147661" y="998836"/>
                    <a:pt x="140226" y="924734"/>
                    <a:pt x="127996" y="851352"/>
                  </a:cubicBezTo>
                  <a:cubicBezTo>
                    <a:pt x="125440" y="836017"/>
                    <a:pt x="110692" y="822442"/>
                    <a:pt x="113248" y="807107"/>
                  </a:cubicBezTo>
                  <a:cubicBezTo>
                    <a:pt x="116162" y="789623"/>
                    <a:pt x="132913" y="777610"/>
                    <a:pt x="142745" y="762862"/>
                  </a:cubicBezTo>
                  <a:cubicBezTo>
                    <a:pt x="147661" y="748114"/>
                    <a:pt x="154791" y="733927"/>
                    <a:pt x="157493" y="718617"/>
                  </a:cubicBezTo>
                  <a:cubicBezTo>
                    <a:pt x="169575" y="650150"/>
                    <a:pt x="186990" y="512139"/>
                    <a:pt x="186990" y="512139"/>
                  </a:cubicBezTo>
                  <a:cubicBezTo>
                    <a:pt x="177158" y="403984"/>
                    <a:pt x="170432" y="295502"/>
                    <a:pt x="157493" y="187675"/>
                  </a:cubicBezTo>
                  <a:cubicBezTo>
                    <a:pt x="134972" y="0"/>
                    <a:pt x="142745" y="348889"/>
                    <a:pt x="142745" y="69688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4870" name="Группа 46"/>
            <p:cNvGrpSpPr>
              <a:grpSpLocks/>
            </p:cNvGrpSpPr>
            <p:nvPr/>
          </p:nvGrpSpPr>
          <p:grpSpPr bwMode="auto">
            <a:xfrm>
              <a:off x="-132080" y="3322999"/>
              <a:ext cx="2370176" cy="2344713"/>
              <a:chOff x="-132080" y="3322999"/>
              <a:chExt cx="2370176" cy="2344713"/>
            </a:xfrm>
          </p:grpSpPr>
          <p:grpSp>
            <p:nvGrpSpPr>
              <p:cNvPr id="34871" name="Группа 14"/>
              <p:cNvGrpSpPr>
                <a:grpSpLocks/>
              </p:cNvGrpSpPr>
              <p:nvPr/>
            </p:nvGrpSpPr>
            <p:grpSpPr bwMode="auto">
              <a:xfrm>
                <a:off x="1578077" y="3696929"/>
                <a:ext cx="516194" cy="639097"/>
                <a:chOff x="1578077" y="3696929"/>
                <a:chExt cx="516194" cy="639097"/>
              </a:xfrm>
            </p:grpSpPr>
            <p:sp>
              <p:nvSpPr>
                <p:cNvPr id="141" name="Полилиния 11"/>
                <p:cNvSpPr/>
                <p:nvPr/>
              </p:nvSpPr>
              <p:spPr>
                <a:xfrm>
                  <a:off x="1577477" y="3697257"/>
                  <a:ext cx="516182" cy="639758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2" name="Полилиния 141"/>
                <p:cNvSpPr/>
                <p:nvPr/>
              </p:nvSpPr>
              <p:spPr>
                <a:xfrm>
                  <a:off x="1577477" y="3857197"/>
                  <a:ext cx="279401" cy="393452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9" name="Полилиния 138"/>
              <p:cNvSpPr/>
              <p:nvPr/>
            </p:nvSpPr>
            <p:spPr>
              <a:xfrm rot="16843028">
                <a:off x="379955" y="3260847"/>
                <a:ext cx="515004" cy="639308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34873" name="Группа 18"/>
              <p:cNvGrpSpPr>
                <a:grpSpLocks/>
              </p:cNvGrpSpPr>
              <p:nvPr/>
            </p:nvGrpSpPr>
            <p:grpSpPr bwMode="auto">
              <a:xfrm rot="2695105">
                <a:off x="1721902" y="3946598"/>
                <a:ext cx="516194" cy="639097"/>
                <a:chOff x="1578077" y="3696929"/>
                <a:chExt cx="516194" cy="639097"/>
              </a:xfrm>
            </p:grpSpPr>
            <p:sp>
              <p:nvSpPr>
                <p:cNvPr id="137" name="Полилиния 136"/>
                <p:cNvSpPr/>
                <p:nvPr/>
              </p:nvSpPr>
              <p:spPr>
                <a:xfrm>
                  <a:off x="1578346" y="3696944"/>
                  <a:ext cx="516182" cy="639758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38" name="Полилиния 137"/>
                <p:cNvSpPr/>
                <p:nvPr/>
              </p:nvSpPr>
              <p:spPr>
                <a:xfrm>
                  <a:off x="1576986" y="3857189"/>
                  <a:ext cx="279401" cy="393450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4874" name="Группа 24"/>
              <p:cNvGrpSpPr>
                <a:grpSpLocks/>
              </p:cNvGrpSpPr>
              <p:nvPr/>
            </p:nvGrpSpPr>
            <p:grpSpPr bwMode="auto">
              <a:xfrm rot="5589068">
                <a:off x="1579713" y="4176141"/>
                <a:ext cx="516194" cy="639097"/>
                <a:chOff x="1578077" y="3696929"/>
                <a:chExt cx="516194" cy="639097"/>
              </a:xfrm>
            </p:grpSpPr>
            <p:sp>
              <p:nvSpPr>
                <p:cNvPr id="135" name="Полилиния 134"/>
                <p:cNvSpPr/>
                <p:nvPr/>
              </p:nvSpPr>
              <p:spPr>
                <a:xfrm>
                  <a:off x="1578329" y="3696711"/>
                  <a:ext cx="515005" cy="63930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36" name="Полилиния 135"/>
                <p:cNvSpPr/>
                <p:nvPr/>
              </p:nvSpPr>
              <p:spPr>
                <a:xfrm>
                  <a:off x="1577775" y="3857882"/>
                  <a:ext cx="278296" cy="393056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4875" name="Группа 27"/>
              <p:cNvGrpSpPr>
                <a:grpSpLocks/>
              </p:cNvGrpSpPr>
              <p:nvPr/>
            </p:nvGrpSpPr>
            <p:grpSpPr bwMode="auto">
              <a:xfrm rot="7751819">
                <a:off x="1367075" y="4297240"/>
                <a:ext cx="516194" cy="639097"/>
                <a:chOff x="1578077" y="3696929"/>
                <a:chExt cx="516194" cy="639097"/>
              </a:xfrm>
            </p:grpSpPr>
            <p:sp>
              <p:nvSpPr>
                <p:cNvPr id="133" name="Полилиния 132"/>
                <p:cNvSpPr/>
                <p:nvPr/>
              </p:nvSpPr>
              <p:spPr>
                <a:xfrm>
                  <a:off x="1579053" y="3697030"/>
                  <a:ext cx="515005" cy="63930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34" name="Полилиния 133"/>
                <p:cNvSpPr/>
                <p:nvPr/>
              </p:nvSpPr>
              <p:spPr>
                <a:xfrm>
                  <a:off x="1582075" y="3865333"/>
                  <a:ext cx="278296" cy="393056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1" name="Полилиния 130"/>
              <p:cNvSpPr/>
              <p:nvPr/>
            </p:nvSpPr>
            <p:spPr>
              <a:xfrm rot="14703806">
                <a:off x="-69928" y="3903803"/>
                <a:ext cx="515006" cy="639308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2352277">
                <a:off x="71551" y="4589720"/>
                <a:ext cx="516182" cy="636558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0547721">
                <a:off x="800836" y="4944785"/>
                <a:ext cx="279401" cy="722927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34879" name="Группа 42"/>
              <p:cNvGrpSpPr>
                <a:grpSpLocks/>
              </p:cNvGrpSpPr>
              <p:nvPr/>
            </p:nvGrpSpPr>
            <p:grpSpPr bwMode="auto">
              <a:xfrm rot="-2309765">
                <a:off x="1357290" y="3500438"/>
                <a:ext cx="516194" cy="639097"/>
                <a:chOff x="1578077" y="3696929"/>
                <a:chExt cx="516194" cy="639097"/>
              </a:xfrm>
            </p:grpSpPr>
            <p:sp>
              <p:nvSpPr>
                <p:cNvPr id="125" name="Полилиния 124"/>
                <p:cNvSpPr/>
                <p:nvPr/>
              </p:nvSpPr>
              <p:spPr>
                <a:xfrm>
                  <a:off x="1578606" y="3695657"/>
                  <a:ext cx="516182" cy="639758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6" name="Полилиния 125"/>
                <p:cNvSpPr/>
                <p:nvPr/>
              </p:nvSpPr>
              <p:spPr>
                <a:xfrm>
                  <a:off x="1583497" y="3830139"/>
                  <a:ext cx="279401" cy="396650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24" name="Блок-схема: узел 123"/>
              <p:cNvSpPr/>
              <p:nvPr/>
            </p:nvSpPr>
            <p:spPr>
              <a:xfrm>
                <a:off x="1499340" y="4071516"/>
                <a:ext cx="215470" cy="214318"/>
              </a:xfrm>
              <a:prstGeom prst="flowChartConnector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34833" name="TextBox 53"/>
          <p:cNvSpPr txBox="1">
            <a:spLocks noChangeArrowheads="1"/>
          </p:cNvSpPr>
          <p:nvPr/>
        </p:nvSpPr>
        <p:spPr bwMode="auto">
          <a:xfrm>
            <a:off x="107950" y="447675"/>
            <a:ext cx="3997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3. </a:t>
            </a:r>
            <a:r>
              <a:rPr lang="ru-RU" sz="2400">
                <a:solidFill>
                  <a:srgbClr val="002060"/>
                </a:solidFill>
              </a:rPr>
              <a:t>Назови числа.</a:t>
            </a:r>
          </a:p>
        </p:txBody>
      </p:sp>
      <p:sp>
        <p:nvSpPr>
          <p:cNvPr id="207" name="TextBox 206"/>
          <p:cNvSpPr txBox="1">
            <a:spLocks noChangeArrowheads="1"/>
          </p:cNvSpPr>
          <p:nvPr/>
        </p:nvSpPr>
        <p:spPr bwMode="auto">
          <a:xfrm>
            <a:off x="3160713" y="2420938"/>
            <a:ext cx="1657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2 + 7 = 9</a:t>
            </a:r>
          </a:p>
        </p:txBody>
      </p:sp>
      <p:sp>
        <p:nvSpPr>
          <p:cNvPr id="208" name="TextBox 207"/>
          <p:cNvSpPr txBox="1">
            <a:spLocks noChangeArrowheads="1"/>
          </p:cNvSpPr>
          <p:nvPr/>
        </p:nvSpPr>
        <p:spPr bwMode="auto">
          <a:xfrm>
            <a:off x="841375" y="2420938"/>
            <a:ext cx="1657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1 + 8 = 9</a:t>
            </a:r>
          </a:p>
        </p:txBody>
      </p:sp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5416550" y="2420938"/>
            <a:ext cx="1655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3 + 6 = 9</a:t>
            </a:r>
          </a:p>
        </p:txBody>
      </p: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857250" y="2752725"/>
            <a:ext cx="165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8 + </a:t>
            </a:r>
            <a:r>
              <a:rPr lang="en-US" sz="2400">
                <a:solidFill>
                  <a:srgbClr val="002060"/>
                </a:solidFill>
              </a:rPr>
              <a:t>1</a:t>
            </a:r>
            <a:r>
              <a:rPr lang="ru-RU" sz="2400">
                <a:solidFill>
                  <a:srgbClr val="002060"/>
                </a:solidFill>
              </a:rPr>
              <a:t> = 9</a:t>
            </a:r>
          </a:p>
        </p:txBody>
      </p:sp>
      <p:sp>
        <p:nvSpPr>
          <p:cNvPr id="211" name="TextBox 210"/>
          <p:cNvSpPr txBox="1">
            <a:spLocks noChangeArrowheads="1"/>
          </p:cNvSpPr>
          <p:nvPr/>
        </p:nvSpPr>
        <p:spPr bwMode="auto">
          <a:xfrm>
            <a:off x="3179763" y="2751138"/>
            <a:ext cx="1657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7 + </a:t>
            </a:r>
            <a:r>
              <a:rPr lang="en-US" sz="2400">
                <a:solidFill>
                  <a:srgbClr val="002060"/>
                </a:solidFill>
              </a:rPr>
              <a:t>2</a:t>
            </a:r>
            <a:r>
              <a:rPr lang="ru-RU" sz="2400">
                <a:solidFill>
                  <a:srgbClr val="002060"/>
                </a:solidFill>
              </a:rPr>
              <a:t> = 9</a:t>
            </a:r>
          </a:p>
        </p:txBody>
      </p:sp>
      <p:sp>
        <p:nvSpPr>
          <p:cNvPr id="212" name="TextBox 211"/>
          <p:cNvSpPr txBox="1">
            <a:spLocks noChangeArrowheads="1"/>
          </p:cNvSpPr>
          <p:nvPr/>
        </p:nvSpPr>
        <p:spPr bwMode="auto">
          <a:xfrm>
            <a:off x="5432425" y="2749550"/>
            <a:ext cx="1401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6 + </a:t>
            </a:r>
            <a:r>
              <a:rPr lang="en-US" sz="2400">
                <a:solidFill>
                  <a:srgbClr val="002060"/>
                </a:solidFill>
              </a:rPr>
              <a:t>3</a:t>
            </a:r>
            <a:r>
              <a:rPr lang="ru-RU" sz="2400">
                <a:solidFill>
                  <a:srgbClr val="002060"/>
                </a:solidFill>
              </a:rPr>
              <a:t> = 9</a:t>
            </a:r>
          </a:p>
        </p:txBody>
      </p:sp>
      <p:sp>
        <p:nvSpPr>
          <p:cNvPr id="213" name="TextBox 212"/>
          <p:cNvSpPr txBox="1">
            <a:spLocks noChangeArrowheads="1"/>
          </p:cNvSpPr>
          <p:nvPr/>
        </p:nvSpPr>
        <p:spPr bwMode="auto">
          <a:xfrm>
            <a:off x="7659688" y="2420938"/>
            <a:ext cx="1393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4</a:t>
            </a:r>
            <a:r>
              <a:rPr lang="ru-RU" sz="2400">
                <a:solidFill>
                  <a:srgbClr val="002060"/>
                </a:solidFill>
              </a:rPr>
              <a:t> + 5 = 9</a:t>
            </a:r>
          </a:p>
        </p:txBody>
      </p:sp>
      <p:grpSp>
        <p:nvGrpSpPr>
          <p:cNvPr id="59" name="Группа 58"/>
          <p:cNvGrpSpPr>
            <a:grpSpLocks/>
          </p:cNvGrpSpPr>
          <p:nvPr/>
        </p:nvGrpSpPr>
        <p:grpSpPr bwMode="auto">
          <a:xfrm>
            <a:off x="65088" y="2424113"/>
            <a:ext cx="1393825" cy="1016000"/>
            <a:chOff x="35496" y="2393905"/>
            <a:chExt cx="1393230" cy="1016386"/>
          </a:xfrm>
        </p:grpSpPr>
        <p:pic>
          <p:nvPicPr>
            <p:cNvPr id="34867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04" y="2393905"/>
              <a:ext cx="676275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68" name="TextBox 213"/>
            <p:cNvSpPr txBox="1">
              <a:spLocks noChangeArrowheads="1"/>
            </p:cNvSpPr>
            <p:nvPr/>
          </p:nvSpPr>
          <p:spPr bwMode="auto">
            <a:xfrm>
              <a:off x="35496" y="2948626"/>
              <a:ext cx="13932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FF0000"/>
                  </a:solidFill>
                </a:rPr>
                <a:t>девять</a:t>
              </a:r>
            </a:p>
          </p:txBody>
        </p:sp>
      </p:grpSp>
      <p:grpSp>
        <p:nvGrpSpPr>
          <p:cNvPr id="216" name="Группа 215"/>
          <p:cNvGrpSpPr>
            <a:grpSpLocks/>
          </p:cNvGrpSpPr>
          <p:nvPr/>
        </p:nvGrpSpPr>
        <p:grpSpPr bwMode="auto">
          <a:xfrm>
            <a:off x="2416175" y="2424113"/>
            <a:ext cx="1393825" cy="1016000"/>
            <a:chOff x="35496" y="2393905"/>
            <a:chExt cx="1393230" cy="1016386"/>
          </a:xfrm>
        </p:grpSpPr>
        <p:pic>
          <p:nvPicPr>
            <p:cNvPr id="34865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04" y="2393905"/>
              <a:ext cx="676275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66" name="TextBox 217"/>
            <p:cNvSpPr txBox="1">
              <a:spLocks noChangeArrowheads="1"/>
            </p:cNvSpPr>
            <p:nvPr/>
          </p:nvSpPr>
          <p:spPr bwMode="auto">
            <a:xfrm>
              <a:off x="35496" y="2948626"/>
              <a:ext cx="13932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FF0000"/>
                  </a:solidFill>
                </a:rPr>
                <a:t>девять</a:t>
              </a:r>
            </a:p>
          </p:txBody>
        </p:sp>
      </p:grpSp>
      <p:grpSp>
        <p:nvGrpSpPr>
          <p:cNvPr id="219" name="Группа 218"/>
          <p:cNvGrpSpPr>
            <a:grpSpLocks/>
          </p:cNvGrpSpPr>
          <p:nvPr/>
        </p:nvGrpSpPr>
        <p:grpSpPr bwMode="auto">
          <a:xfrm>
            <a:off x="4673600" y="2424113"/>
            <a:ext cx="1393825" cy="1016000"/>
            <a:chOff x="35496" y="2393905"/>
            <a:chExt cx="1393230" cy="1016386"/>
          </a:xfrm>
        </p:grpSpPr>
        <p:pic>
          <p:nvPicPr>
            <p:cNvPr id="34863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04" y="2393905"/>
              <a:ext cx="676275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64" name="TextBox 220"/>
            <p:cNvSpPr txBox="1">
              <a:spLocks noChangeArrowheads="1"/>
            </p:cNvSpPr>
            <p:nvPr/>
          </p:nvSpPr>
          <p:spPr bwMode="auto">
            <a:xfrm>
              <a:off x="35496" y="2948626"/>
              <a:ext cx="13932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FF0000"/>
                  </a:solidFill>
                </a:rPr>
                <a:t>девять</a:t>
              </a:r>
            </a:p>
          </p:txBody>
        </p:sp>
      </p:grpSp>
      <p:grpSp>
        <p:nvGrpSpPr>
          <p:cNvPr id="222" name="Группа 221"/>
          <p:cNvGrpSpPr>
            <a:grpSpLocks/>
          </p:cNvGrpSpPr>
          <p:nvPr/>
        </p:nvGrpSpPr>
        <p:grpSpPr bwMode="auto">
          <a:xfrm>
            <a:off x="6948488" y="2424113"/>
            <a:ext cx="1392237" cy="1016000"/>
            <a:chOff x="35496" y="2393905"/>
            <a:chExt cx="1393230" cy="1016386"/>
          </a:xfrm>
        </p:grpSpPr>
        <p:pic>
          <p:nvPicPr>
            <p:cNvPr id="34861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04" y="2393905"/>
              <a:ext cx="676275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62" name="TextBox 223"/>
            <p:cNvSpPr txBox="1">
              <a:spLocks noChangeArrowheads="1"/>
            </p:cNvSpPr>
            <p:nvPr/>
          </p:nvSpPr>
          <p:spPr bwMode="auto">
            <a:xfrm>
              <a:off x="35496" y="2948626"/>
              <a:ext cx="13932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FF0000"/>
                  </a:solidFill>
                </a:rPr>
                <a:t>девять</a:t>
              </a:r>
            </a:p>
          </p:txBody>
        </p:sp>
      </p:grpSp>
      <p:sp>
        <p:nvSpPr>
          <p:cNvPr id="225" name="TextBox 224"/>
          <p:cNvSpPr txBox="1">
            <a:spLocks noChangeArrowheads="1"/>
          </p:cNvSpPr>
          <p:nvPr/>
        </p:nvSpPr>
        <p:spPr bwMode="auto">
          <a:xfrm>
            <a:off x="7697788" y="2708275"/>
            <a:ext cx="1393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5 + 4 = 9</a:t>
            </a:r>
          </a:p>
        </p:txBody>
      </p:sp>
      <p:sp>
        <p:nvSpPr>
          <p:cNvPr id="227" name="Прямоугольник 226"/>
          <p:cNvSpPr/>
          <p:nvPr/>
        </p:nvSpPr>
        <p:spPr>
          <a:xfrm>
            <a:off x="7024688" y="908050"/>
            <a:ext cx="1970087" cy="1438275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8" name="Прямоугольник 227"/>
          <p:cNvSpPr/>
          <p:nvPr/>
        </p:nvSpPr>
        <p:spPr>
          <a:xfrm>
            <a:off x="4721225" y="908050"/>
            <a:ext cx="1968500" cy="1438275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9" name="Прямоугольник 228"/>
          <p:cNvSpPr/>
          <p:nvPr/>
        </p:nvSpPr>
        <p:spPr>
          <a:xfrm>
            <a:off x="2297113" y="908050"/>
            <a:ext cx="1970087" cy="1438275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0" name="Прямоугольник 229"/>
          <p:cNvSpPr/>
          <p:nvPr/>
        </p:nvSpPr>
        <p:spPr>
          <a:xfrm>
            <a:off x="136525" y="908050"/>
            <a:ext cx="1970088" cy="1438275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1" name="Дуга 230"/>
          <p:cNvSpPr/>
          <p:nvPr/>
        </p:nvSpPr>
        <p:spPr>
          <a:xfrm rot="384769">
            <a:off x="4208463" y="3708400"/>
            <a:ext cx="1470025" cy="1931988"/>
          </a:xfrm>
          <a:prstGeom prst="arc">
            <a:avLst>
              <a:gd name="adj1" fmla="val 11293111"/>
              <a:gd name="adj2" fmla="val 2013605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2" name="Дуга 231"/>
          <p:cNvSpPr/>
          <p:nvPr/>
        </p:nvSpPr>
        <p:spPr>
          <a:xfrm rot="11806184">
            <a:off x="4256088" y="3394075"/>
            <a:ext cx="1438275" cy="2000250"/>
          </a:xfrm>
          <a:prstGeom prst="arc">
            <a:avLst>
              <a:gd name="adj1" fmla="val 11733723"/>
              <a:gd name="adj2" fmla="val 2032111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3" name="Дуга 232"/>
          <p:cNvSpPr/>
          <p:nvPr/>
        </p:nvSpPr>
        <p:spPr>
          <a:xfrm rot="866623">
            <a:off x="5049838" y="3787775"/>
            <a:ext cx="463550" cy="2795588"/>
          </a:xfrm>
          <a:prstGeom prst="arc">
            <a:avLst>
              <a:gd name="adj1" fmla="val 16978607"/>
              <a:gd name="adj2" fmla="val 4007666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4" name="Дуга 233"/>
          <p:cNvSpPr/>
          <p:nvPr/>
        </p:nvSpPr>
        <p:spPr>
          <a:xfrm rot="6173793">
            <a:off x="3644107" y="4552156"/>
            <a:ext cx="2203450" cy="1458913"/>
          </a:xfrm>
          <a:prstGeom prst="arc">
            <a:avLst>
              <a:gd name="adj1" fmla="val 17586382"/>
              <a:gd name="adj2" fmla="val 122690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" name="Прямоугольник 234"/>
          <p:cNvSpPr/>
          <p:nvPr/>
        </p:nvSpPr>
        <p:spPr>
          <a:xfrm>
            <a:off x="2987675" y="3716338"/>
            <a:ext cx="2682875" cy="2682875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6" name="Прямая соединительная линия 235"/>
          <p:cNvCxnSpPr/>
          <p:nvPr/>
        </p:nvCxnSpPr>
        <p:spPr>
          <a:xfrm flipH="1">
            <a:off x="4324350" y="3716338"/>
            <a:ext cx="4763" cy="2851150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>
            <a:off x="2987675" y="5057775"/>
            <a:ext cx="2682875" cy="0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/>
          <p:cNvSpPr txBox="1">
            <a:spLocks noChangeArrowheads="1"/>
          </p:cNvSpPr>
          <p:nvPr/>
        </p:nvSpPr>
        <p:spPr bwMode="auto">
          <a:xfrm>
            <a:off x="30163" y="3121025"/>
            <a:ext cx="7751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B050"/>
                </a:solidFill>
              </a:rPr>
              <a:t>!</a:t>
            </a:r>
            <a:r>
              <a:rPr lang="ru-RU" sz="2400">
                <a:solidFill>
                  <a:srgbClr val="002060"/>
                </a:solidFill>
              </a:rPr>
              <a:t> Число девять записывают знаком </a:t>
            </a:r>
            <a:r>
              <a:rPr lang="ru-RU" sz="2400" b="1">
                <a:solidFill>
                  <a:srgbClr val="002060"/>
                </a:solidFill>
              </a:rPr>
              <a:t>-  </a:t>
            </a:r>
            <a:r>
              <a:rPr lang="ru-RU" sz="2400" b="1">
                <a:solidFill>
                  <a:srgbClr val="FF0000"/>
                </a:solidFill>
              </a:rPr>
              <a:t>цифрой 9.</a:t>
            </a:r>
          </a:p>
        </p:txBody>
      </p:sp>
      <p:pic>
        <p:nvPicPr>
          <p:cNvPr id="2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1013" y="4394200"/>
            <a:ext cx="206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59" name="Прямоугольник 239"/>
          <p:cNvSpPr>
            <a:spLocks noChangeArrowheads="1"/>
          </p:cNvSpPr>
          <p:nvPr/>
        </p:nvSpPr>
        <p:spPr bwMode="auto">
          <a:xfrm>
            <a:off x="7286625" y="21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i="1">
              <a:latin typeface="Georgia" pitchFamily="18" charset="0"/>
            </a:endParaRPr>
          </a:p>
        </p:txBody>
      </p:sp>
      <p:sp>
        <p:nvSpPr>
          <p:cNvPr id="34860" name="TextBox 240"/>
          <p:cNvSpPr txBox="1">
            <a:spLocks noChangeArrowheads="1"/>
          </p:cNvSpPr>
          <p:nvPr/>
        </p:nvSpPr>
        <p:spPr bwMode="auto">
          <a:xfrm>
            <a:off x="179388" y="115888"/>
            <a:ext cx="5545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25" grpId="0"/>
      <p:bldP spid="235" grpId="0" animBg="1"/>
      <p:bldP spid="2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 flipH="1">
            <a:off x="759460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950" y="2801938"/>
            <a:ext cx="880268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Прямоугольник 25"/>
          <p:cNvSpPr>
            <a:spLocks noChangeArrowheads="1"/>
          </p:cNvSpPr>
          <p:nvPr/>
        </p:nvSpPr>
        <p:spPr bwMode="auto">
          <a:xfrm>
            <a:off x="179388" y="5653088"/>
            <a:ext cx="412750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1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6868" name="Прямоугольник 26"/>
          <p:cNvSpPr>
            <a:spLocks noChangeArrowheads="1"/>
          </p:cNvSpPr>
          <p:nvPr/>
        </p:nvSpPr>
        <p:spPr bwMode="auto">
          <a:xfrm>
            <a:off x="638175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2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6869" name="Прямоугольник 27"/>
          <p:cNvSpPr>
            <a:spLocks noChangeArrowheads="1"/>
          </p:cNvSpPr>
          <p:nvPr/>
        </p:nvSpPr>
        <p:spPr bwMode="auto">
          <a:xfrm>
            <a:off x="1098550" y="5661025"/>
            <a:ext cx="411163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3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6870" name="Прямоугольник 28"/>
          <p:cNvSpPr>
            <a:spLocks noChangeArrowheads="1"/>
          </p:cNvSpPr>
          <p:nvPr/>
        </p:nvSpPr>
        <p:spPr bwMode="auto">
          <a:xfrm>
            <a:off x="1557338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4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6871" name="Прямоугольник 29"/>
          <p:cNvSpPr>
            <a:spLocks noChangeArrowheads="1"/>
          </p:cNvSpPr>
          <p:nvPr/>
        </p:nvSpPr>
        <p:spPr bwMode="auto">
          <a:xfrm>
            <a:off x="4365625" y="5661025"/>
            <a:ext cx="423863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+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6872" name="Прямоугольник 30"/>
          <p:cNvSpPr>
            <a:spLocks noChangeArrowheads="1"/>
          </p:cNvSpPr>
          <p:nvPr/>
        </p:nvSpPr>
        <p:spPr bwMode="auto">
          <a:xfrm>
            <a:off x="4891088" y="5661025"/>
            <a:ext cx="306387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-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6873" name="Прямоугольник 32"/>
          <p:cNvSpPr>
            <a:spLocks noChangeArrowheads="1"/>
          </p:cNvSpPr>
          <p:nvPr/>
        </p:nvSpPr>
        <p:spPr bwMode="auto">
          <a:xfrm>
            <a:off x="5299075" y="5661025"/>
            <a:ext cx="4254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=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6874" name="TextBox 37"/>
          <p:cNvSpPr txBox="1">
            <a:spLocks noChangeArrowheads="1"/>
          </p:cNvSpPr>
          <p:nvPr/>
        </p:nvSpPr>
        <p:spPr bwMode="auto">
          <a:xfrm>
            <a:off x="173038" y="639763"/>
            <a:ext cx="8720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5.</a:t>
            </a:r>
            <a:r>
              <a:rPr lang="ru-RU" sz="2400">
                <a:solidFill>
                  <a:srgbClr val="002060"/>
                </a:solidFill>
              </a:rPr>
              <a:t> Какие равенства можно записать к рисункам?</a:t>
            </a:r>
          </a:p>
        </p:txBody>
      </p:sp>
      <p:sp>
        <p:nvSpPr>
          <p:cNvPr id="36875" name="Прямоугольник 48"/>
          <p:cNvSpPr>
            <a:spLocks noChangeArrowheads="1"/>
          </p:cNvSpPr>
          <p:nvPr/>
        </p:nvSpPr>
        <p:spPr bwMode="auto">
          <a:xfrm>
            <a:off x="2016125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5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6876" name="TextBox 50"/>
          <p:cNvSpPr txBox="1">
            <a:spLocks noChangeArrowheads="1"/>
          </p:cNvSpPr>
          <p:nvPr/>
        </p:nvSpPr>
        <p:spPr bwMode="auto">
          <a:xfrm>
            <a:off x="6265863" y="1239838"/>
            <a:ext cx="2627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Вправо  - плюс</a:t>
            </a:r>
          </a:p>
        </p:txBody>
      </p:sp>
      <p:sp>
        <p:nvSpPr>
          <p:cNvPr id="36877" name="Прямоугольник 55"/>
          <p:cNvSpPr>
            <a:spLocks noChangeArrowheads="1"/>
          </p:cNvSpPr>
          <p:nvPr/>
        </p:nvSpPr>
        <p:spPr bwMode="auto">
          <a:xfrm>
            <a:off x="2935288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7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6878" name="TextBox 56"/>
          <p:cNvSpPr txBox="1">
            <a:spLocks noChangeArrowheads="1"/>
          </p:cNvSpPr>
          <p:nvPr/>
        </p:nvSpPr>
        <p:spPr bwMode="auto">
          <a:xfrm>
            <a:off x="7869238" y="1890713"/>
            <a:ext cx="9509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+1</a:t>
            </a:r>
          </a:p>
        </p:txBody>
      </p:sp>
      <p:sp>
        <p:nvSpPr>
          <p:cNvPr id="36879" name="Прямоугольник 53"/>
          <p:cNvSpPr>
            <a:spLocks noChangeArrowheads="1"/>
          </p:cNvSpPr>
          <p:nvPr/>
        </p:nvSpPr>
        <p:spPr bwMode="auto">
          <a:xfrm>
            <a:off x="3330575" y="5653088"/>
            <a:ext cx="411163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8</a:t>
            </a:r>
            <a:endParaRPr lang="ru-RU" sz="3200">
              <a:latin typeface="Georgia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759460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Блок-схема: узел 60"/>
          <p:cNvSpPr/>
          <p:nvPr/>
        </p:nvSpPr>
        <p:spPr>
          <a:xfrm>
            <a:off x="7524750" y="2765425"/>
            <a:ext cx="107950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Блок-схема: узел 63"/>
          <p:cNvSpPr/>
          <p:nvPr/>
        </p:nvSpPr>
        <p:spPr>
          <a:xfrm>
            <a:off x="7526338" y="2774950"/>
            <a:ext cx="107950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3" name="Прямоугольник 64"/>
          <p:cNvSpPr>
            <a:spLocks noChangeArrowheads="1"/>
          </p:cNvSpPr>
          <p:nvPr/>
        </p:nvSpPr>
        <p:spPr bwMode="auto">
          <a:xfrm>
            <a:off x="8321675" y="2974975"/>
            <a:ext cx="463550" cy="585788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latin typeface="Georgia" pitchFamily="18" charset="0"/>
            </a:endParaRPr>
          </a:p>
        </p:txBody>
      </p:sp>
      <p:sp>
        <p:nvSpPr>
          <p:cNvPr id="36884" name="TextBox 68"/>
          <p:cNvSpPr txBox="1">
            <a:spLocks noChangeArrowheads="1"/>
          </p:cNvSpPr>
          <p:nvPr/>
        </p:nvSpPr>
        <p:spPr bwMode="auto">
          <a:xfrm>
            <a:off x="7381875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36885" name="Прямоугольник 69"/>
          <p:cNvSpPr>
            <a:spLocks noChangeArrowheads="1"/>
          </p:cNvSpPr>
          <p:nvPr/>
        </p:nvSpPr>
        <p:spPr bwMode="auto">
          <a:xfrm>
            <a:off x="3851275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6886" name="Прямоугольник 70"/>
          <p:cNvSpPr>
            <a:spLocks noChangeArrowheads="1"/>
          </p:cNvSpPr>
          <p:nvPr/>
        </p:nvSpPr>
        <p:spPr bwMode="auto">
          <a:xfrm>
            <a:off x="3851275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</a:t>
            </a:r>
            <a:endParaRPr lang="ru-RU" sz="3200">
              <a:latin typeface="Georgia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5554663" y="2625725"/>
            <a:ext cx="1587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4565650" y="2640013"/>
            <a:ext cx="0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107950" y="2801938"/>
            <a:ext cx="880268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604838" y="2640013"/>
            <a:ext cx="0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59385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2" name="TextBox 71"/>
          <p:cNvSpPr txBox="1">
            <a:spLocks noChangeArrowheads="1"/>
          </p:cNvSpPr>
          <p:nvPr/>
        </p:nvSpPr>
        <p:spPr bwMode="auto">
          <a:xfrm>
            <a:off x="406400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6893" name="TextBox 72"/>
          <p:cNvSpPr txBox="1">
            <a:spLocks noChangeArrowheads="1"/>
          </p:cNvSpPr>
          <p:nvPr/>
        </p:nvSpPr>
        <p:spPr bwMode="auto">
          <a:xfrm>
            <a:off x="2339975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6894" name="TextBox 73"/>
          <p:cNvSpPr txBox="1">
            <a:spLocks noChangeArrowheads="1"/>
          </p:cNvSpPr>
          <p:nvPr/>
        </p:nvSpPr>
        <p:spPr bwMode="auto">
          <a:xfrm>
            <a:off x="1403350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6895" name="TextBox 74"/>
          <p:cNvSpPr txBox="1">
            <a:spLocks noChangeArrowheads="1"/>
          </p:cNvSpPr>
          <p:nvPr/>
        </p:nvSpPr>
        <p:spPr bwMode="auto">
          <a:xfrm>
            <a:off x="3348038" y="2997200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4</a:t>
            </a: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H="1">
            <a:off x="357505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258445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8" name="Прямоугольник 77"/>
          <p:cNvSpPr>
            <a:spLocks noChangeArrowheads="1"/>
          </p:cNvSpPr>
          <p:nvPr/>
        </p:nvSpPr>
        <p:spPr bwMode="auto">
          <a:xfrm>
            <a:off x="7346950" y="2997200"/>
            <a:ext cx="463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latin typeface="Georgia" pitchFamily="18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7524750" y="2765425"/>
            <a:ext cx="107950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900" name="TextBox 79"/>
          <p:cNvSpPr txBox="1">
            <a:spLocks noChangeArrowheads="1"/>
          </p:cNvSpPr>
          <p:nvPr/>
        </p:nvSpPr>
        <p:spPr bwMode="auto">
          <a:xfrm>
            <a:off x="4430713" y="2997200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6901" name="TextBox 80"/>
          <p:cNvSpPr txBox="1">
            <a:spLocks noChangeArrowheads="1"/>
          </p:cNvSpPr>
          <p:nvPr/>
        </p:nvSpPr>
        <p:spPr bwMode="auto">
          <a:xfrm>
            <a:off x="5364163" y="2997200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6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>
            <a:off x="8526463" y="2636838"/>
            <a:ext cx="1587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Блок-схема: узел 82"/>
          <p:cNvSpPr/>
          <p:nvPr/>
        </p:nvSpPr>
        <p:spPr>
          <a:xfrm>
            <a:off x="7540625" y="2774950"/>
            <a:ext cx="106363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Блок-схема: узел 84"/>
          <p:cNvSpPr/>
          <p:nvPr/>
        </p:nvSpPr>
        <p:spPr>
          <a:xfrm>
            <a:off x="8474075" y="2749550"/>
            <a:ext cx="107950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905" name="TextBox 86"/>
          <p:cNvSpPr txBox="1">
            <a:spLocks noChangeArrowheads="1"/>
          </p:cNvSpPr>
          <p:nvPr/>
        </p:nvSpPr>
        <p:spPr bwMode="auto">
          <a:xfrm>
            <a:off x="6372225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7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6545263" y="2636838"/>
            <a:ext cx="1587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9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6025" y="2428875"/>
            <a:ext cx="9858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08" name="Прямоугольник 89"/>
          <p:cNvSpPr>
            <a:spLocks noChangeArrowheads="1"/>
          </p:cNvSpPr>
          <p:nvPr/>
        </p:nvSpPr>
        <p:spPr bwMode="auto">
          <a:xfrm>
            <a:off x="2476500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6</a:t>
            </a:r>
            <a:endParaRPr lang="ru-RU" sz="32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 flipH="1">
            <a:off x="759460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950" y="2801938"/>
            <a:ext cx="880268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79388" y="5653088"/>
            <a:ext cx="412750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1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7892" name="Прямоугольник 26"/>
          <p:cNvSpPr>
            <a:spLocks noChangeArrowheads="1"/>
          </p:cNvSpPr>
          <p:nvPr/>
        </p:nvSpPr>
        <p:spPr bwMode="auto">
          <a:xfrm>
            <a:off x="638175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2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7893" name="Прямоугольник 27"/>
          <p:cNvSpPr>
            <a:spLocks noChangeArrowheads="1"/>
          </p:cNvSpPr>
          <p:nvPr/>
        </p:nvSpPr>
        <p:spPr bwMode="auto">
          <a:xfrm>
            <a:off x="1098550" y="5661025"/>
            <a:ext cx="411163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3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7894" name="Прямоугольник 28"/>
          <p:cNvSpPr>
            <a:spLocks noChangeArrowheads="1"/>
          </p:cNvSpPr>
          <p:nvPr/>
        </p:nvSpPr>
        <p:spPr bwMode="auto">
          <a:xfrm>
            <a:off x="1557338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4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365625" y="5661025"/>
            <a:ext cx="423863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+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7896" name="Прямоугольник 30"/>
          <p:cNvSpPr>
            <a:spLocks noChangeArrowheads="1"/>
          </p:cNvSpPr>
          <p:nvPr/>
        </p:nvSpPr>
        <p:spPr bwMode="auto">
          <a:xfrm>
            <a:off x="4891088" y="5661025"/>
            <a:ext cx="306387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-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5299075" y="5661025"/>
            <a:ext cx="4254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=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7898" name="TextBox 37"/>
          <p:cNvSpPr txBox="1">
            <a:spLocks noChangeArrowheads="1"/>
          </p:cNvSpPr>
          <p:nvPr/>
        </p:nvSpPr>
        <p:spPr bwMode="auto">
          <a:xfrm>
            <a:off x="173038" y="639763"/>
            <a:ext cx="8720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5.</a:t>
            </a:r>
            <a:r>
              <a:rPr lang="ru-RU" sz="2400">
                <a:solidFill>
                  <a:srgbClr val="002060"/>
                </a:solidFill>
              </a:rPr>
              <a:t> Какие равенства можно записать к рисункам?</a:t>
            </a:r>
          </a:p>
        </p:txBody>
      </p:sp>
      <p:sp>
        <p:nvSpPr>
          <p:cNvPr id="37899" name="Прямоугольник 48"/>
          <p:cNvSpPr>
            <a:spLocks noChangeArrowheads="1"/>
          </p:cNvSpPr>
          <p:nvPr/>
        </p:nvSpPr>
        <p:spPr bwMode="auto">
          <a:xfrm>
            <a:off x="2016125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5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7900" name="TextBox 50"/>
          <p:cNvSpPr txBox="1">
            <a:spLocks noChangeArrowheads="1"/>
          </p:cNvSpPr>
          <p:nvPr/>
        </p:nvSpPr>
        <p:spPr bwMode="auto">
          <a:xfrm>
            <a:off x="6265863" y="1239838"/>
            <a:ext cx="2627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Вправо  - плюс</a:t>
            </a:r>
          </a:p>
        </p:txBody>
      </p:sp>
      <p:sp>
        <p:nvSpPr>
          <p:cNvPr id="37901" name="Прямоугольник 55"/>
          <p:cNvSpPr>
            <a:spLocks noChangeArrowheads="1"/>
          </p:cNvSpPr>
          <p:nvPr/>
        </p:nvSpPr>
        <p:spPr bwMode="auto">
          <a:xfrm>
            <a:off x="2935288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7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869238" y="1890713"/>
            <a:ext cx="9509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+1</a:t>
            </a: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3330575" y="5653088"/>
            <a:ext cx="411163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8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7904" name="TextBox 6"/>
          <p:cNvSpPr txBox="1">
            <a:spLocks noChangeArrowheads="1"/>
          </p:cNvSpPr>
          <p:nvPr/>
        </p:nvSpPr>
        <p:spPr bwMode="auto">
          <a:xfrm>
            <a:off x="6892925" y="4724400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ПРОВЕРЬ!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759460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Блок-схема: узел 60"/>
          <p:cNvSpPr/>
          <p:nvPr/>
        </p:nvSpPr>
        <p:spPr>
          <a:xfrm>
            <a:off x="7524750" y="2765425"/>
            <a:ext cx="107950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Блок-схема: узел 63"/>
          <p:cNvSpPr/>
          <p:nvPr/>
        </p:nvSpPr>
        <p:spPr>
          <a:xfrm>
            <a:off x="7526338" y="2774950"/>
            <a:ext cx="107950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8321675" y="2974975"/>
            <a:ext cx="463550" cy="585788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latin typeface="Georgia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381875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70" name="Прямоугольник 69"/>
          <p:cNvSpPr>
            <a:spLocks noChangeArrowheads="1"/>
          </p:cNvSpPr>
          <p:nvPr/>
        </p:nvSpPr>
        <p:spPr bwMode="auto">
          <a:xfrm>
            <a:off x="3851275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3851275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</a:t>
            </a:r>
            <a:endParaRPr lang="ru-RU" sz="3200">
              <a:latin typeface="Georgia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5554663" y="2625725"/>
            <a:ext cx="1587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4565650" y="2640013"/>
            <a:ext cx="0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107950" y="2801938"/>
            <a:ext cx="880268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604838" y="2640013"/>
            <a:ext cx="0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59385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7" name="TextBox 71"/>
          <p:cNvSpPr txBox="1">
            <a:spLocks noChangeArrowheads="1"/>
          </p:cNvSpPr>
          <p:nvPr/>
        </p:nvSpPr>
        <p:spPr bwMode="auto">
          <a:xfrm>
            <a:off x="406400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7918" name="TextBox 72"/>
          <p:cNvSpPr txBox="1">
            <a:spLocks noChangeArrowheads="1"/>
          </p:cNvSpPr>
          <p:nvPr/>
        </p:nvSpPr>
        <p:spPr bwMode="auto">
          <a:xfrm>
            <a:off x="2339975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7919" name="TextBox 73"/>
          <p:cNvSpPr txBox="1">
            <a:spLocks noChangeArrowheads="1"/>
          </p:cNvSpPr>
          <p:nvPr/>
        </p:nvSpPr>
        <p:spPr bwMode="auto">
          <a:xfrm>
            <a:off x="1403350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7920" name="TextBox 74"/>
          <p:cNvSpPr txBox="1">
            <a:spLocks noChangeArrowheads="1"/>
          </p:cNvSpPr>
          <p:nvPr/>
        </p:nvSpPr>
        <p:spPr bwMode="auto">
          <a:xfrm>
            <a:off x="3348038" y="2997200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4</a:t>
            </a: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H="1">
            <a:off x="357505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258445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3" name="Прямоугольник 77"/>
          <p:cNvSpPr>
            <a:spLocks noChangeArrowheads="1"/>
          </p:cNvSpPr>
          <p:nvPr/>
        </p:nvSpPr>
        <p:spPr bwMode="auto">
          <a:xfrm>
            <a:off x="7346950" y="2997200"/>
            <a:ext cx="463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latin typeface="Georgia" pitchFamily="18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7524750" y="2765425"/>
            <a:ext cx="107950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925" name="TextBox 79"/>
          <p:cNvSpPr txBox="1">
            <a:spLocks noChangeArrowheads="1"/>
          </p:cNvSpPr>
          <p:nvPr/>
        </p:nvSpPr>
        <p:spPr bwMode="auto">
          <a:xfrm>
            <a:off x="4430713" y="2997200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7926" name="TextBox 80"/>
          <p:cNvSpPr txBox="1">
            <a:spLocks noChangeArrowheads="1"/>
          </p:cNvSpPr>
          <p:nvPr/>
        </p:nvSpPr>
        <p:spPr bwMode="auto">
          <a:xfrm>
            <a:off x="5364163" y="2997200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6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>
            <a:off x="8526463" y="2636838"/>
            <a:ext cx="1587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Блок-схема: узел 82"/>
          <p:cNvSpPr/>
          <p:nvPr/>
        </p:nvSpPr>
        <p:spPr>
          <a:xfrm>
            <a:off x="7540625" y="2774950"/>
            <a:ext cx="106363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Блок-схема: узел 84"/>
          <p:cNvSpPr/>
          <p:nvPr/>
        </p:nvSpPr>
        <p:spPr>
          <a:xfrm>
            <a:off x="8474075" y="2749550"/>
            <a:ext cx="107950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930" name="TextBox 86"/>
          <p:cNvSpPr txBox="1">
            <a:spLocks noChangeArrowheads="1"/>
          </p:cNvSpPr>
          <p:nvPr/>
        </p:nvSpPr>
        <p:spPr bwMode="auto">
          <a:xfrm>
            <a:off x="6372225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7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6545263" y="2636838"/>
            <a:ext cx="1587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6025" y="2428875"/>
            <a:ext cx="9858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33" name="Прямоугольник 89"/>
          <p:cNvSpPr>
            <a:spLocks noChangeArrowheads="1"/>
          </p:cNvSpPr>
          <p:nvPr/>
        </p:nvSpPr>
        <p:spPr bwMode="auto">
          <a:xfrm>
            <a:off x="2476500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6</a:t>
            </a:r>
            <a:endParaRPr lang="ru-RU" sz="3200">
              <a:latin typeface="Georgia" pitchFamily="18" charset="0"/>
            </a:endParaRP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2214563"/>
            <a:ext cx="7127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111E-6 C 0.00277 -0.00509 0.00503 -0.0118 0.00798 -0.01666 C 0.00902 -0.02591 0.00816 -0.02059 0.01128 -0.03216 C 0.01163 -0.03378 0.01267 -0.03702 0.01267 -0.03678 C 0.01458 -0.05228 0.02066 -0.06339 0.02656 -0.06755 C 0.02986 -0.06986 0.03663 -0.07241 0.03663 -0.07218 C 0.04062 -0.0775 0.04843 -0.0812 0.0533 -0.0842 C 0.07882 -0.08259 0.07222 -0.08629 0.08472 -0.07912 C 0.08958 -0.07102 0.09045 -0.07009 0.09548 -0.0657 C 0.09774 -0.05668 0.09531 -0.06362 0.09878 -0.05899 C 0.10017 -0.05668 0.10277 -0.05228 0.10277 -0.05182 C 0.10312 -0.05066 0.10347 -0.04858 0.10416 -0.04719 C 0.10468 -0.04604 0.10555 -0.04673 0.10607 -0.04534 C 0.11389 -0.02568 0.10607 -0.0391 0.11145 -0.03031 C 0.1118 -0.02869 0.11232 -0.02661 0.11284 -0.02522 C 0.11336 -0.02406 0.11423 -0.0236 0.11475 -0.02198 C 0.11562 -0.01943 0.11632 -0.01342 0.11684 -0.01018 C 0.11701 -0.00694 0.11701 -0.00347 0.11736 4.0111E-6 C 0.11823 0.00578 0.12083 0.00694 0.12083 0.01364 " pathEditMode="relative" rAng="0" ptsTypes="ffffffffffffffffffA">
                                      <p:cBhvr>
                                        <p:cTn id="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1536E-6 L 0.48837 -0.390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-1951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3118 -0.242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1210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35486 -0.242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-121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85185E-6 L 0.17431 -0.240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20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023 L -0.31545 -0.24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211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934 -0.243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57" grpId="0"/>
      <p:bldP spid="54" grpId="0" animBg="1"/>
      <p:bldP spid="65" grpId="0" animBg="1"/>
      <p:bldP spid="69" grpId="0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54"/>
          <p:cNvSpPr txBox="1">
            <a:spLocks noChangeArrowheads="1"/>
          </p:cNvSpPr>
          <p:nvPr/>
        </p:nvSpPr>
        <p:spPr bwMode="auto">
          <a:xfrm>
            <a:off x="7427913" y="3060700"/>
            <a:ext cx="428625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8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759460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950" y="2801938"/>
            <a:ext cx="880268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Прямоугольник 25"/>
          <p:cNvSpPr>
            <a:spLocks noChangeArrowheads="1"/>
          </p:cNvSpPr>
          <p:nvPr/>
        </p:nvSpPr>
        <p:spPr bwMode="auto">
          <a:xfrm>
            <a:off x="179388" y="5653088"/>
            <a:ext cx="412750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1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8917" name="Прямоугольник 26"/>
          <p:cNvSpPr>
            <a:spLocks noChangeArrowheads="1"/>
          </p:cNvSpPr>
          <p:nvPr/>
        </p:nvSpPr>
        <p:spPr bwMode="auto">
          <a:xfrm>
            <a:off x="638175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2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8918" name="Прямоугольник 27"/>
          <p:cNvSpPr>
            <a:spLocks noChangeArrowheads="1"/>
          </p:cNvSpPr>
          <p:nvPr/>
        </p:nvSpPr>
        <p:spPr bwMode="auto">
          <a:xfrm>
            <a:off x="1098550" y="5661025"/>
            <a:ext cx="411163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3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8919" name="Прямоугольник 28"/>
          <p:cNvSpPr>
            <a:spLocks noChangeArrowheads="1"/>
          </p:cNvSpPr>
          <p:nvPr/>
        </p:nvSpPr>
        <p:spPr bwMode="auto">
          <a:xfrm>
            <a:off x="1557338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4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8920" name="Прямоугольник 29"/>
          <p:cNvSpPr>
            <a:spLocks noChangeArrowheads="1"/>
          </p:cNvSpPr>
          <p:nvPr/>
        </p:nvSpPr>
        <p:spPr bwMode="auto">
          <a:xfrm>
            <a:off x="4365625" y="5661025"/>
            <a:ext cx="320675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-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8921" name="Прямоугольник 30"/>
          <p:cNvSpPr>
            <a:spLocks noChangeArrowheads="1"/>
          </p:cNvSpPr>
          <p:nvPr/>
        </p:nvSpPr>
        <p:spPr bwMode="auto">
          <a:xfrm>
            <a:off x="4891088" y="5661025"/>
            <a:ext cx="306387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+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8922" name="Прямоугольник 32"/>
          <p:cNvSpPr>
            <a:spLocks noChangeArrowheads="1"/>
          </p:cNvSpPr>
          <p:nvPr/>
        </p:nvSpPr>
        <p:spPr bwMode="auto">
          <a:xfrm>
            <a:off x="5299075" y="5661025"/>
            <a:ext cx="4254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=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8923" name="TextBox 37"/>
          <p:cNvSpPr txBox="1">
            <a:spLocks noChangeArrowheads="1"/>
          </p:cNvSpPr>
          <p:nvPr/>
        </p:nvSpPr>
        <p:spPr bwMode="auto">
          <a:xfrm>
            <a:off x="173038" y="639763"/>
            <a:ext cx="8720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5.</a:t>
            </a:r>
            <a:r>
              <a:rPr lang="ru-RU" sz="2400">
                <a:solidFill>
                  <a:srgbClr val="002060"/>
                </a:solidFill>
              </a:rPr>
              <a:t> Какие равенства можно записать к рисункам?</a:t>
            </a:r>
          </a:p>
        </p:txBody>
      </p:sp>
      <p:sp>
        <p:nvSpPr>
          <p:cNvPr id="38924" name="Прямоугольник 48"/>
          <p:cNvSpPr>
            <a:spLocks noChangeArrowheads="1"/>
          </p:cNvSpPr>
          <p:nvPr/>
        </p:nvSpPr>
        <p:spPr bwMode="auto">
          <a:xfrm>
            <a:off x="2016125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5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8925" name="Прямоугольник 55"/>
          <p:cNvSpPr>
            <a:spLocks noChangeArrowheads="1"/>
          </p:cNvSpPr>
          <p:nvPr/>
        </p:nvSpPr>
        <p:spPr bwMode="auto">
          <a:xfrm>
            <a:off x="2935288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7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8926" name="TextBox 56"/>
          <p:cNvSpPr txBox="1">
            <a:spLocks noChangeArrowheads="1"/>
          </p:cNvSpPr>
          <p:nvPr/>
        </p:nvSpPr>
        <p:spPr bwMode="auto">
          <a:xfrm>
            <a:off x="7869238" y="1890713"/>
            <a:ext cx="9509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38927" name="Прямоугольник 53"/>
          <p:cNvSpPr>
            <a:spLocks noChangeArrowheads="1"/>
          </p:cNvSpPr>
          <p:nvPr/>
        </p:nvSpPr>
        <p:spPr bwMode="auto">
          <a:xfrm>
            <a:off x="3330575" y="5653088"/>
            <a:ext cx="411163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8</a:t>
            </a:r>
            <a:endParaRPr lang="ru-RU" sz="3200">
              <a:latin typeface="Georgia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759460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Блок-схема: узел 60"/>
          <p:cNvSpPr/>
          <p:nvPr/>
        </p:nvSpPr>
        <p:spPr>
          <a:xfrm>
            <a:off x="7524750" y="2765425"/>
            <a:ext cx="107950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Блок-схема: узел 63"/>
          <p:cNvSpPr/>
          <p:nvPr/>
        </p:nvSpPr>
        <p:spPr>
          <a:xfrm>
            <a:off x="7526338" y="2774950"/>
            <a:ext cx="107950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31" name="Прямоугольник 64"/>
          <p:cNvSpPr>
            <a:spLocks noChangeArrowheads="1"/>
          </p:cNvSpPr>
          <p:nvPr/>
        </p:nvSpPr>
        <p:spPr bwMode="auto">
          <a:xfrm>
            <a:off x="8321675" y="2974975"/>
            <a:ext cx="463550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38932" name="Прямоугольник 69"/>
          <p:cNvSpPr>
            <a:spLocks noChangeArrowheads="1"/>
          </p:cNvSpPr>
          <p:nvPr/>
        </p:nvSpPr>
        <p:spPr bwMode="auto">
          <a:xfrm>
            <a:off x="3851275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8933" name="Прямоугольник 70"/>
          <p:cNvSpPr>
            <a:spLocks noChangeArrowheads="1"/>
          </p:cNvSpPr>
          <p:nvPr/>
        </p:nvSpPr>
        <p:spPr bwMode="auto">
          <a:xfrm>
            <a:off x="3851275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</a:t>
            </a:r>
            <a:endParaRPr lang="ru-RU" sz="3200">
              <a:latin typeface="Georgia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5554663" y="2625725"/>
            <a:ext cx="1587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4565650" y="2640013"/>
            <a:ext cx="0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107950" y="2801938"/>
            <a:ext cx="880268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604838" y="2640013"/>
            <a:ext cx="0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59385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9" name="TextBox 71"/>
          <p:cNvSpPr txBox="1">
            <a:spLocks noChangeArrowheads="1"/>
          </p:cNvSpPr>
          <p:nvPr/>
        </p:nvSpPr>
        <p:spPr bwMode="auto">
          <a:xfrm>
            <a:off x="406400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8940" name="TextBox 72"/>
          <p:cNvSpPr txBox="1">
            <a:spLocks noChangeArrowheads="1"/>
          </p:cNvSpPr>
          <p:nvPr/>
        </p:nvSpPr>
        <p:spPr bwMode="auto">
          <a:xfrm>
            <a:off x="2339975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8941" name="TextBox 73"/>
          <p:cNvSpPr txBox="1">
            <a:spLocks noChangeArrowheads="1"/>
          </p:cNvSpPr>
          <p:nvPr/>
        </p:nvSpPr>
        <p:spPr bwMode="auto">
          <a:xfrm>
            <a:off x="1403350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8942" name="TextBox 74"/>
          <p:cNvSpPr txBox="1">
            <a:spLocks noChangeArrowheads="1"/>
          </p:cNvSpPr>
          <p:nvPr/>
        </p:nvSpPr>
        <p:spPr bwMode="auto">
          <a:xfrm>
            <a:off x="3348038" y="2997200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4</a:t>
            </a: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H="1">
            <a:off x="357505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258445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5" name="Прямоугольник 77"/>
          <p:cNvSpPr>
            <a:spLocks noChangeArrowheads="1"/>
          </p:cNvSpPr>
          <p:nvPr/>
        </p:nvSpPr>
        <p:spPr bwMode="auto">
          <a:xfrm>
            <a:off x="7843838" y="3429000"/>
            <a:ext cx="461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latin typeface="Georgia" pitchFamily="18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7524750" y="2765425"/>
            <a:ext cx="107950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47" name="TextBox 79"/>
          <p:cNvSpPr txBox="1">
            <a:spLocks noChangeArrowheads="1"/>
          </p:cNvSpPr>
          <p:nvPr/>
        </p:nvSpPr>
        <p:spPr bwMode="auto">
          <a:xfrm>
            <a:off x="4430713" y="2997200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8948" name="TextBox 80"/>
          <p:cNvSpPr txBox="1">
            <a:spLocks noChangeArrowheads="1"/>
          </p:cNvSpPr>
          <p:nvPr/>
        </p:nvSpPr>
        <p:spPr bwMode="auto">
          <a:xfrm>
            <a:off x="5364163" y="2997200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6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>
            <a:off x="8526463" y="2636838"/>
            <a:ext cx="1587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Блок-схема: узел 82"/>
          <p:cNvSpPr/>
          <p:nvPr/>
        </p:nvSpPr>
        <p:spPr>
          <a:xfrm>
            <a:off x="7540625" y="2774950"/>
            <a:ext cx="106363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Блок-схема: узел 84"/>
          <p:cNvSpPr/>
          <p:nvPr/>
        </p:nvSpPr>
        <p:spPr>
          <a:xfrm>
            <a:off x="8474075" y="2749550"/>
            <a:ext cx="107950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52" name="TextBox 86"/>
          <p:cNvSpPr txBox="1">
            <a:spLocks noChangeArrowheads="1"/>
          </p:cNvSpPr>
          <p:nvPr/>
        </p:nvSpPr>
        <p:spPr bwMode="auto">
          <a:xfrm>
            <a:off x="6372225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7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6545263" y="2636838"/>
            <a:ext cx="1587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6025" y="2428875"/>
            <a:ext cx="9858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5" name="Прямоугольник 89"/>
          <p:cNvSpPr>
            <a:spLocks noChangeArrowheads="1"/>
          </p:cNvSpPr>
          <p:nvPr/>
        </p:nvSpPr>
        <p:spPr bwMode="auto">
          <a:xfrm>
            <a:off x="2476500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6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8956" name="TextBox 51"/>
          <p:cNvSpPr txBox="1">
            <a:spLocks noChangeArrowheads="1"/>
          </p:cNvSpPr>
          <p:nvPr/>
        </p:nvSpPr>
        <p:spPr bwMode="auto">
          <a:xfrm>
            <a:off x="6265863" y="1239838"/>
            <a:ext cx="2627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Влево  - минус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95313" y="4149725"/>
            <a:ext cx="4090987" cy="574675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415213" y="3068638"/>
            <a:ext cx="428625" cy="5857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427913" y="3060700"/>
            <a:ext cx="428625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8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759460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950" y="2801938"/>
            <a:ext cx="880268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79388" y="5653088"/>
            <a:ext cx="412750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1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9942" name="Прямоугольник 26"/>
          <p:cNvSpPr>
            <a:spLocks noChangeArrowheads="1"/>
          </p:cNvSpPr>
          <p:nvPr/>
        </p:nvSpPr>
        <p:spPr bwMode="auto">
          <a:xfrm>
            <a:off x="638175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2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9943" name="Прямоугольник 27"/>
          <p:cNvSpPr>
            <a:spLocks noChangeArrowheads="1"/>
          </p:cNvSpPr>
          <p:nvPr/>
        </p:nvSpPr>
        <p:spPr bwMode="auto">
          <a:xfrm>
            <a:off x="1098550" y="5661025"/>
            <a:ext cx="411163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3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9944" name="Прямоугольник 28"/>
          <p:cNvSpPr>
            <a:spLocks noChangeArrowheads="1"/>
          </p:cNvSpPr>
          <p:nvPr/>
        </p:nvSpPr>
        <p:spPr bwMode="auto">
          <a:xfrm>
            <a:off x="1557338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4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365625" y="5661025"/>
            <a:ext cx="320675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-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9946" name="Прямоугольник 30"/>
          <p:cNvSpPr>
            <a:spLocks noChangeArrowheads="1"/>
          </p:cNvSpPr>
          <p:nvPr/>
        </p:nvSpPr>
        <p:spPr bwMode="auto">
          <a:xfrm>
            <a:off x="4891088" y="5661025"/>
            <a:ext cx="306387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+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5299075" y="5661025"/>
            <a:ext cx="4254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=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9948" name="TextBox 37"/>
          <p:cNvSpPr txBox="1">
            <a:spLocks noChangeArrowheads="1"/>
          </p:cNvSpPr>
          <p:nvPr/>
        </p:nvSpPr>
        <p:spPr bwMode="auto">
          <a:xfrm>
            <a:off x="173038" y="639763"/>
            <a:ext cx="8720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5.</a:t>
            </a:r>
            <a:r>
              <a:rPr lang="ru-RU" sz="2400">
                <a:solidFill>
                  <a:srgbClr val="002060"/>
                </a:solidFill>
              </a:rPr>
              <a:t> Какие равенства можно записать к рисункам?</a:t>
            </a:r>
          </a:p>
        </p:txBody>
      </p:sp>
      <p:sp>
        <p:nvSpPr>
          <p:cNvPr id="39949" name="Прямоугольник 48"/>
          <p:cNvSpPr>
            <a:spLocks noChangeArrowheads="1"/>
          </p:cNvSpPr>
          <p:nvPr/>
        </p:nvSpPr>
        <p:spPr bwMode="auto">
          <a:xfrm>
            <a:off x="2016125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5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9950" name="Прямоугольник 55"/>
          <p:cNvSpPr>
            <a:spLocks noChangeArrowheads="1"/>
          </p:cNvSpPr>
          <p:nvPr/>
        </p:nvSpPr>
        <p:spPr bwMode="auto">
          <a:xfrm>
            <a:off x="2935288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7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869238" y="1890713"/>
            <a:ext cx="9509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3330575" y="5653088"/>
            <a:ext cx="411163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8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9953" name="TextBox 6"/>
          <p:cNvSpPr txBox="1">
            <a:spLocks noChangeArrowheads="1"/>
          </p:cNvSpPr>
          <p:nvPr/>
        </p:nvSpPr>
        <p:spPr bwMode="auto">
          <a:xfrm>
            <a:off x="6892925" y="4724400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ПРОВЕРЬ!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759460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Блок-схема: узел 60"/>
          <p:cNvSpPr/>
          <p:nvPr/>
        </p:nvSpPr>
        <p:spPr>
          <a:xfrm>
            <a:off x="7524750" y="2765425"/>
            <a:ext cx="107950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Блок-схема: узел 63"/>
          <p:cNvSpPr/>
          <p:nvPr/>
        </p:nvSpPr>
        <p:spPr>
          <a:xfrm>
            <a:off x="7526338" y="2774950"/>
            <a:ext cx="107950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8321675" y="2974975"/>
            <a:ext cx="463550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70" name="Прямоугольник 69"/>
          <p:cNvSpPr>
            <a:spLocks noChangeArrowheads="1"/>
          </p:cNvSpPr>
          <p:nvPr/>
        </p:nvSpPr>
        <p:spPr bwMode="auto">
          <a:xfrm>
            <a:off x="3851275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9959" name="Прямоугольник 70"/>
          <p:cNvSpPr>
            <a:spLocks noChangeArrowheads="1"/>
          </p:cNvSpPr>
          <p:nvPr/>
        </p:nvSpPr>
        <p:spPr bwMode="auto">
          <a:xfrm>
            <a:off x="3851275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</a:t>
            </a:r>
            <a:endParaRPr lang="ru-RU" sz="3200">
              <a:latin typeface="Georgia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5554663" y="2625725"/>
            <a:ext cx="1587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4565650" y="2640013"/>
            <a:ext cx="0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107950" y="2801938"/>
            <a:ext cx="880268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604838" y="2640013"/>
            <a:ext cx="0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59385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5" name="TextBox 71"/>
          <p:cNvSpPr txBox="1">
            <a:spLocks noChangeArrowheads="1"/>
          </p:cNvSpPr>
          <p:nvPr/>
        </p:nvSpPr>
        <p:spPr bwMode="auto">
          <a:xfrm>
            <a:off x="406400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9966" name="TextBox 72"/>
          <p:cNvSpPr txBox="1">
            <a:spLocks noChangeArrowheads="1"/>
          </p:cNvSpPr>
          <p:nvPr/>
        </p:nvSpPr>
        <p:spPr bwMode="auto">
          <a:xfrm>
            <a:off x="2339975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9967" name="TextBox 73"/>
          <p:cNvSpPr txBox="1">
            <a:spLocks noChangeArrowheads="1"/>
          </p:cNvSpPr>
          <p:nvPr/>
        </p:nvSpPr>
        <p:spPr bwMode="auto">
          <a:xfrm>
            <a:off x="1403350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9968" name="TextBox 74"/>
          <p:cNvSpPr txBox="1">
            <a:spLocks noChangeArrowheads="1"/>
          </p:cNvSpPr>
          <p:nvPr/>
        </p:nvSpPr>
        <p:spPr bwMode="auto">
          <a:xfrm>
            <a:off x="3348038" y="2997200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4</a:t>
            </a: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H="1">
            <a:off x="357505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2584450" y="2640013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Блок-схема: узел 78"/>
          <p:cNvSpPr/>
          <p:nvPr/>
        </p:nvSpPr>
        <p:spPr>
          <a:xfrm>
            <a:off x="7524750" y="2765425"/>
            <a:ext cx="107950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72" name="TextBox 79"/>
          <p:cNvSpPr txBox="1">
            <a:spLocks noChangeArrowheads="1"/>
          </p:cNvSpPr>
          <p:nvPr/>
        </p:nvSpPr>
        <p:spPr bwMode="auto">
          <a:xfrm>
            <a:off x="4430713" y="2997200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9973" name="TextBox 80"/>
          <p:cNvSpPr txBox="1">
            <a:spLocks noChangeArrowheads="1"/>
          </p:cNvSpPr>
          <p:nvPr/>
        </p:nvSpPr>
        <p:spPr bwMode="auto">
          <a:xfrm>
            <a:off x="5364163" y="2997200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6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>
            <a:off x="8526463" y="2636838"/>
            <a:ext cx="1587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Блок-схема: узел 82"/>
          <p:cNvSpPr/>
          <p:nvPr/>
        </p:nvSpPr>
        <p:spPr>
          <a:xfrm>
            <a:off x="7540625" y="2774950"/>
            <a:ext cx="106363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Блок-схема: узел 84"/>
          <p:cNvSpPr/>
          <p:nvPr/>
        </p:nvSpPr>
        <p:spPr>
          <a:xfrm>
            <a:off x="8474075" y="2749550"/>
            <a:ext cx="107950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77" name="TextBox 86"/>
          <p:cNvSpPr txBox="1">
            <a:spLocks noChangeArrowheads="1"/>
          </p:cNvSpPr>
          <p:nvPr/>
        </p:nvSpPr>
        <p:spPr bwMode="auto">
          <a:xfrm>
            <a:off x="6372225" y="299720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7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6545263" y="2636838"/>
            <a:ext cx="1587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6025" y="2428875"/>
            <a:ext cx="9858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80" name="Прямоугольник 89"/>
          <p:cNvSpPr>
            <a:spLocks noChangeArrowheads="1"/>
          </p:cNvSpPr>
          <p:nvPr/>
        </p:nvSpPr>
        <p:spPr bwMode="auto">
          <a:xfrm>
            <a:off x="2476500" y="5661025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6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39981" name="TextBox 51"/>
          <p:cNvSpPr txBox="1">
            <a:spLocks noChangeArrowheads="1"/>
          </p:cNvSpPr>
          <p:nvPr/>
        </p:nvSpPr>
        <p:spPr bwMode="auto">
          <a:xfrm>
            <a:off x="6265863" y="1239838"/>
            <a:ext cx="2627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Влево  - минус</a:t>
            </a:r>
          </a:p>
        </p:txBody>
      </p:sp>
      <p:sp>
        <p:nvSpPr>
          <p:cNvPr id="39982" name="Прямоугольник 50"/>
          <p:cNvSpPr>
            <a:spLocks noChangeArrowheads="1"/>
          </p:cNvSpPr>
          <p:nvPr/>
        </p:nvSpPr>
        <p:spPr bwMode="auto">
          <a:xfrm>
            <a:off x="7286625" y="21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i="1">
              <a:latin typeface="Georgia" pitchFamily="18" charset="0"/>
            </a:endParaRP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2044700"/>
            <a:ext cx="7127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C -0.00278 -0.00439 -0.00451 -0.01041 -0.00694 -0.01481 C -0.00799 -0.02314 -0.00712 -0.01805 -0.0099 -0.0287 C -0.01007 -0.03032 -0.01094 -0.03287 -0.01094 -0.03263 C -0.01267 -0.04652 -0.01771 -0.05648 -0.02274 -0.06018 C -0.02569 -0.06226 -0.03125 -0.06435 -0.03125 -0.06412 C -0.03455 -0.06898 -0.04149 -0.07222 -0.04549 -0.075 C -0.06719 -0.07338 -0.06146 -0.07638 -0.07205 -0.07037 C -0.07639 -0.06319 -0.07691 -0.0625 -0.08125 -0.05833 C -0.08299 -0.05046 -0.08125 -0.05648 -0.08403 -0.05231 C -0.08524 -0.05046 -0.08733 -0.04652 -0.08733 -0.04629 C -0.08767 -0.0449 -0.08785 -0.04305 -0.08872 -0.04213 C -0.08906 -0.04097 -0.08976 -0.04143 -0.0901 -0.04027 C -0.09688 -0.02291 -0.0901 -0.03472 -0.09462 -0.02708 C -0.09497 -0.02546 -0.09549 -0.02361 -0.09601 -0.02222 C -0.09635 -0.02152 -0.09722 -0.02106 -0.09757 -0.01967 C -0.09826 -0.01736 -0.09878 -0.01203 -0.09931 -0.00926 C -0.09948 -0.00601 -0.09948 -0.00324 -0.09965 -4.07407E-6 C -0.10052 0.0051 -0.10243 0.00602 -0.10243 0.0125 " pathEditMode="relative" rAng="0" ptsTypes="ffffffffffffffffff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9278E-6 L 0.01094 -0.240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-1204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23 L -0.35486 -0.24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-1211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85185E-6 L 0.17431 -0.240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206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023 L -0.31545 -0.24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211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933E-6 L -0.36892 -0.2430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-12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55" grpId="0" animBg="1"/>
      <p:bldP spid="26" grpId="0" animBg="1"/>
      <p:bldP spid="30" grpId="0" animBg="1"/>
      <p:bldP spid="33" grpId="0" animBg="1"/>
      <p:bldP spid="57" grpId="0"/>
      <p:bldP spid="54" grpId="0" animBg="1"/>
      <p:bldP spid="65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37"/>
          <p:cNvSpPr txBox="1">
            <a:spLocks noChangeArrowheads="1"/>
          </p:cNvSpPr>
          <p:nvPr/>
        </p:nvSpPr>
        <p:spPr bwMode="auto">
          <a:xfrm>
            <a:off x="173038" y="639763"/>
            <a:ext cx="7602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6.</a:t>
            </a:r>
            <a:r>
              <a:rPr lang="ru-RU" sz="2400">
                <a:solidFill>
                  <a:srgbClr val="002060"/>
                </a:solidFill>
              </a:rPr>
              <a:t> Сравни числа (</a:t>
            </a:r>
            <a:r>
              <a:rPr lang="en-US" sz="2400">
                <a:solidFill>
                  <a:srgbClr val="002060"/>
                </a:solidFill>
              </a:rPr>
              <a:t>&gt;</a:t>
            </a:r>
            <a:r>
              <a:rPr lang="ru-RU" sz="2400">
                <a:solidFill>
                  <a:srgbClr val="002060"/>
                </a:solidFill>
              </a:rPr>
              <a:t>,</a:t>
            </a:r>
            <a:r>
              <a:rPr lang="en-US" sz="2400">
                <a:solidFill>
                  <a:srgbClr val="002060"/>
                </a:solidFill>
              </a:rPr>
              <a:t> &lt;</a:t>
            </a:r>
            <a:r>
              <a:rPr lang="ru-RU" sz="2400">
                <a:solidFill>
                  <a:srgbClr val="002060"/>
                </a:solidFill>
              </a:rPr>
              <a:t>, </a:t>
            </a:r>
            <a:r>
              <a:rPr lang="en-US" sz="2400">
                <a:solidFill>
                  <a:srgbClr val="002060"/>
                </a:solidFill>
              </a:rPr>
              <a:t> =)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61963" y="3429000"/>
            <a:ext cx="1582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1</a:t>
            </a:r>
            <a:r>
              <a:rPr lang="ru-RU" sz="3200">
                <a:solidFill>
                  <a:srgbClr val="002060"/>
                </a:solidFill>
              </a:rPr>
              <a:t>        9</a:t>
            </a:r>
          </a:p>
        </p:txBody>
      </p:sp>
      <p:sp>
        <p:nvSpPr>
          <p:cNvPr id="40963" name="TextBox 60"/>
          <p:cNvSpPr txBox="1">
            <a:spLocks noChangeArrowheads="1"/>
          </p:cNvSpPr>
          <p:nvPr/>
        </p:nvSpPr>
        <p:spPr bwMode="auto">
          <a:xfrm>
            <a:off x="2124075" y="4284663"/>
            <a:ext cx="1584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3       9</a:t>
            </a:r>
          </a:p>
        </p:txBody>
      </p:sp>
      <p:sp>
        <p:nvSpPr>
          <p:cNvPr id="40964" name="TextBox 61"/>
          <p:cNvSpPr txBox="1">
            <a:spLocks noChangeArrowheads="1"/>
          </p:cNvSpPr>
          <p:nvPr/>
        </p:nvSpPr>
        <p:spPr bwMode="auto">
          <a:xfrm>
            <a:off x="5437188" y="4284663"/>
            <a:ext cx="1582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9       6</a:t>
            </a:r>
          </a:p>
        </p:txBody>
      </p:sp>
      <p:sp>
        <p:nvSpPr>
          <p:cNvPr id="40965" name="TextBox 62"/>
          <p:cNvSpPr txBox="1">
            <a:spLocks noChangeArrowheads="1"/>
          </p:cNvSpPr>
          <p:nvPr/>
        </p:nvSpPr>
        <p:spPr bwMode="auto">
          <a:xfrm>
            <a:off x="7007225" y="3444875"/>
            <a:ext cx="1885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2        9</a:t>
            </a:r>
          </a:p>
        </p:txBody>
      </p:sp>
      <p:sp>
        <p:nvSpPr>
          <p:cNvPr id="40966" name="TextBox 63"/>
          <p:cNvSpPr txBox="1">
            <a:spLocks noChangeArrowheads="1"/>
          </p:cNvSpPr>
          <p:nvPr/>
        </p:nvSpPr>
        <p:spPr bwMode="auto">
          <a:xfrm>
            <a:off x="3851275" y="3462338"/>
            <a:ext cx="1584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9        8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3038" y="2997200"/>
            <a:ext cx="882808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9388" y="5157788"/>
            <a:ext cx="882808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Нашивка 48"/>
          <p:cNvSpPr/>
          <p:nvPr/>
        </p:nvSpPr>
        <p:spPr>
          <a:xfrm>
            <a:off x="255588" y="566578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10800000">
            <a:off x="1766888" y="5667375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Равно 50"/>
          <p:cNvSpPr/>
          <p:nvPr/>
        </p:nvSpPr>
        <p:spPr>
          <a:xfrm>
            <a:off x="712788" y="5775325"/>
            <a:ext cx="785812" cy="357188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10800000">
            <a:off x="1754188" y="566578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0800000">
            <a:off x="1749425" y="5661025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>
            <a:off x="250825" y="566578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Нашивка 55"/>
          <p:cNvSpPr/>
          <p:nvPr/>
        </p:nvSpPr>
        <p:spPr>
          <a:xfrm>
            <a:off x="255588" y="566578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46763" y="4232275"/>
            <a:ext cx="620712" cy="720725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7451725" y="3317875"/>
            <a:ext cx="620713" cy="720725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311650" y="3317875"/>
            <a:ext cx="620713" cy="720725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55663" y="3317875"/>
            <a:ext cx="620712" cy="720725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528888" y="4232275"/>
            <a:ext cx="620712" cy="720725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7653338" y="1495425"/>
            <a:ext cx="1587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165100" y="1658938"/>
            <a:ext cx="880268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53338" y="1495425"/>
            <a:ext cx="1587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4" name="Прямоугольник 73"/>
          <p:cNvSpPr>
            <a:spLocks noChangeArrowheads="1"/>
          </p:cNvSpPr>
          <p:nvPr/>
        </p:nvSpPr>
        <p:spPr bwMode="auto">
          <a:xfrm>
            <a:off x="8380413" y="1831975"/>
            <a:ext cx="4635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5613400" y="1481138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4622800" y="1495425"/>
            <a:ext cx="1588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165100" y="1658938"/>
            <a:ext cx="880268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661988" y="1495425"/>
            <a:ext cx="1587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652588" y="1495425"/>
            <a:ext cx="1587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0" name="TextBox 79"/>
          <p:cNvSpPr txBox="1">
            <a:spLocks noChangeArrowheads="1"/>
          </p:cNvSpPr>
          <p:nvPr/>
        </p:nvSpPr>
        <p:spPr bwMode="auto">
          <a:xfrm>
            <a:off x="465138" y="1852613"/>
            <a:ext cx="357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0991" name="TextBox 80"/>
          <p:cNvSpPr txBox="1">
            <a:spLocks noChangeArrowheads="1"/>
          </p:cNvSpPr>
          <p:nvPr/>
        </p:nvSpPr>
        <p:spPr bwMode="auto">
          <a:xfrm>
            <a:off x="2398713" y="1852613"/>
            <a:ext cx="357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0992" name="TextBox 81"/>
          <p:cNvSpPr txBox="1">
            <a:spLocks noChangeArrowheads="1"/>
          </p:cNvSpPr>
          <p:nvPr/>
        </p:nvSpPr>
        <p:spPr bwMode="auto">
          <a:xfrm>
            <a:off x="1462088" y="1852613"/>
            <a:ext cx="357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0993" name="TextBox 82"/>
          <p:cNvSpPr txBox="1">
            <a:spLocks noChangeArrowheads="1"/>
          </p:cNvSpPr>
          <p:nvPr/>
        </p:nvSpPr>
        <p:spPr bwMode="auto">
          <a:xfrm>
            <a:off x="3406775" y="1852613"/>
            <a:ext cx="357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4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>
            <a:off x="3632200" y="1495425"/>
            <a:ext cx="1588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2643188" y="1495425"/>
            <a:ext cx="0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6" name="TextBox 86"/>
          <p:cNvSpPr txBox="1">
            <a:spLocks noChangeArrowheads="1"/>
          </p:cNvSpPr>
          <p:nvPr/>
        </p:nvSpPr>
        <p:spPr bwMode="auto">
          <a:xfrm>
            <a:off x="4489450" y="1852613"/>
            <a:ext cx="357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0997" name="TextBox 87"/>
          <p:cNvSpPr txBox="1">
            <a:spLocks noChangeArrowheads="1"/>
          </p:cNvSpPr>
          <p:nvPr/>
        </p:nvSpPr>
        <p:spPr bwMode="auto">
          <a:xfrm>
            <a:off x="5422900" y="1852613"/>
            <a:ext cx="357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6</a:t>
            </a: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H="1">
            <a:off x="8585200" y="1493838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9" name="TextBox 91"/>
          <p:cNvSpPr txBox="1">
            <a:spLocks noChangeArrowheads="1"/>
          </p:cNvSpPr>
          <p:nvPr/>
        </p:nvSpPr>
        <p:spPr bwMode="auto">
          <a:xfrm>
            <a:off x="6430963" y="1852613"/>
            <a:ext cx="357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7</a:t>
            </a: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flipH="1">
            <a:off x="6604000" y="1493838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1" name="TextBox 94"/>
          <p:cNvSpPr txBox="1">
            <a:spLocks noChangeArrowheads="1"/>
          </p:cNvSpPr>
          <p:nvPr/>
        </p:nvSpPr>
        <p:spPr bwMode="auto">
          <a:xfrm>
            <a:off x="7434263" y="1857375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37"/>
          <p:cNvSpPr txBox="1">
            <a:spLocks noChangeArrowheads="1"/>
          </p:cNvSpPr>
          <p:nvPr/>
        </p:nvSpPr>
        <p:spPr bwMode="auto">
          <a:xfrm>
            <a:off x="173038" y="639763"/>
            <a:ext cx="7602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6.</a:t>
            </a:r>
            <a:r>
              <a:rPr lang="ru-RU" sz="2400">
                <a:solidFill>
                  <a:srgbClr val="002060"/>
                </a:solidFill>
              </a:rPr>
              <a:t> Сравни числа (</a:t>
            </a:r>
            <a:r>
              <a:rPr lang="en-US" sz="2400">
                <a:solidFill>
                  <a:srgbClr val="002060"/>
                </a:solidFill>
              </a:rPr>
              <a:t>&gt;</a:t>
            </a:r>
            <a:r>
              <a:rPr lang="ru-RU" sz="2400">
                <a:solidFill>
                  <a:srgbClr val="002060"/>
                </a:solidFill>
              </a:rPr>
              <a:t>,</a:t>
            </a:r>
            <a:r>
              <a:rPr lang="en-US" sz="2400">
                <a:solidFill>
                  <a:srgbClr val="002060"/>
                </a:solidFill>
              </a:rPr>
              <a:t> &lt;</a:t>
            </a:r>
            <a:r>
              <a:rPr lang="ru-RU" sz="2400">
                <a:solidFill>
                  <a:srgbClr val="002060"/>
                </a:solidFill>
              </a:rPr>
              <a:t>, </a:t>
            </a:r>
            <a:r>
              <a:rPr lang="en-US" sz="2400">
                <a:solidFill>
                  <a:srgbClr val="002060"/>
                </a:solidFill>
              </a:rPr>
              <a:t> =)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41986" name="TextBox 58"/>
          <p:cNvSpPr txBox="1">
            <a:spLocks noChangeArrowheads="1"/>
          </p:cNvSpPr>
          <p:nvPr/>
        </p:nvSpPr>
        <p:spPr bwMode="auto">
          <a:xfrm>
            <a:off x="6929438" y="5926138"/>
            <a:ext cx="2000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ПРОВЕРЬ!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3038" y="2997200"/>
            <a:ext cx="882808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9388" y="5157788"/>
            <a:ext cx="882808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Нашивка 48"/>
          <p:cNvSpPr/>
          <p:nvPr/>
        </p:nvSpPr>
        <p:spPr>
          <a:xfrm>
            <a:off x="255588" y="566578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10800000">
            <a:off x="1747838" y="5667375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Равно 50"/>
          <p:cNvSpPr/>
          <p:nvPr/>
        </p:nvSpPr>
        <p:spPr>
          <a:xfrm>
            <a:off x="712788" y="5775325"/>
            <a:ext cx="785812" cy="357188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10800000">
            <a:off x="1754188" y="566578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0800000">
            <a:off x="1766888" y="5661025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>
            <a:off x="250825" y="566578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Нашивка 55"/>
          <p:cNvSpPr/>
          <p:nvPr/>
        </p:nvSpPr>
        <p:spPr>
          <a:xfrm>
            <a:off x="255588" y="566578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>
            <a:off x="250825" y="5661025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997" name="TextBox 68"/>
          <p:cNvSpPr txBox="1">
            <a:spLocks noChangeArrowheads="1"/>
          </p:cNvSpPr>
          <p:nvPr/>
        </p:nvSpPr>
        <p:spPr bwMode="auto">
          <a:xfrm>
            <a:off x="461963" y="3429000"/>
            <a:ext cx="1582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1</a:t>
            </a:r>
            <a:r>
              <a:rPr lang="ru-RU" sz="3200">
                <a:solidFill>
                  <a:srgbClr val="002060"/>
                </a:solidFill>
              </a:rPr>
              <a:t>        9</a:t>
            </a:r>
          </a:p>
        </p:txBody>
      </p:sp>
      <p:sp>
        <p:nvSpPr>
          <p:cNvPr id="41998" name="TextBox 69"/>
          <p:cNvSpPr txBox="1">
            <a:spLocks noChangeArrowheads="1"/>
          </p:cNvSpPr>
          <p:nvPr/>
        </p:nvSpPr>
        <p:spPr bwMode="auto">
          <a:xfrm>
            <a:off x="2124075" y="4284663"/>
            <a:ext cx="1584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3       9</a:t>
            </a:r>
          </a:p>
        </p:txBody>
      </p:sp>
      <p:sp>
        <p:nvSpPr>
          <p:cNvPr id="41999" name="TextBox 70"/>
          <p:cNvSpPr txBox="1">
            <a:spLocks noChangeArrowheads="1"/>
          </p:cNvSpPr>
          <p:nvPr/>
        </p:nvSpPr>
        <p:spPr bwMode="auto">
          <a:xfrm>
            <a:off x="5437188" y="4284663"/>
            <a:ext cx="1582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9       6</a:t>
            </a:r>
          </a:p>
        </p:txBody>
      </p:sp>
      <p:sp>
        <p:nvSpPr>
          <p:cNvPr id="42000" name="TextBox 71"/>
          <p:cNvSpPr txBox="1">
            <a:spLocks noChangeArrowheads="1"/>
          </p:cNvSpPr>
          <p:nvPr/>
        </p:nvSpPr>
        <p:spPr bwMode="auto">
          <a:xfrm>
            <a:off x="7007225" y="3444875"/>
            <a:ext cx="1885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2        9</a:t>
            </a:r>
          </a:p>
        </p:txBody>
      </p:sp>
      <p:sp>
        <p:nvSpPr>
          <p:cNvPr id="42001" name="TextBox 72"/>
          <p:cNvSpPr txBox="1">
            <a:spLocks noChangeArrowheads="1"/>
          </p:cNvSpPr>
          <p:nvPr/>
        </p:nvSpPr>
        <p:spPr bwMode="auto">
          <a:xfrm>
            <a:off x="3851275" y="3462338"/>
            <a:ext cx="1584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9        8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73038" y="2997200"/>
            <a:ext cx="882808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79388" y="5157788"/>
            <a:ext cx="882808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5846763" y="4232275"/>
            <a:ext cx="620712" cy="720725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7451725" y="3317875"/>
            <a:ext cx="620713" cy="720725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311650" y="3317875"/>
            <a:ext cx="620713" cy="720725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855663" y="3317875"/>
            <a:ext cx="620712" cy="720725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2528888" y="4232275"/>
            <a:ext cx="620712" cy="720725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7653338" y="1495425"/>
            <a:ext cx="1587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165100" y="1658938"/>
            <a:ext cx="880268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7653338" y="1495425"/>
            <a:ext cx="1587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2" name="Прямоугольник 61"/>
          <p:cNvSpPr>
            <a:spLocks noChangeArrowheads="1"/>
          </p:cNvSpPr>
          <p:nvPr/>
        </p:nvSpPr>
        <p:spPr bwMode="auto">
          <a:xfrm>
            <a:off x="8380413" y="1831975"/>
            <a:ext cx="4635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5613400" y="1481138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4622800" y="1495425"/>
            <a:ext cx="1588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65100" y="1658938"/>
            <a:ext cx="880268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661988" y="1495425"/>
            <a:ext cx="1587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1652588" y="1495425"/>
            <a:ext cx="1587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8" name="TextBox 67"/>
          <p:cNvSpPr txBox="1">
            <a:spLocks noChangeArrowheads="1"/>
          </p:cNvSpPr>
          <p:nvPr/>
        </p:nvSpPr>
        <p:spPr bwMode="auto">
          <a:xfrm>
            <a:off x="465138" y="1852613"/>
            <a:ext cx="357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2019" name="TextBox 82"/>
          <p:cNvSpPr txBox="1">
            <a:spLocks noChangeArrowheads="1"/>
          </p:cNvSpPr>
          <p:nvPr/>
        </p:nvSpPr>
        <p:spPr bwMode="auto">
          <a:xfrm>
            <a:off x="2398713" y="1852613"/>
            <a:ext cx="357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2020" name="TextBox 83"/>
          <p:cNvSpPr txBox="1">
            <a:spLocks noChangeArrowheads="1"/>
          </p:cNvSpPr>
          <p:nvPr/>
        </p:nvSpPr>
        <p:spPr bwMode="auto">
          <a:xfrm>
            <a:off x="1462088" y="1852613"/>
            <a:ext cx="357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2021" name="TextBox 84"/>
          <p:cNvSpPr txBox="1">
            <a:spLocks noChangeArrowheads="1"/>
          </p:cNvSpPr>
          <p:nvPr/>
        </p:nvSpPr>
        <p:spPr bwMode="auto">
          <a:xfrm>
            <a:off x="3406775" y="1852613"/>
            <a:ext cx="357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4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H="1">
            <a:off x="3632200" y="1495425"/>
            <a:ext cx="1588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2643188" y="1495425"/>
            <a:ext cx="0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4" name="TextBox 87"/>
          <p:cNvSpPr txBox="1">
            <a:spLocks noChangeArrowheads="1"/>
          </p:cNvSpPr>
          <p:nvPr/>
        </p:nvSpPr>
        <p:spPr bwMode="auto">
          <a:xfrm>
            <a:off x="4489450" y="1852613"/>
            <a:ext cx="357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2025" name="TextBox 88"/>
          <p:cNvSpPr txBox="1">
            <a:spLocks noChangeArrowheads="1"/>
          </p:cNvSpPr>
          <p:nvPr/>
        </p:nvSpPr>
        <p:spPr bwMode="auto">
          <a:xfrm>
            <a:off x="5422900" y="1852613"/>
            <a:ext cx="357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6</a:t>
            </a: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H="1">
            <a:off x="8585200" y="1493838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7" name="TextBox 90"/>
          <p:cNvSpPr txBox="1">
            <a:spLocks noChangeArrowheads="1"/>
          </p:cNvSpPr>
          <p:nvPr/>
        </p:nvSpPr>
        <p:spPr bwMode="auto">
          <a:xfrm>
            <a:off x="6430963" y="1852613"/>
            <a:ext cx="357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7</a:t>
            </a: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H="1">
            <a:off x="6604000" y="1493838"/>
            <a:ext cx="1588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9" name="TextBox 92"/>
          <p:cNvSpPr txBox="1">
            <a:spLocks noChangeArrowheads="1"/>
          </p:cNvSpPr>
          <p:nvPr/>
        </p:nvSpPr>
        <p:spPr bwMode="auto">
          <a:xfrm>
            <a:off x="7434263" y="1857375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0849 -0.33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45642 -0.325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63906 -0.32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4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9636 -0.18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3.7037E-7 L 0.63021 -0.188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6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Группа 291"/>
          <p:cNvGrpSpPr>
            <a:grpSpLocks/>
          </p:cNvGrpSpPr>
          <p:nvPr/>
        </p:nvGrpSpPr>
        <p:grpSpPr bwMode="auto">
          <a:xfrm>
            <a:off x="34925" y="1484313"/>
            <a:ext cx="955675" cy="1146175"/>
            <a:chOff x="611560" y="5229200"/>
            <a:chExt cx="954825" cy="1146256"/>
          </a:xfrm>
        </p:grpSpPr>
        <p:sp>
          <p:nvSpPr>
            <p:cNvPr id="43125" name="TextBox 292"/>
            <p:cNvSpPr txBox="1">
              <a:spLocks noChangeArrowheads="1"/>
            </p:cNvSpPr>
            <p:nvPr/>
          </p:nvSpPr>
          <p:spPr bwMode="auto">
            <a:xfrm>
              <a:off x="611560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1</a:t>
              </a:r>
            </a:p>
          </p:txBody>
        </p:sp>
        <p:grpSp>
          <p:nvGrpSpPr>
            <p:cNvPr id="43126" name="Группа 293"/>
            <p:cNvGrpSpPr>
              <a:grpSpLocks/>
            </p:cNvGrpSpPr>
            <p:nvPr/>
          </p:nvGrpSpPr>
          <p:grpSpPr bwMode="auto">
            <a:xfrm>
              <a:off x="755576" y="5229200"/>
              <a:ext cx="810809" cy="1027276"/>
              <a:chOff x="1174600" y="5282044"/>
              <a:chExt cx="810809" cy="1027276"/>
            </a:xfrm>
          </p:grpSpPr>
          <p:sp>
            <p:nvSpPr>
              <p:cNvPr id="43127" name="TextBox 294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3128" name="Группа 295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00" name="Прямая соединительная линия 299"/>
                <p:cNvCxnSpPr>
                  <a:stCxn id="43127" idx="2"/>
                </p:cNvCxnSpPr>
                <p:nvPr/>
              </p:nvCxnSpPr>
              <p:spPr>
                <a:xfrm flipH="1">
                  <a:off x="1289117" y="5805956"/>
                  <a:ext cx="247429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Прямая соединительная линия 300"/>
                <p:cNvCxnSpPr>
                  <a:stCxn id="43127" idx="2"/>
                </p:cNvCxnSpPr>
                <p:nvPr/>
              </p:nvCxnSpPr>
              <p:spPr>
                <a:xfrm>
                  <a:off x="1536547" y="5805956"/>
                  <a:ext cx="272807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129" name="Группа 296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298" name="Прямая соединительная линия 297"/>
                <p:cNvCxnSpPr/>
                <p:nvPr/>
              </p:nvCxnSpPr>
              <p:spPr>
                <a:xfrm>
                  <a:off x="1672950" y="2147483647"/>
                  <a:ext cx="312459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Прямая соединительная линия 298"/>
                <p:cNvCxnSpPr/>
                <p:nvPr/>
              </p:nvCxnSpPr>
              <p:spPr>
                <a:xfrm>
                  <a:off x="1174919" y="2147483647"/>
                  <a:ext cx="312459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3010" name="Группа 301"/>
          <p:cNvGrpSpPr>
            <a:grpSpLocks/>
          </p:cNvGrpSpPr>
          <p:nvPr/>
        </p:nvGrpSpPr>
        <p:grpSpPr bwMode="auto">
          <a:xfrm>
            <a:off x="1258888" y="1484313"/>
            <a:ext cx="896937" cy="1146175"/>
            <a:chOff x="2267744" y="5229200"/>
            <a:chExt cx="896139" cy="1146256"/>
          </a:xfrm>
        </p:grpSpPr>
        <p:grpSp>
          <p:nvGrpSpPr>
            <p:cNvPr id="43116" name="Группа 302"/>
            <p:cNvGrpSpPr>
              <a:grpSpLocks/>
            </p:cNvGrpSpPr>
            <p:nvPr/>
          </p:nvGrpSpPr>
          <p:grpSpPr bwMode="auto">
            <a:xfrm>
              <a:off x="2353074" y="5229200"/>
              <a:ext cx="810809" cy="1027276"/>
              <a:chOff x="1174600" y="5282044"/>
              <a:chExt cx="810809" cy="1027276"/>
            </a:xfrm>
          </p:grpSpPr>
          <p:sp>
            <p:nvSpPr>
              <p:cNvPr id="43118" name="TextBox 304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3119" name="Группа 305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10" name="Прямая соединительная линия 309"/>
                <p:cNvCxnSpPr>
                  <a:stCxn id="43118" idx="2"/>
                </p:cNvCxnSpPr>
                <p:nvPr/>
              </p:nvCxnSpPr>
              <p:spPr>
                <a:xfrm flipH="1">
                  <a:off x="1289117" y="5805956"/>
                  <a:ext cx="247429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Прямая соединительная линия 310"/>
                <p:cNvCxnSpPr>
                  <a:stCxn id="43118" idx="2"/>
                </p:cNvCxnSpPr>
                <p:nvPr/>
              </p:nvCxnSpPr>
              <p:spPr>
                <a:xfrm>
                  <a:off x="1536547" y="5805956"/>
                  <a:ext cx="272807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120" name="Группа 306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08" name="Прямая соединительная линия 307"/>
                <p:cNvCxnSpPr/>
                <p:nvPr/>
              </p:nvCxnSpPr>
              <p:spPr>
                <a:xfrm>
                  <a:off x="1672950" y="2147483647"/>
                  <a:ext cx="312459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Прямая соединительная линия 308"/>
                <p:cNvCxnSpPr/>
                <p:nvPr/>
              </p:nvCxnSpPr>
              <p:spPr>
                <a:xfrm>
                  <a:off x="1174919" y="2147483647"/>
                  <a:ext cx="312459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117" name="TextBox 303"/>
            <p:cNvSpPr txBox="1">
              <a:spLocks noChangeArrowheads="1"/>
            </p:cNvSpPr>
            <p:nvPr/>
          </p:nvSpPr>
          <p:spPr bwMode="auto">
            <a:xfrm>
              <a:off x="2267744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3011" name="Группа 311"/>
          <p:cNvGrpSpPr>
            <a:grpSpLocks/>
          </p:cNvGrpSpPr>
          <p:nvPr/>
        </p:nvGrpSpPr>
        <p:grpSpPr bwMode="auto">
          <a:xfrm>
            <a:off x="2484438" y="1484313"/>
            <a:ext cx="833437" cy="1146175"/>
            <a:chOff x="3926778" y="5229200"/>
            <a:chExt cx="834603" cy="1146256"/>
          </a:xfrm>
        </p:grpSpPr>
        <p:grpSp>
          <p:nvGrpSpPr>
            <p:cNvPr id="43107" name="Группа 312"/>
            <p:cNvGrpSpPr>
              <a:grpSpLocks/>
            </p:cNvGrpSpPr>
            <p:nvPr/>
          </p:nvGrpSpPr>
          <p:grpSpPr bwMode="auto">
            <a:xfrm>
              <a:off x="3950572" y="5229200"/>
              <a:ext cx="810809" cy="1027276"/>
              <a:chOff x="1174600" y="5282044"/>
              <a:chExt cx="810809" cy="1027276"/>
            </a:xfrm>
          </p:grpSpPr>
          <p:sp>
            <p:nvSpPr>
              <p:cNvPr id="43109" name="TextBox 314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3110" name="Группа 315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20" name="Прямая соединительная линия 319"/>
                <p:cNvCxnSpPr>
                  <a:stCxn id="43109" idx="2"/>
                </p:cNvCxnSpPr>
                <p:nvPr/>
              </p:nvCxnSpPr>
              <p:spPr>
                <a:xfrm flipH="1">
                  <a:off x="1289111" y="5805956"/>
                  <a:ext cx="247996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Прямая соединительная линия 320"/>
                <p:cNvCxnSpPr>
                  <a:stCxn id="43109" idx="2"/>
                </p:cNvCxnSpPr>
                <p:nvPr/>
              </p:nvCxnSpPr>
              <p:spPr>
                <a:xfrm>
                  <a:off x="1537107" y="5805956"/>
                  <a:ext cx="271843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111" name="Группа 316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18" name="Прямая соединительная линия 317"/>
                <p:cNvCxnSpPr/>
                <p:nvPr/>
              </p:nvCxnSpPr>
              <p:spPr>
                <a:xfrm>
                  <a:off x="1672234" y="2147483647"/>
                  <a:ext cx="31317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Прямая соединительная линия 318"/>
                <p:cNvCxnSpPr/>
                <p:nvPr/>
              </p:nvCxnSpPr>
              <p:spPr>
                <a:xfrm>
                  <a:off x="1174651" y="2147483647"/>
                  <a:ext cx="313176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108" name="TextBox 313"/>
            <p:cNvSpPr txBox="1">
              <a:spLocks noChangeArrowheads="1"/>
            </p:cNvSpPr>
            <p:nvPr/>
          </p:nvSpPr>
          <p:spPr bwMode="auto">
            <a:xfrm>
              <a:off x="3926778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3012" name="Группа 321"/>
          <p:cNvGrpSpPr>
            <a:grpSpLocks/>
          </p:cNvGrpSpPr>
          <p:nvPr/>
        </p:nvGrpSpPr>
        <p:grpSpPr bwMode="auto">
          <a:xfrm>
            <a:off x="3635375" y="1484313"/>
            <a:ext cx="876300" cy="1146175"/>
            <a:chOff x="5482897" y="5229200"/>
            <a:chExt cx="875982" cy="1146256"/>
          </a:xfrm>
        </p:grpSpPr>
        <p:grpSp>
          <p:nvGrpSpPr>
            <p:cNvPr id="43098" name="Группа 322"/>
            <p:cNvGrpSpPr>
              <a:grpSpLocks/>
            </p:cNvGrpSpPr>
            <p:nvPr/>
          </p:nvGrpSpPr>
          <p:grpSpPr bwMode="auto">
            <a:xfrm>
              <a:off x="5548070" y="5229200"/>
              <a:ext cx="810809" cy="1027276"/>
              <a:chOff x="1174600" y="5282044"/>
              <a:chExt cx="810809" cy="1027276"/>
            </a:xfrm>
          </p:grpSpPr>
          <p:sp>
            <p:nvSpPr>
              <p:cNvPr id="43100" name="TextBox 324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3101" name="Группа 325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30" name="Прямая соединительная линия 329"/>
                <p:cNvCxnSpPr>
                  <a:stCxn id="43100" idx="2"/>
                </p:cNvCxnSpPr>
                <p:nvPr/>
              </p:nvCxnSpPr>
              <p:spPr>
                <a:xfrm flipH="1">
                  <a:off x="1288750" y="5805956"/>
                  <a:ext cx="247560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Прямая соединительная линия 330"/>
                <p:cNvCxnSpPr>
                  <a:stCxn id="43100" idx="2"/>
                </p:cNvCxnSpPr>
                <p:nvPr/>
              </p:nvCxnSpPr>
              <p:spPr>
                <a:xfrm>
                  <a:off x="1536310" y="5805956"/>
                  <a:ext cx="272951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102" name="Группа 326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28" name="Прямая соединительная линия 327"/>
                <p:cNvCxnSpPr/>
                <p:nvPr/>
              </p:nvCxnSpPr>
              <p:spPr>
                <a:xfrm>
                  <a:off x="1672785" y="2147483647"/>
                  <a:ext cx="312624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Прямая соединительная линия 328"/>
                <p:cNvCxnSpPr/>
                <p:nvPr/>
              </p:nvCxnSpPr>
              <p:spPr>
                <a:xfrm>
                  <a:off x="1174491" y="2147483647"/>
                  <a:ext cx="312624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099" name="TextBox 323"/>
            <p:cNvSpPr txBox="1">
              <a:spLocks noChangeArrowheads="1"/>
            </p:cNvSpPr>
            <p:nvPr/>
          </p:nvSpPr>
          <p:spPr bwMode="auto">
            <a:xfrm>
              <a:off x="5482897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3013" name="Группа 331"/>
          <p:cNvGrpSpPr>
            <a:grpSpLocks/>
          </p:cNvGrpSpPr>
          <p:nvPr/>
        </p:nvGrpSpPr>
        <p:grpSpPr bwMode="auto">
          <a:xfrm>
            <a:off x="4859338" y="1484313"/>
            <a:ext cx="876300" cy="1146175"/>
            <a:chOff x="7080866" y="5229200"/>
            <a:chExt cx="875510" cy="1146256"/>
          </a:xfrm>
        </p:grpSpPr>
        <p:grpSp>
          <p:nvGrpSpPr>
            <p:cNvPr id="43089" name="Группа 332"/>
            <p:cNvGrpSpPr>
              <a:grpSpLocks/>
            </p:cNvGrpSpPr>
            <p:nvPr/>
          </p:nvGrpSpPr>
          <p:grpSpPr bwMode="auto"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43091" name="TextBox 334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3092" name="Группа 335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40" name="Прямая соединительная линия 339"/>
                <p:cNvCxnSpPr>
                  <a:stCxn id="43091" idx="2"/>
                </p:cNvCxnSpPr>
                <p:nvPr/>
              </p:nvCxnSpPr>
              <p:spPr>
                <a:xfrm flipH="1">
                  <a:off x="1289124" y="5805956"/>
                  <a:ext cx="247427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Прямая соединительная линия 340"/>
                <p:cNvCxnSpPr>
                  <a:stCxn id="43091" idx="2"/>
                </p:cNvCxnSpPr>
                <p:nvPr/>
              </p:nvCxnSpPr>
              <p:spPr>
                <a:xfrm>
                  <a:off x="1536551" y="5805956"/>
                  <a:ext cx="272804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093" name="Группа 336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38" name="Прямая соединительная линия 337"/>
                <p:cNvCxnSpPr/>
                <p:nvPr/>
              </p:nvCxnSpPr>
              <p:spPr>
                <a:xfrm>
                  <a:off x="1672953" y="2147483647"/>
                  <a:ext cx="312456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Прямая соединительная линия 338"/>
                <p:cNvCxnSpPr/>
                <p:nvPr/>
              </p:nvCxnSpPr>
              <p:spPr>
                <a:xfrm>
                  <a:off x="1174928" y="2147483647"/>
                  <a:ext cx="312456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090" name="TextBox 333"/>
            <p:cNvSpPr txBox="1">
              <a:spLocks noChangeArrowheads="1"/>
            </p:cNvSpPr>
            <p:nvPr/>
          </p:nvSpPr>
          <p:spPr bwMode="auto">
            <a:xfrm>
              <a:off x="7080866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43014" name="Группа 346"/>
          <p:cNvGrpSpPr>
            <a:grpSpLocks/>
          </p:cNvGrpSpPr>
          <p:nvPr/>
        </p:nvGrpSpPr>
        <p:grpSpPr bwMode="auto">
          <a:xfrm>
            <a:off x="6011863" y="1484313"/>
            <a:ext cx="876300" cy="1146175"/>
            <a:chOff x="7080866" y="5229200"/>
            <a:chExt cx="875510" cy="1146256"/>
          </a:xfrm>
        </p:grpSpPr>
        <p:grpSp>
          <p:nvGrpSpPr>
            <p:cNvPr id="43080" name="Группа 347"/>
            <p:cNvGrpSpPr>
              <a:grpSpLocks/>
            </p:cNvGrpSpPr>
            <p:nvPr/>
          </p:nvGrpSpPr>
          <p:grpSpPr bwMode="auto"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43082" name="TextBox 349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3083" name="Группа 350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55" name="Прямая соединительная линия 354"/>
                <p:cNvCxnSpPr>
                  <a:stCxn id="43082" idx="2"/>
                </p:cNvCxnSpPr>
                <p:nvPr/>
              </p:nvCxnSpPr>
              <p:spPr>
                <a:xfrm flipH="1">
                  <a:off x="1289124" y="5805956"/>
                  <a:ext cx="247427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Прямая соединительная линия 355"/>
                <p:cNvCxnSpPr>
                  <a:stCxn id="43082" idx="2"/>
                </p:cNvCxnSpPr>
                <p:nvPr/>
              </p:nvCxnSpPr>
              <p:spPr>
                <a:xfrm>
                  <a:off x="1536551" y="5805956"/>
                  <a:ext cx="272804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084" name="Группа 351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53" name="Прямая соединительная линия 352"/>
                <p:cNvCxnSpPr/>
                <p:nvPr/>
              </p:nvCxnSpPr>
              <p:spPr>
                <a:xfrm>
                  <a:off x="1672953" y="2147483647"/>
                  <a:ext cx="312456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Прямая соединительная линия 353"/>
                <p:cNvCxnSpPr/>
                <p:nvPr/>
              </p:nvCxnSpPr>
              <p:spPr>
                <a:xfrm>
                  <a:off x="1174928" y="2147483647"/>
                  <a:ext cx="312456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081" name="TextBox 348"/>
            <p:cNvSpPr txBox="1">
              <a:spLocks noChangeArrowheads="1"/>
            </p:cNvSpPr>
            <p:nvPr/>
          </p:nvSpPr>
          <p:spPr bwMode="auto">
            <a:xfrm>
              <a:off x="7080866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43015" name="Группа 148"/>
          <p:cNvGrpSpPr>
            <a:grpSpLocks/>
          </p:cNvGrpSpPr>
          <p:nvPr/>
        </p:nvGrpSpPr>
        <p:grpSpPr bwMode="auto">
          <a:xfrm>
            <a:off x="7019925" y="1490663"/>
            <a:ext cx="876300" cy="1146175"/>
            <a:chOff x="7080866" y="5229200"/>
            <a:chExt cx="875510" cy="1146256"/>
          </a:xfrm>
        </p:grpSpPr>
        <p:grpSp>
          <p:nvGrpSpPr>
            <p:cNvPr id="43071" name="Группа 149"/>
            <p:cNvGrpSpPr>
              <a:grpSpLocks/>
            </p:cNvGrpSpPr>
            <p:nvPr/>
          </p:nvGrpSpPr>
          <p:grpSpPr bwMode="auto"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43073" name="TextBox 151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3074" name="Группа 152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57" name="Прямая соединительная линия 156"/>
                <p:cNvCxnSpPr>
                  <a:stCxn id="43073" idx="2"/>
                </p:cNvCxnSpPr>
                <p:nvPr/>
              </p:nvCxnSpPr>
              <p:spPr>
                <a:xfrm flipH="1">
                  <a:off x="1289125" y="5805956"/>
                  <a:ext cx="247427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Прямая соединительная линия 157"/>
                <p:cNvCxnSpPr>
                  <a:stCxn id="43073" idx="2"/>
                </p:cNvCxnSpPr>
                <p:nvPr/>
              </p:nvCxnSpPr>
              <p:spPr>
                <a:xfrm>
                  <a:off x="1536552" y="5805956"/>
                  <a:ext cx="272804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075" name="Группа 153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55" name="Прямая соединительная линия 154"/>
                <p:cNvCxnSpPr/>
                <p:nvPr/>
              </p:nvCxnSpPr>
              <p:spPr>
                <a:xfrm>
                  <a:off x="1672954" y="2147483647"/>
                  <a:ext cx="31245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Прямая соединительная линия 155"/>
                <p:cNvCxnSpPr/>
                <p:nvPr/>
              </p:nvCxnSpPr>
              <p:spPr>
                <a:xfrm>
                  <a:off x="1174929" y="2147483647"/>
                  <a:ext cx="31245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072" name="TextBox 150"/>
            <p:cNvSpPr txBox="1">
              <a:spLocks noChangeArrowheads="1"/>
            </p:cNvSpPr>
            <p:nvPr/>
          </p:nvSpPr>
          <p:spPr bwMode="auto">
            <a:xfrm>
              <a:off x="7080866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7</a:t>
              </a:r>
            </a:p>
          </p:txBody>
        </p:sp>
      </p:grpSp>
      <p:graphicFrame>
        <p:nvGraphicFramePr>
          <p:cNvPr id="164" name="Таблица 163"/>
          <p:cNvGraphicFramePr>
            <a:graphicFrameLocks noGrp="1"/>
          </p:cNvGraphicFramePr>
          <p:nvPr/>
        </p:nvGraphicFramePr>
        <p:xfrm>
          <a:off x="179388" y="3228975"/>
          <a:ext cx="8710612" cy="1352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928"/>
                <a:gridCol w="968928"/>
                <a:gridCol w="968928"/>
                <a:gridCol w="968928"/>
                <a:gridCol w="968928"/>
                <a:gridCol w="968928"/>
                <a:gridCol w="979156"/>
                <a:gridCol w="958700"/>
                <a:gridCol w="958700"/>
              </a:tblGrid>
              <a:tr h="712087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047" name="TextBox 164"/>
          <p:cNvSpPr txBox="1">
            <a:spLocks noChangeArrowheads="1"/>
          </p:cNvSpPr>
          <p:nvPr/>
        </p:nvSpPr>
        <p:spPr bwMode="auto">
          <a:xfrm>
            <a:off x="539750" y="3584575"/>
            <a:ext cx="617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43048" name="TextBox 165"/>
          <p:cNvSpPr txBox="1">
            <a:spLocks noChangeArrowheads="1"/>
          </p:cNvSpPr>
          <p:nvPr/>
        </p:nvSpPr>
        <p:spPr bwMode="auto">
          <a:xfrm>
            <a:off x="144463" y="2679700"/>
            <a:ext cx="723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sym typeface="Symbol" pitchFamily="18" charset="2"/>
              </a:rPr>
              <a:t> </a:t>
            </a:r>
            <a:r>
              <a:rPr lang="ru-RU" sz="2400">
                <a:solidFill>
                  <a:srgbClr val="002060"/>
                </a:solidFill>
              </a:rPr>
              <a:t>Какие числа можно записать в «окошках»?</a:t>
            </a:r>
          </a:p>
        </p:txBody>
      </p:sp>
      <p:grpSp>
        <p:nvGrpSpPr>
          <p:cNvPr id="43049" name="Группа 93"/>
          <p:cNvGrpSpPr>
            <a:grpSpLocks/>
          </p:cNvGrpSpPr>
          <p:nvPr/>
        </p:nvGrpSpPr>
        <p:grpSpPr bwMode="auto">
          <a:xfrm>
            <a:off x="7945438" y="1500188"/>
            <a:ext cx="874712" cy="1146175"/>
            <a:chOff x="7080866" y="5229200"/>
            <a:chExt cx="875510" cy="1146256"/>
          </a:xfrm>
        </p:grpSpPr>
        <p:grpSp>
          <p:nvGrpSpPr>
            <p:cNvPr id="43062" name="Группа 94"/>
            <p:cNvGrpSpPr>
              <a:grpSpLocks/>
            </p:cNvGrpSpPr>
            <p:nvPr/>
          </p:nvGrpSpPr>
          <p:grpSpPr bwMode="auto"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43064" name="TextBox 96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3065" name="Группа 97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02" name="Прямая соединительная линия 101"/>
                <p:cNvCxnSpPr>
                  <a:stCxn id="43064" idx="2"/>
                </p:cNvCxnSpPr>
                <p:nvPr/>
              </p:nvCxnSpPr>
              <p:spPr>
                <a:xfrm flipH="1">
                  <a:off x="1300573" y="5805956"/>
                  <a:ext cx="236753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>
                  <a:stCxn id="43064" idx="2"/>
                </p:cNvCxnSpPr>
                <p:nvPr/>
              </p:nvCxnSpPr>
              <p:spPr>
                <a:xfrm>
                  <a:off x="1537326" y="5805956"/>
                  <a:ext cx="271710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066" name="Группа 98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>
                  <a:off x="1672387" y="2147483647"/>
                  <a:ext cx="313022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1175045" y="2147483647"/>
                  <a:ext cx="313023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063" name="TextBox 95"/>
            <p:cNvSpPr txBox="1">
              <a:spLocks noChangeArrowheads="1"/>
            </p:cNvSpPr>
            <p:nvPr/>
          </p:nvSpPr>
          <p:spPr bwMode="auto">
            <a:xfrm>
              <a:off x="7080866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43050" name="Прямоугольник 104"/>
          <p:cNvSpPr>
            <a:spLocks noChangeArrowheads="1"/>
          </p:cNvSpPr>
          <p:nvPr/>
        </p:nvSpPr>
        <p:spPr bwMode="auto">
          <a:xfrm>
            <a:off x="250825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1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3051" name="Прямоугольник 105"/>
          <p:cNvSpPr>
            <a:spLocks noChangeArrowheads="1"/>
          </p:cNvSpPr>
          <p:nvPr/>
        </p:nvSpPr>
        <p:spPr bwMode="auto">
          <a:xfrm>
            <a:off x="933450" y="5661025"/>
            <a:ext cx="439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2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3052" name="Прямоугольник 106"/>
          <p:cNvSpPr>
            <a:spLocks noChangeArrowheads="1"/>
          </p:cNvSpPr>
          <p:nvPr/>
        </p:nvSpPr>
        <p:spPr bwMode="auto">
          <a:xfrm>
            <a:off x="1536700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3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3053" name="Прямоугольник 107"/>
          <p:cNvSpPr>
            <a:spLocks noChangeArrowheads="1"/>
          </p:cNvSpPr>
          <p:nvPr/>
        </p:nvSpPr>
        <p:spPr bwMode="auto">
          <a:xfrm>
            <a:off x="2184400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4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3054" name="Прямоугольник 108"/>
          <p:cNvSpPr>
            <a:spLocks noChangeArrowheads="1"/>
          </p:cNvSpPr>
          <p:nvPr/>
        </p:nvSpPr>
        <p:spPr bwMode="auto">
          <a:xfrm>
            <a:off x="2781300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5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3055" name="Прямоугольник 109"/>
          <p:cNvSpPr>
            <a:spLocks noChangeArrowheads="1"/>
          </p:cNvSpPr>
          <p:nvPr/>
        </p:nvSpPr>
        <p:spPr bwMode="auto">
          <a:xfrm>
            <a:off x="3367088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6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3056" name="Прямоугольник 110"/>
          <p:cNvSpPr>
            <a:spLocks noChangeArrowheads="1"/>
          </p:cNvSpPr>
          <p:nvPr/>
        </p:nvSpPr>
        <p:spPr bwMode="auto">
          <a:xfrm>
            <a:off x="3943350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7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3057" name="Прямоугольник 111"/>
          <p:cNvSpPr>
            <a:spLocks noChangeArrowheads="1"/>
          </p:cNvSpPr>
          <p:nvPr/>
        </p:nvSpPr>
        <p:spPr bwMode="auto">
          <a:xfrm>
            <a:off x="3940175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7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3058" name="Прямоугольник 112"/>
          <p:cNvSpPr>
            <a:spLocks noChangeArrowheads="1"/>
          </p:cNvSpPr>
          <p:nvPr/>
        </p:nvSpPr>
        <p:spPr bwMode="auto">
          <a:xfrm>
            <a:off x="4519613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8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3059" name="Прямоугольник 113"/>
          <p:cNvSpPr>
            <a:spLocks noChangeArrowheads="1"/>
          </p:cNvSpPr>
          <p:nvPr/>
        </p:nvSpPr>
        <p:spPr bwMode="auto">
          <a:xfrm>
            <a:off x="5148263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9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3060" name="TextBox 115"/>
          <p:cNvSpPr txBox="1">
            <a:spLocks noChangeArrowheads="1"/>
          </p:cNvSpPr>
          <p:nvPr/>
        </p:nvSpPr>
        <p:spPr bwMode="auto">
          <a:xfrm>
            <a:off x="79375" y="549275"/>
            <a:ext cx="7699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Arial Narrow" pitchFamily="34" charset="0"/>
              </a:rPr>
              <a:t>7</a:t>
            </a:r>
            <a:r>
              <a:rPr lang="ru-RU" sz="2800" b="1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</a:t>
            </a:r>
            <a:endParaRPr lang="ru-RU" sz="280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3061" name="TextBox 116"/>
          <p:cNvSpPr txBox="1">
            <a:spLocks noChangeArrowheads="1"/>
          </p:cNvSpPr>
          <p:nvPr/>
        </p:nvSpPr>
        <p:spPr bwMode="auto">
          <a:xfrm>
            <a:off x="509588" y="663575"/>
            <a:ext cx="5859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Расскажите о числе девять: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288"/>
          <p:cNvSpPr txBox="1">
            <a:spLocks noChangeArrowheads="1"/>
          </p:cNvSpPr>
          <p:nvPr/>
        </p:nvSpPr>
        <p:spPr bwMode="auto">
          <a:xfrm>
            <a:off x="79375" y="549275"/>
            <a:ext cx="7699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Arial Narrow" pitchFamily="34" charset="0"/>
              </a:rPr>
              <a:t>7</a:t>
            </a:r>
            <a:r>
              <a:rPr lang="ru-RU" sz="2800" b="1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</a:t>
            </a:r>
            <a:endParaRPr lang="ru-RU" sz="280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5058" name="TextBox 266"/>
          <p:cNvSpPr txBox="1">
            <a:spLocks noChangeArrowheads="1"/>
          </p:cNvSpPr>
          <p:nvPr/>
        </p:nvSpPr>
        <p:spPr bwMode="auto">
          <a:xfrm>
            <a:off x="509588" y="612775"/>
            <a:ext cx="5859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Расскажите о числе девять:</a:t>
            </a:r>
          </a:p>
        </p:txBody>
      </p:sp>
      <p:grpSp>
        <p:nvGrpSpPr>
          <p:cNvPr id="292" name="Группа 291"/>
          <p:cNvGrpSpPr>
            <a:grpSpLocks/>
          </p:cNvGrpSpPr>
          <p:nvPr/>
        </p:nvGrpSpPr>
        <p:grpSpPr bwMode="auto">
          <a:xfrm>
            <a:off x="34925" y="1484313"/>
            <a:ext cx="955675" cy="1146175"/>
            <a:chOff x="611560" y="5229200"/>
            <a:chExt cx="954825" cy="1146256"/>
          </a:xfrm>
        </p:grpSpPr>
        <p:sp>
          <p:nvSpPr>
            <p:cNvPr id="45192" name="TextBox 292"/>
            <p:cNvSpPr txBox="1">
              <a:spLocks noChangeArrowheads="1"/>
            </p:cNvSpPr>
            <p:nvPr/>
          </p:nvSpPr>
          <p:spPr bwMode="auto">
            <a:xfrm>
              <a:off x="611560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1</a:t>
              </a:r>
            </a:p>
          </p:txBody>
        </p:sp>
        <p:grpSp>
          <p:nvGrpSpPr>
            <p:cNvPr id="45193" name="Группа 293"/>
            <p:cNvGrpSpPr>
              <a:grpSpLocks/>
            </p:cNvGrpSpPr>
            <p:nvPr/>
          </p:nvGrpSpPr>
          <p:grpSpPr bwMode="auto">
            <a:xfrm>
              <a:off x="755576" y="5229200"/>
              <a:ext cx="810809" cy="1027276"/>
              <a:chOff x="1174600" y="5282044"/>
              <a:chExt cx="810809" cy="1027276"/>
            </a:xfrm>
          </p:grpSpPr>
          <p:sp>
            <p:nvSpPr>
              <p:cNvPr id="45194" name="TextBox 294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5195" name="Группа 295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00" name="Прямая соединительная линия 299"/>
                <p:cNvCxnSpPr>
                  <a:stCxn id="45194" idx="2"/>
                </p:cNvCxnSpPr>
                <p:nvPr/>
              </p:nvCxnSpPr>
              <p:spPr>
                <a:xfrm flipH="1">
                  <a:off x="1289117" y="5805956"/>
                  <a:ext cx="247429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Прямая соединительная линия 300"/>
                <p:cNvCxnSpPr>
                  <a:stCxn id="45194" idx="2"/>
                </p:cNvCxnSpPr>
                <p:nvPr/>
              </p:nvCxnSpPr>
              <p:spPr>
                <a:xfrm>
                  <a:off x="1536547" y="5805956"/>
                  <a:ext cx="272807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96" name="Группа 296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298" name="Прямая соединительная линия 297"/>
                <p:cNvCxnSpPr/>
                <p:nvPr/>
              </p:nvCxnSpPr>
              <p:spPr>
                <a:xfrm>
                  <a:off x="1672950" y="2147483647"/>
                  <a:ext cx="312459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Прямая соединительная линия 298"/>
                <p:cNvCxnSpPr/>
                <p:nvPr/>
              </p:nvCxnSpPr>
              <p:spPr>
                <a:xfrm>
                  <a:off x="1174919" y="2147483647"/>
                  <a:ext cx="312459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2" name="Группа 301"/>
          <p:cNvGrpSpPr>
            <a:grpSpLocks/>
          </p:cNvGrpSpPr>
          <p:nvPr/>
        </p:nvGrpSpPr>
        <p:grpSpPr bwMode="auto">
          <a:xfrm>
            <a:off x="1258888" y="1484313"/>
            <a:ext cx="896937" cy="1146175"/>
            <a:chOff x="2267744" y="5229200"/>
            <a:chExt cx="896139" cy="1146256"/>
          </a:xfrm>
        </p:grpSpPr>
        <p:grpSp>
          <p:nvGrpSpPr>
            <p:cNvPr id="45183" name="Группа 302"/>
            <p:cNvGrpSpPr>
              <a:grpSpLocks/>
            </p:cNvGrpSpPr>
            <p:nvPr/>
          </p:nvGrpSpPr>
          <p:grpSpPr bwMode="auto">
            <a:xfrm>
              <a:off x="2353074" y="5229200"/>
              <a:ext cx="810809" cy="1027276"/>
              <a:chOff x="1174600" y="5282044"/>
              <a:chExt cx="810809" cy="1027276"/>
            </a:xfrm>
          </p:grpSpPr>
          <p:sp>
            <p:nvSpPr>
              <p:cNvPr id="45185" name="TextBox 304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5186" name="Группа 305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10" name="Прямая соединительная линия 309"/>
                <p:cNvCxnSpPr>
                  <a:stCxn id="45185" idx="2"/>
                </p:cNvCxnSpPr>
                <p:nvPr/>
              </p:nvCxnSpPr>
              <p:spPr>
                <a:xfrm flipH="1">
                  <a:off x="1289117" y="5805956"/>
                  <a:ext cx="247429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Прямая соединительная линия 310"/>
                <p:cNvCxnSpPr>
                  <a:stCxn id="45185" idx="2"/>
                </p:cNvCxnSpPr>
                <p:nvPr/>
              </p:nvCxnSpPr>
              <p:spPr>
                <a:xfrm>
                  <a:off x="1536547" y="5805956"/>
                  <a:ext cx="272807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87" name="Группа 306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08" name="Прямая соединительная линия 307"/>
                <p:cNvCxnSpPr/>
                <p:nvPr/>
              </p:nvCxnSpPr>
              <p:spPr>
                <a:xfrm>
                  <a:off x="1672950" y="2147483647"/>
                  <a:ext cx="312459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Прямая соединительная линия 308"/>
                <p:cNvCxnSpPr/>
                <p:nvPr/>
              </p:nvCxnSpPr>
              <p:spPr>
                <a:xfrm>
                  <a:off x="1174919" y="2147483647"/>
                  <a:ext cx="312459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184" name="TextBox 303"/>
            <p:cNvSpPr txBox="1">
              <a:spLocks noChangeArrowheads="1"/>
            </p:cNvSpPr>
            <p:nvPr/>
          </p:nvSpPr>
          <p:spPr bwMode="auto">
            <a:xfrm>
              <a:off x="2267744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12" name="Группа 311"/>
          <p:cNvGrpSpPr>
            <a:grpSpLocks/>
          </p:cNvGrpSpPr>
          <p:nvPr/>
        </p:nvGrpSpPr>
        <p:grpSpPr bwMode="auto">
          <a:xfrm>
            <a:off x="2484438" y="1484313"/>
            <a:ext cx="833437" cy="1146175"/>
            <a:chOff x="3926778" y="5229200"/>
            <a:chExt cx="834603" cy="1146256"/>
          </a:xfrm>
        </p:grpSpPr>
        <p:grpSp>
          <p:nvGrpSpPr>
            <p:cNvPr id="45174" name="Группа 312"/>
            <p:cNvGrpSpPr>
              <a:grpSpLocks/>
            </p:cNvGrpSpPr>
            <p:nvPr/>
          </p:nvGrpSpPr>
          <p:grpSpPr bwMode="auto">
            <a:xfrm>
              <a:off x="3950572" y="5229200"/>
              <a:ext cx="810809" cy="1027276"/>
              <a:chOff x="1174600" y="5282044"/>
              <a:chExt cx="810809" cy="1027276"/>
            </a:xfrm>
          </p:grpSpPr>
          <p:sp>
            <p:nvSpPr>
              <p:cNvPr id="45176" name="TextBox 314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5177" name="Группа 315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20" name="Прямая соединительная линия 319"/>
                <p:cNvCxnSpPr>
                  <a:stCxn id="45176" idx="2"/>
                </p:cNvCxnSpPr>
                <p:nvPr/>
              </p:nvCxnSpPr>
              <p:spPr>
                <a:xfrm flipH="1">
                  <a:off x="1289111" y="5805956"/>
                  <a:ext cx="247996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Прямая соединительная линия 320"/>
                <p:cNvCxnSpPr>
                  <a:stCxn id="45176" idx="2"/>
                </p:cNvCxnSpPr>
                <p:nvPr/>
              </p:nvCxnSpPr>
              <p:spPr>
                <a:xfrm>
                  <a:off x="1537107" y="5805956"/>
                  <a:ext cx="271843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78" name="Группа 316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18" name="Прямая соединительная линия 317"/>
                <p:cNvCxnSpPr/>
                <p:nvPr/>
              </p:nvCxnSpPr>
              <p:spPr>
                <a:xfrm>
                  <a:off x="1672234" y="2147483647"/>
                  <a:ext cx="31317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Прямая соединительная линия 318"/>
                <p:cNvCxnSpPr/>
                <p:nvPr/>
              </p:nvCxnSpPr>
              <p:spPr>
                <a:xfrm>
                  <a:off x="1174651" y="2147483647"/>
                  <a:ext cx="313176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175" name="TextBox 313"/>
            <p:cNvSpPr txBox="1">
              <a:spLocks noChangeArrowheads="1"/>
            </p:cNvSpPr>
            <p:nvPr/>
          </p:nvSpPr>
          <p:spPr bwMode="auto">
            <a:xfrm>
              <a:off x="3926778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22" name="Группа 321"/>
          <p:cNvGrpSpPr>
            <a:grpSpLocks/>
          </p:cNvGrpSpPr>
          <p:nvPr/>
        </p:nvGrpSpPr>
        <p:grpSpPr bwMode="auto">
          <a:xfrm>
            <a:off x="3635375" y="1484313"/>
            <a:ext cx="876300" cy="1146175"/>
            <a:chOff x="5482897" y="5229200"/>
            <a:chExt cx="875982" cy="1146256"/>
          </a:xfrm>
        </p:grpSpPr>
        <p:grpSp>
          <p:nvGrpSpPr>
            <p:cNvPr id="45165" name="Группа 322"/>
            <p:cNvGrpSpPr>
              <a:grpSpLocks/>
            </p:cNvGrpSpPr>
            <p:nvPr/>
          </p:nvGrpSpPr>
          <p:grpSpPr bwMode="auto">
            <a:xfrm>
              <a:off x="5548070" y="5229200"/>
              <a:ext cx="810809" cy="1027276"/>
              <a:chOff x="1174600" y="5282044"/>
              <a:chExt cx="810809" cy="1027276"/>
            </a:xfrm>
          </p:grpSpPr>
          <p:sp>
            <p:nvSpPr>
              <p:cNvPr id="45167" name="TextBox 324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5168" name="Группа 325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30" name="Прямая соединительная линия 329"/>
                <p:cNvCxnSpPr>
                  <a:stCxn id="45167" idx="2"/>
                </p:cNvCxnSpPr>
                <p:nvPr/>
              </p:nvCxnSpPr>
              <p:spPr>
                <a:xfrm flipH="1">
                  <a:off x="1288750" y="5805956"/>
                  <a:ext cx="247560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Прямая соединительная линия 330"/>
                <p:cNvCxnSpPr>
                  <a:stCxn id="45167" idx="2"/>
                </p:cNvCxnSpPr>
                <p:nvPr/>
              </p:nvCxnSpPr>
              <p:spPr>
                <a:xfrm>
                  <a:off x="1536310" y="5805956"/>
                  <a:ext cx="272951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69" name="Группа 326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28" name="Прямая соединительная линия 327"/>
                <p:cNvCxnSpPr/>
                <p:nvPr/>
              </p:nvCxnSpPr>
              <p:spPr>
                <a:xfrm>
                  <a:off x="1672785" y="2147483647"/>
                  <a:ext cx="312624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Прямая соединительная линия 328"/>
                <p:cNvCxnSpPr/>
                <p:nvPr/>
              </p:nvCxnSpPr>
              <p:spPr>
                <a:xfrm>
                  <a:off x="1174491" y="2147483647"/>
                  <a:ext cx="312624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166" name="TextBox 323"/>
            <p:cNvSpPr txBox="1">
              <a:spLocks noChangeArrowheads="1"/>
            </p:cNvSpPr>
            <p:nvPr/>
          </p:nvSpPr>
          <p:spPr bwMode="auto">
            <a:xfrm>
              <a:off x="5482897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332" name="Группа 331"/>
          <p:cNvGrpSpPr>
            <a:grpSpLocks/>
          </p:cNvGrpSpPr>
          <p:nvPr/>
        </p:nvGrpSpPr>
        <p:grpSpPr bwMode="auto">
          <a:xfrm>
            <a:off x="4859338" y="1484313"/>
            <a:ext cx="876300" cy="1146175"/>
            <a:chOff x="7080866" y="5229200"/>
            <a:chExt cx="875510" cy="1146256"/>
          </a:xfrm>
        </p:grpSpPr>
        <p:grpSp>
          <p:nvGrpSpPr>
            <p:cNvPr id="45156" name="Группа 332"/>
            <p:cNvGrpSpPr>
              <a:grpSpLocks/>
            </p:cNvGrpSpPr>
            <p:nvPr/>
          </p:nvGrpSpPr>
          <p:grpSpPr bwMode="auto"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45158" name="TextBox 334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5159" name="Группа 335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40" name="Прямая соединительная линия 339"/>
                <p:cNvCxnSpPr>
                  <a:stCxn id="45158" idx="2"/>
                </p:cNvCxnSpPr>
                <p:nvPr/>
              </p:nvCxnSpPr>
              <p:spPr>
                <a:xfrm flipH="1">
                  <a:off x="1289124" y="5805956"/>
                  <a:ext cx="247427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Прямая соединительная линия 340"/>
                <p:cNvCxnSpPr>
                  <a:stCxn id="45158" idx="2"/>
                </p:cNvCxnSpPr>
                <p:nvPr/>
              </p:nvCxnSpPr>
              <p:spPr>
                <a:xfrm>
                  <a:off x="1536551" y="5805956"/>
                  <a:ext cx="272804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60" name="Группа 336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38" name="Прямая соединительная линия 337"/>
                <p:cNvCxnSpPr/>
                <p:nvPr/>
              </p:nvCxnSpPr>
              <p:spPr>
                <a:xfrm>
                  <a:off x="1672953" y="2147483647"/>
                  <a:ext cx="312456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Прямая соединительная линия 338"/>
                <p:cNvCxnSpPr/>
                <p:nvPr/>
              </p:nvCxnSpPr>
              <p:spPr>
                <a:xfrm>
                  <a:off x="1174928" y="2147483647"/>
                  <a:ext cx="312456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157" name="TextBox 333"/>
            <p:cNvSpPr txBox="1">
              <a:spLocks noChangeArrowheads="1"/>
            </p:cNvSpPr>
            <p:nvPr/>
          </p:nvSpPr>
          <p:spPr bwMode="auto">
            <a:xfrm>
              <a:off x="7080866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342" name="TextBox 341"/>
          <p:cNvSpPr txBox="1">
            <a:spLocks noChangeArrowheads="1"/>
          </p:cNvSpPr>
          <p:nvPr/>
        </p:nvSpPr>
        <p:spPr bwMode="auto">
          <a:xfrm>
            <a:off x="654050" y="21129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343" name="TextBox 342"/>
          <p:cNvSpPr txBox="1">
            <a:spLocks noChangeArrowheads="1"/>
          </p:cNvSpPr>
          <p:nvPr/>
        </p:nvSpPr>
        <p:spPr bwMode="auto">
          <a:xfrm>
            <a:off x="1838325" y="21129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344" name="TextBox 343"/>
          <p:cNvSpPr txBox="1">
            <a:spLocks noChangeArrowheads="1"/>
          </p:cNvSpPr>
          <p:nvPr/>
        </p:nvSpPr>
        <p:spPr bwMode="auto">
          <a:xfrm>
            <a:off x="2987675" y="21129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345" name="TextBox 344"/>
          <p:cNvSpPr txBox="1">
            <a:spLocks noChangeArrowheads="1"/>
          </p:cNvSpPr>
          <p:nvPr/>
        </p:nvSpPr>
        <p:spPr bwMode="auto">
          <a:xfrm>
            <a:off x="4165600" y="21129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6" name="TextBox 345"/>
          <p:cNvSpPr txBox="1">
            <a:spLocks noChangeArrowheads="1"/>
          </p:cNvSpPr>
          <p:nvPr/>
        </p:nvSpPr>
        <p:spPr bwMode="auto">
          <a:xfrm>
            <a:off x="5449888" y="2112963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4</a:t>
            </a:r>
          </a:p>
        </p:txBody>
      </p:sp>
      <p:grpSp>
        <p:nvGrpSpPr>
          <p:cNvPr id="347" name="Группа 346"/>
          <p:cNvGrpSpPr>
            <a:grpSpLocks/>
          </p:cNvGrpSpPr>
          <p:nvPr/>
        </p:nvGrpSpPr>
        <p:grpSpPr bwMode="auto">
          <a:xfrm>
            <a:off x="6011863" y="1484313"/>
            <a:ext cx="876300" cy="1146175"/>
            <a:chOff x="7080866" y="5229200"/>
            <a:chExt cx="875510" cy="1146256"/>
          </a:xfrm>
        </p:grpSpPr>
        <p:grpSp>
          <p:nvGrpSpPr>
            <p:cNvPr id="45147" name="Группа 347"/>
            <p:cNvGrpSpPr>
              <a:grpSpLocks/>
            </p:cNvGrpSpPr>
            <p:nvPr/>
          </p:nvGrpSpPr>
          <p:grpSpPr bwMode="auto"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45149" name="TextBox 349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5150" name="Группа 350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55" name="Прямая соединительная линия 354"/>
                <p:cNvCxnSpPr>
                  <a:stCxn id="45149" idx="2"/>
                </p:cNvCxnSpPr>
                <p:nvPr/>
              </p:nvCxnSpPr>
              <p:spPr>
                <a:xfrm flipH="1">
                  <a:off x="1289124" y="5805956"/>
                  <a:ext cx="247427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Прямая соединительная линия 355"/>
                <p:cNvCxnSpPr>
                  <a:stCxn id="45149" idx="2"/>
                </p:cNvCxnSpPr>
                <p:nvPr/>
              </p:nvCxnSpPr>
              <p:spPr>
                <a:xfrm>
                  <a:off x="1536551" y="5805956"/>
                  <a:ext cx="272804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1" name="Группа 351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53" name="Прямая соединительная линия 352"/>
                <p:cNvCxnSpPr/>
                <p:nvPr/>
              </p:nvCxnSpPr>
              <p:spPr>
                <a:xfrm>
                  <a:off x="1672953" y="2147483647"/>
                  <a:ext cx="312456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Прямая соединительная линия 353"/>
                <p:cNvCxnSpPr/>
                <p:nvPr/>
              </p:nvCxnSpPr>
              <p:spPr>
                <a:xfrm>
                  <a:off x="1174928" y="2147483647"/>
                  <a:ext cx="312456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148" name="TextBox 348"/>
            <p:cNvSpPr txBox="1">
              <a:spLocks noChangeArrowheads="1"/>
            </p:cNvSpPr>
            <p:nvPr/>
          </p:nvSpPr>
          <p:spPr bwMode="auto">
            <a:xfrm>
              <a:off x="7080866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357" name="TextBox 356"/>
          <p:cNvSpPr txBox="1">
            <a:spLocks noChangeArrowheads="1"/>
          </p:cNvSpPr>
          <p:nvPr/>
        </p:nvSpPr>
        <p:spPr bwMode="auto">
          <a:xfrm>
            <a:off x="6527800" y="2098675"/>
            <a:ext cx="3571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3</a:t>
            </a:r>
          </a:p>
        </p:txBody>
      </p:sp>
      <p:grpSp>
        <p:nvGrpSpPr>
          <p:cNvPr id="149" name="Группа 148"/>
          <p:cNvGrpSpPr>
            <a:grpSpLocks/>
          </p:cNvGrpSpPr>
          <p:nvPr/>
        </p:nvGrpSpPr>
        <p:grpSpPr bwMode="auto">
          <a:xfrm>
            <a:off x="7019925" y="1490663"/>
            <a:ext cx="876300" cy="1146175"/>
            <a:chOff x="7080866" y="5229200"/>
            <a:chExt cx="875510" cy="1146256"/>
          </a:xfrm>
        </p:grpSpPr>
        <p:grpSp>
          <p:nvGrpSpPr>
            <p:cNvPr id="45138" name="Группа 149"/>
            <p:cNvGrpSpPr>
              <a:grpSpLocks/>
            </p:cNvGrpSpPr>
            <p:nvPr/>
          </p:nvGrpSpPr>
          <p:grpSpPr bwMode="auto"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45140" name="TextBox 151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5141" name="Группа 152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57" name="Прямая соединительная линия 156"/>
                <p:cNvCxnSpPr>
                  <a:stCxn id="45140" idx="2"/>
                </p:cNvCxnSpPr>
                <p:nvPr/>
              </p:nvCxnSpPr>
              <p:spPr>
                <a:xfrm flipH="1">
                  <a:off x="1289125" y="5805956"/>
                  <a:ext cx="247427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Прямая соединительная линия 157"/>
                <p:cNvCxnSpPr>
                  <a:stCxn id="45140" idx="2"/>
                </p:cNvCxnSpPr>
                <p:nvPr/>
              </p:nvCxnSpPr>
              <p:spPr>
                <a:xfrm>
                  <a:off x="1536552" y="5805956"/>
                  <a:ext cx="272804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2" name="Группа 153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55" name="Прямая соединительная линия 154"/>
                <p:cNvCxnSpPr/>
                <p:nvPr/>
              </p:nvCxnSpPr>
              <p:spPr>
                <a:xfrm>
                  <a:off x="1672954" y="2147483647"/>
                  <a:ext cx="31245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Прямая соединительная линия 155"/>
                <p:cNvCxnSpPr/>
                <p:nvPr/>
              </p:nvCxnSpPr>
              <p:spPr>
                <a:xfrm>
                  <a:off x="1174929" y="2147483647"/>
                  <a:ext cx="31245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139" name="TextBox 150"/>
            <p:cNvSpPr txBox="1">
              <a:spLocks noChangeArrowheads="1"/>
            </p:cNvSpPr>
            <p:nvPr/>
          </p:nvSpPr>
          <p:spPr bwMode="auto">
            <a:xfrm>
              <a:off x="7080866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7535863" y="2103438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2</a:t>
            </a:r>
          </a:p>
        </p:txBody>
      </p:sp>
      <p:graphicFrame>
        <p:nvGraphicFramePr>
          <p:cNvPr id="164" name="Таблица 163"/>
          <p:cNvGraphicFramePr>
            <a:graphicFrameLocks noGrp="1"/>
          </p:cNvGraphicFramePr>
          <p:nvPr/>
        </p:nvGraphicFramePr>
        <p:xfrm>
          <a:off x="179388" y="4237038"/>
          <a:ext cx="8710612" cy="1352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928"/>
                <a:gridCol w="968928"/>
                <a:gridCol w="968928"/>
                <a:gridCol w="968928"/>
                <a:gridCol w="968928"/>
                <a:gridCol w="968928"/>
                <a:gridCol w="979156"/>
                <a:gridCol w="958700"/>
                <a:gridCol w="958700"/>
              </a:tblGrid>
              <a:tr h="712087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539750" y="4592638"/>
            <a:ext cx="617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144463" y="2679700"/>
            <a:ext cx="723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sym typeface="Symbol" pitchFamily="18" charset="2"/>
              </a:rPr>
              <a:t> </a:t>
            </a:r>
            <a:r>
              <a:rPr lang="ru-RU" sz="2400">
                <a:solidFill>
                  <a:srgbClr val="002060"/>
                </a:solidFill>
              </a:rPr>
              <a:t>Какие числа можно записать в «окошках»?</a:t>
            </a:r>
          </a:p>
        </p:txBody>
      </p:sp>
      <p:grpSp>
        <p:nvGrpSpPr>
          <p:cNvPr id="94" name="Группа 93"/>
          <p:cNvGrpSpPr>
            <a:grpSpLocks/>
          </p:cNvGrpSpPr>
          <p:nvPr/>
        </p:nvGrpSpPr>
        <p:grpSpPr bwMode="auto">
          <a:xfrm>
            <a:off x="7945438" y="1500188"/>
            <a:ext cx="874712" cy="1146175"/>
            <a:chOff x="7080866" y="5229200"/>
            <a:chExt cx="875510" cy="1146256"/>
          </a:xfrm>
        </p:grpSpPr>
        <p:grpSp>
          <p:nvGrpSpPr>
            <p:cNvPr id="45129" name="Группа 94"/>
            <p:cNvGrpSpPr>
              <a:grpSpLocks/>
            </p:cNvGrpSpPr>
            <p:nvPr/>
          </p:nvGrpSpPr>
          <p:grpSpPr bwMode="auto"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45131" name="TextBox 96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5132" name="Группа 97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02" name="Прямая соединительная линия 101"/>
                <p:cNvCxnSpPr>
                  <a:stCxn id="45131" idx="2"/>
                </p:cNvCxnSpPr>
                <p:nvPr/>
              </p:nvCxnSpPr>
              <p:spPr>
                <a:xfrm flipH="1">
                  <a:off x="1300573" y="5805956"/>
                  <a:ext cx="236753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>
                  <a:stCxn id="45131" idx="2"/>
                </p:cNvCxnSpPr>
                <p:nvPr/>
              </p:nvCxnSpPr>
              <p:spPr>
                <a:xfrm>
                  <a:off x="1537326" y="5805956"/>
                  <a:ext cx="271710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3" name="Группа 98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>
                  <a:off x="1672387" y="2147483647"/>
                  <a:ext cx="313022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1175045" y="2147483647"/>
                  <a:ext cx="313023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130" name="TextBox 95"/>
            <p:cNvSpPr txBox="1">
              <a:spLocks noChangeArrowheads="1"/>
            </p:cNvSpPr>
            <p:nvPr/>
          </p:nvSpPr>
          <p:spPr bwMode="auto">
            <a:xfrm>
              <a:off x="7080866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8459788" y="2112963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5108" name="TextBox 104"/>
          <p:cNvSpPr txBox="1">
            <a:spLocks noChangeArrowheads="1"/>
          </p:cNvSpPr>
          <p:nvPr/>
        </p:nvSpPr>
        <p:spPr bwMode="auto">
          <a:xfrm>
            <a:off x="6929438" y="5926138"/>
            <a:ext cx="2000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ПРОВЕРЬ!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0600" y="3146425"/>
            <a:ext cx="152717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3376613"/>
            <a:ext cx="95726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6925" y="3376613"/>
            <a:ext cx="9572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8863" y="3375025"/>
            <a:ext cx="957262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6525" y="3375025"/>
            <a:ext cx="95726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1925" y="3357563"/>
            <a:ext cx="9572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9288" y="3357563"/>
            <a:ext cx="95726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1225" y="3357563"/>
            <a:ext cx="9572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3357563"/>
            <a:ext cx="95726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357563"/>
            <a:ext cx="9572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19" name="Прямоугольник 160"/>
          <p:cNvSpPr>
            <a:spLocks noChangeArrowheads="1"/>
          </p:cNvSpPr>
          <p:nvPr/>
        </p:nvSpPr>
        <p:spPr bwMode="auto">
          <a:xfrm>
            <a:off x="250825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1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2" name="Прямоугольник 161"/>
          <p:cNvSpPr>
            <a:spLocks noChangeArrowheads="1"/>
          </p:cNvSpPr>
          <p:nvPr/>
        </p:nvSpPr>
        <p:spPr bwMode="auto">
          <a:xfrm>
            <a:off x="933450" y="5661025"/>
            <a:ext cx="439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2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3" name="Прямоугольник 162"/>
          <p:cNvSpPr>
            <a:spLocks noChangeArrowheads="1"/>
          </p:cNvSpPr>
          <p:nvPr/>
        </p:nvSpPr>
        <p:spPr bwMode="auto">
          <a:xfrm>
            <a:off x="1536700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3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9" name="Прямоугольник 168"/>
          <p:cNvSpPr>
            <a:spLocks noChangeArrowheads="1"/>
          </p:cNvSpPr>
          <p:nvPr/>
        </p:nvSpPr>
        <p:spPr bwMode="auto">
          <a:xfrm>
            <a:off x="2184400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4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0" name="Прямоугольник 169"/>
          <p:cNvSpPr>
            <a:spLocks noChangeArrowheads="1"/>
          </p:cNvSpPr>
          <p:nvPr/>
        </p:nvSpPr>
        <p:spPr bwMode="auto">
          <a:xfrm>
            <a:off x="2781300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5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5124" name="Прямоугольник 170"/>
          <p:cNvSpPr>
            <a:spLocks noChangeArrowheads="1"/>
          </p:cNvSpPr>
          <p:nvPr/>
        </p:nvSpPr>
        <p:spPr bwMode="auto">
          <a:xfrm>
            <a:off x="3367088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6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2" name="Прямоугольник 171"/>
          <p:cNvSpPr>
            <a:spLocks noChangeArrowheads="1"/>
          </p:cNvSpPr>
          <p:nvPr/>
        </p:nvSpPr>
        <p:spPr bwMode="auto">
          <a:xfrm>
            <a:off x="3943350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7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4" name="Прямоугольник 173"/>
          <p:cNvSpPr>
            <a:spLocks noChangeArrowheads="1"/>
          </p:cNvSpPr>
          <p:nvPr/>
        </p:nvSpPr>
        <p:spPr bwMode="auto">
          <a:xfrm>
            <a:off x="4519613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8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5127" name="Прямоугольник 174"/>
          <p:cNvSpPr>
            <a:spLocks noChangeArrowheads="1"/>
          </p:cNvSpPr>
          <p:nvPr/>
        </p:nvSpPr>
        <p:spPr bwMode="auto">
          <a:xfrm>
            <a:off x="5148263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9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5128" name="Прямоугольник 175"/>
          <p:cNvSpPr>
            <a:spLocks noChangeArrowheads="1"/>
          </p:cNvSpPr>
          <p:nvPr/>
        </p:nvSpPr>
        <p:spPr bwMode="auto">
          <a:xfrm>
            <a:off x="7286625" y="21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i="1"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4647E-6 L -0.36493 -0.09947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7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4647E-6 L -0.19948 -0.09947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4647E-6 L 0.14965 -0.09947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74647E-6 L 0.3158 -0.09947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74647E-6 L 0.48889 -0.09947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4647E-6 L 0.66528 -0.0994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43" grpId="0"/>
      <p:bldP spid="344" grpId="0"/>
      <p:bldP spid="345" grpId="0"/>
      <p:bldP spid="346" grpId="0"/>
      <p:bldP spid="357" grpId="0"/>
      <p:bldP spid="159" grpId="0"/>
      <p:bldP spid="165" grpId="0"/>
      <p:bldP spid="166" grpId="0"/>
      <p:bldP spid="104" grpId="0"/>
      <p:bldP spid="162" grpId="0"/>
      <p:bldP spid="163" grpId="0"/>
      <p:bldP spid="169" grpId="0"/>
      <p:bldP spid="170" grpId="0"/>
      <p:bldP spid="172" grpId="0"/>
      <p:bldP spid="1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288"/>
          <p:cNvSpPr txBox="1">
            <a:spLocks noChangeArrowheads="1"/>
          </p:cNvSpPr>
          <p:nvPr/>
        </p:nvSpPr>
        <p:spPr bwMode="auto">
          <a:xfrm>
            <a:off x="79375" y="549275"/>
            <a:ext cx="7699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Arial Narrow" pitchFamily="34" charset="0"/>
              </a:rPr>
              <a:t>7</a:t>
            </a:r>
            <a:r>
              <a:rPr lang="ru-RU" sz="2800" b="1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</a:t>
            </a:r>
            <a:endParaRPr lang="ru-RU" sz="280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7106" name="TextBox 266"/>
          <p:cNvSpPr txBox="1">
            <a:spLocks noChangeArrowheads="1"/>
          </p:cNvSpPr>
          <p:nvPr/>
        </p:nvSpPr>
        <p:spPr bwMode="auto">
          <a:xfrm>
            <a:off x="509588" y="612775"/>
            <a:ext cx="5859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Расскажите о числе девять:</a:t>
            </a:r>
          </a:p>
        </p:txBody>
      </p:sp>
      <p:grpSp>
        <p:nvGrpSpPr>
          <p:cNvPr id="47107" name="Группа 291"/>
          <p:cNvGrpSpPr>
            <a:grpSpLocks/>
          </p:cNvGrpSpPr>
          <p:nvPr/>
        </p:nvGrpSpPr>
        <p:grpSpPr bwMode="auto">
          <a:xfrm>
            <a:off x="34925" y="1484313"/>
            <a:ext cx="955675" cy="1146175"/>
            <a:chOff x="611560" y="5229200"/>
            <a:chExt cx="954825" cy="1146256"/>
          </a:xfrm>
        </p:grpSpPr>
        <p:sp>
          <p:nvSpPr>
            <p:cNvPr id="47239" name="TextBox 292"/>
            <p:cNvSpPr txBox="1">
              <a:spLocks noChangeArrowheads="1"/>
            </p:cNvSpPr>
            <p:nvPr/>
          </p:nvSpPr>
          <p:spPr bwMode="auto">
            <a:xfrm>
              <a:off x="611560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1</a:t>
              </a:r>
            </a:p>
          </p:txBody>
        </p:sp>
        <p:grpSp>
          <p:nvGrpSpPr>
            <p:cNvPr id="47240" name="Группа 293"/>
            <p:cNvGrpSpPr>
              <a:grpSpLocks/>
            </p:cNvGrpSpPr>
            <p:nvPr/>
          </p:nvGrpSpPr>
          <p:grpSpPr bwMode="auto">
            <a:xfrm>
              <a:off x="755576" y="5229200"/>
              <a:ext cx="810809" cy="1027276"/>
              <a:chOff x="1174600" y="5282044"/>
              <a:chExt cx="810809" cy="1027276"/>
            </a:xfrm>
          </p:grpSpPr>
          <p:sp>
            <p:nvSpPr>
              <p:cNvPr id="47241" name="TextBox 294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7242" name="Группа 295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00" name="Прямая соединительная линия 299"/>
                <p:cNvCxnSpPr>
                  <a:stCxn id="47241" idx="2"/>
                </p:cNvCxnSpPr>
                <p:nvPr/>
              </p:nvCxnSpPr>
              <p:spPr>
                <a:xfrm flipH="1">
                  <a:off x="1289117" y="5805956"/>
                  <a:ext cx="247429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Прямая соединительная линия 300"/>
                <p:cNvCxnSpPr>
                  <a:stCxn id="47241" idx="2"/>
                </p:cNvCxnSpPr>
                <p:nvPr/>
              </p:nvCxnSpPr>
              <p:spPr>
                <a:xfrm>
                  <a:off x="1536547" y="5805956"/>
                  <a:ext cx="272807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43" name="Группа 296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298" name="Прямая соединительная линия 297"/>
                <p:cNvCxnSpPr/>
                <p:nvPr/>
              </p:nvCxnSpPr>
              <p:spPr>
                <a:xfrm>
                  <a:off x="1672950" y="2147483647"/>
                  <a:ext cx="312459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Прямая соединительная линия 298"/>
                <p:cNvCxnSpPr/>
                <p:nvPr/>
              </p:nvCxnSpPr>
              <p:spPr>
                <a:xfrm>
                  <a:off x="1174919" y="2147483647"/>
                  <a:ext cx="312459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7108" name="Группа 301"/>
          <p:cNvGrpSpPr>
            <a:grpSpLocks/>
          </p:cNvGrpSpPr>
          <p:nvPr/>
        </p:nvGrpSpPr>
        <p:grpSpPr bwMode="auto">
          <a:xfrm>
            <a:off x="1258888" y="1484313"/>
            <a:ext cx="896937" cy="1146175"/>
            <a:chOff x="2267744" y="5229200"/>
            <a:chExt cx="896139" cy="1146256"/>
          </a:xfrm>
        </p:grpSpPr>
        <p:grpSp>
          <p:nvGrpSpPr>
            <p:cNvPr id="47230" name="Группа 302"/>
            <p:cNvGrpSpPr>
              <a:grpSpLocks/>
            </p:cNvGrpSpPr>
            <p:nvPr/>
          </p:nvGrpSpPr>
          <p:grpSpPr bwMode="auto">
            <a:xfrm>
              <a:off x="2353074" y="5229200"/>
              <a:ext cx="810809" cy="1027276"/>
              <a:chOff x="1174600" y="5282044"/>
              <a:chExt cx="810809" cy="1027276"/>
            </a:xfrm>
          </p:grpSpPr>
          <p:sp>
            <p:nvSpPr>
              <p:cNvPr id="47232" name="TextBox 304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7233" name="Группа 305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10" name="Прямая соединительная линия 309"/>
                <p:cNvCxnSpPr>
                  <a:stCxn id="47232" idx="2"/>
                </p:cNvCxnSpPr>
                <p:nvPr/>
              </p:nvCxnSpPr>
              <p:spPr>
                <a:xfrm flipH="1">
                  <a:off x="1289117" y="5805956"/>
                  <a:ext cx="247429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Прямая соединительная линия 310"/>
                <p:cNvCxnSpPr>
                  <a:stCxn id="47232" idx="2"/>
                </p:cNvCxnSpPr>
                <p:nvPr/>
              </p:nvCxnSpPr>
              <p:spPr>
                <a:xfrm>
                  <a:off x="1536547" y="5805956"/>
                  <a:ext cx="272807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34" name="Группа 306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08" name="Прямая соединительная линия 307"/>
                <p:cNvCxnSpPr/>
                <p:nvPr/>
              </p:nvCxnSpPr>
              <p:spPr>
                <a:xfrm>
                  <a:off x="1672950" y="2147483647"/>
                  <a:ext cx="312459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Прямая соединительная линия 308"/>
                <p:cNvCxnSpPr/>
                <p:nvPr/>
              </p:nvCxnSpPr>
              <p:spPr>
                <a:xfrm>
                  <a:off x="1174919" y="2147483647"/>
                  <a:ext cx="312459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231" name="TextBox 303"/>
            <p:cNvSpPr txBox="1">
              <a:spLocks noChangeArrowheads="1"/>
            </p:cNvSpPr>
            <p:nvPr/>
          </p:nvSpPr>
          <p:spPr bwMode="auto">
            <a:xfrm>
              <a:off x="2267744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7109" name="Группа 311"/>
          <p:cNvGrpSpPr>
            <a:grpSpLocks/>
          </p:cNvGrpSpPr>
          <p:nvPr/>
        </p:nvGrpSpPr>
        <p:grpSpPr bwMode="auto">
          <a:xfrm>
            <a:off x="2484438" y="1484313"/>
            <a:ext cx="833437" cy="1146175"/>
            <a:chOff x="3926778" y="5229200"/>
            <a:chExt cx="834603" cy="1146256"/>
          </a:xfrm>
        </p:grpSpPr>
        <p:grpSp>
          <p:nvGrpSpPr>
            <p:cNvPr id="47221" name="Группа 312"/>
            <p:cNvGrpSpPr>
              <a:grpSpLocks/>
            </p:cNvGrpSpPr>
            <p:nvPr/>
          </p:nvGrpSpPr>
          <p:grpSpPr bwMode="auto">
            <a:xfrm>
              <a:off x="3950572" y="5229200"/>
              <a:ext cx="810809" cy="1027276"/>
              <a:chOff x="1174600" y="5282044"/>
              <a:chExt cx="810809" cy="1027276"/>
            </a:xfrm>
          </p:grpSpPr>
          <p:sp>
            <p:nvSpPr>
              <p:cNvPr id="47223" name="TextBox 314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7224" name="Группа 315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20" name="Прямая соединительная линия 319"/>
                <p:cNvCxnSpPr>
                  <a:stCxn id="47223" idx="2"/>
                </p:cNvCxnSpPr>
                <p:nvPr/>
              </p:nvCxnSpPr>
              <p:spPr>
                <a:xfrm flipH="1">
                  <a:off x="1289111" y="5805956"/>
                  <a:ext cx="247996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Прямая соединительная линия 320"/>
                <p:cNvCxnSpPr>
                  <a:stCxn id="47223" idx="2"/>
                </p:cNvCxnSpPr>
                <p:nvPr/>
              </p:nvCxnSpPr>
              <p:spPr>
                <a:xfrm>
                  <a:off x="1537107" y="5805956"/>
                  <a:ext cx="271843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5" name="Группа 316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18" name="Прямая соединительная линия 317"/>
                <p:cNvCxnSpPr/>
                <p:nvPr/>
              </p:nvCxnSpPr>
              <p:spPr>
                <a:xfrm>
                  <a:off x="1672234" y="2147483647"/>
                  <a:ext cx="31317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Прямая соединительная линия 318"/>
                <p:cNvCxnSpPr/>
                <p:nvPr/>
              </p:nvCxnSpPr>
              <p:spPr>
                <a:xfrm>
                  <a:off x="1174651" y="2147483647"/>
                  <a:ext cx="313176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222" name="TextBox 313"/>
            <p:cNvSpPr txBox="1">
              <a:spLocks noChangeArrowheads="1"/>
            </p:cNvSpPr>
            <p:nvPr/>
          </p:nvSpPr>
          <p:spPr bwMode="auto">
            <a:xfrm>
              <a:off x="3926778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7110" name="Группа 321"/>
          <p:cNvGrpSpPr>
            <a:grpSpLocks/>
          </p:cNvGrpSpPr>
          <p:nvPr/>
        </p:nvGrpSpPr>
        <p:grpSpPr bwMode="auto">
          <a:xfrm>
            <a:off x="3635375" y="1484313"/>
            <a:ext cx="876300" cy="1146175"/>
            <a:chOff x="5482897" y="5229200"/>
            <a:chExt cx="875982" cy="1146256"/>
          </a:xfrm>
        </p:grpSpPr>
        <p:grpSp>
          <p:nvGrpSpPr>
            <p:cNvPr id="47212" name="Группа 322"/>
            <p:cNvGrpSpPr>
              <a:grpSpLocks/>
            </p:cNvGrpSpPr>
            <p:nvPr/>
          </p:nvGrpSpPr>
          <p:grpSpPr bwMode="auto">
            <a:xfrm>
              <a:off x="5548070" y="5229200"/>
              <a:ext cx="810809" cy="1027276"/>
              <a:chOff x="1174600" y="5282044"/>
              <a:chExt cx="810809" cy="1027276"/>
            </a:xfrm>
          </p:grpSpPr>
          <p:sp>
            <p:nvSpPr>
              <p:cNvPr id="47214" name="TextBox 324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7215" name="Группа 325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30" name="Прямая соединительная линия 329"/>
                <p:cNvCxnSpPr>
                  <a:stCxn id="47214" idx="2"/>
                </p:cNvCxnSpPr>
                <p:nvPr/>
              </p:nvCxnSpPr>
              <p:spPr>
                <a:xfrm flipH="1">
                  <a:off x="1288750" y="5805956"/>
                  <a:ext cx="247560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Прямая соединительная линия 330"/>
                <p:cNvCxnSpPr>
                  <a:stCxn id="47214" idx="2"/>
                </p:cNvCxnSpPr>
                <p:nvPr/>
              </p:nvCxnSpPr>
              <p:spPr>
                <a:xfrm>
                  <a:off x="1536310" y="5805956"/>
                  <a:ext cx="272951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16" name="Группа 326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28" name="Прямая соединительная линия 327"/>
                <p:cNvCxnSpPr/>
                <p:nvPr/>
              </p:nvCxnSpPr>
              <p:spPr>
                <a:xfrm>
                  <a:off x="1672785" y="2147483647"/>
                  <a:ext cx="312624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Прямая соединительная линия 328"/>
                <p:cNvCxnSpPr/>
                <p:nvPr/>
              </p:nvCxnSpPr>
              <p:spPr>
                <a:xfrm>
                  <a:off x="1174491" y="2147483647"/>
                  <a:ext cx="312624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213" name="TextBox 323"/>
            <p:cNvSpPr txBox="1">
              <a:spLocks noChangeArrowheads="1"/>
            </p:cNvSpPr>
            <p:nvPr/>
          </p:nvSpPr>
          <p:spPr bwMode="auto">
            <a:xfrm>
              <a:off x="5482897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7111" name="Группа 331"/>
          <p:cNvGrpSpPr>
            <a:grpSpLocks/>
          </p:cNvGrpSpPr>
          <p:nvPr/>
        </p:nvGrpSpPr>
        <p:grpSpPr bwMode="auto">
          <a:xfrm>
            <a:off x="4859338" y="1484313"/>
            <a:ext cx="876300" cy="1146175"/>
            <a:chOff x="7080866" y="5229200"/>
            <a:chExt cx="875510" cy="1146256"/>
          </a:xfrm>
        </p:grpSpPr>
        <p:grpSp>
          <p:nvGrpSpPr>
            <p:cNvPr id="47203" name="Группа 332"/>
            <p:cNvGrpSpPr>
              <a:grpSpLocks/>
            </p:cNvGrpSpPr>
            <p:nvPr/>
          </p:nvGrpSpPr>
          <p:grpSpPr bwMode="auto"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47205" name="TextBox 334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7206" name="Группа 335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40" name="Прямая соединительная линия 339"/>
                <p:cNvCxnSpPr>
                  <a:stCxn id="47205" idx="2"/>
                </p:cNvCxnSpPr>
                <p:nvPr/>
              </p:nvCxnSpPr>
              <p:spPr>
                <a:xfrm flipH="1">
                  <a:off x="1289124" y="5805956"/>
                  <a:ext cx="247427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Прямая соединительная линия 340"/>
                <p:cNvCxnSpPr>
                  <a:stCxn id="47205" idx="2"/>
                </p:cNvCxnSpPr>
                <p:nvPr/>
              </p:nvCxnSpPr>
              <p:spPr>
                <a:xfrm>
                  <a:off x="1536551" y="5805956"/>
                  <a:ext cx="272804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07" name="Группа 336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38" name="Прямая соединительная линия 337"/>
                <p:cNvCxnSpPr/>
                <p:nvPr/>
              </p:nvCxnSpPr>
              <p:spPr>
                <a:xfrm>
                  <a:off x="1672953" y="2147483647"/>
                  <a:ext cx="312456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Прямая соединительная линия 338"/>
                <p:cNvCxnSpPr/>
                <p:nvPr/>
              </p:nvCxnSpPr>
              <p:spPr>
                <a:xfrm>
                  <a:off x="1174928" y="2147483647"/>
                  <a:ext cx="312456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204" name="TextBox 333"/>
            <p:cNvSpPr txBox="1">
              <a:spLocks noChangeArrowheads="1"/>
            </p:cNvSpPr>
            <p:nvPr/>
          </p:nvSpPr>
          <p:spPr bwMode="auto">
            <a:xfrm>
              <a:off x="7080866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47112" name="TextBox 341"/>
          <p:cNvSpPr txBox="1">
            <a:spLocks noChangeArrowheads="1"/>
          </p:cNvSpPr>
          <p:nvPr/>
        </p:nvSpPr>
        <p:spPr bwMode="auto">
          <a:xfrm>
            <a:off x="654050" y="21129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7113" name="TextBox 342"/>
          <p:cNvSpPr txBox="1">
            <a:spLocks noChangeArrowheads="1"/>
          </p:cNvSpPr>
          <p:nvPr/>
        </p:nvSpPr>
        <p:spPr bwMode="auto">
          <a:xfrm>
            <a:off x="1838325" y="21129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7114" name="TextBox 343"/>
          <p:cNvSpPr txBox="1">
            <a:spLocks noChangeArrowheads="1"/>
          </p:cNvSpPr>
          <p:nvPr/>
        </p:nvSpPr>
        <p:spPr bwMode="auto">
          <a:xfrm>
            <a:off x="2987675" y="21129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7115" name="TextBox 344"/>
          <p:cNvSpPr txBox="1">
            <a:spLocks noChangeArrowheads="1"/>
          </p:cNvSpPr>
          <p:nvPr/>
        </p:nvSpPr>
        <p:spPr bwMode="auto">
          <a:xfrm>
            <a:off x="4165600" y="21129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7116" name="TextBox 345"/>
          <p:cNvSpPr txBox="1">
            <a:spLocks noChangeArrowheads="1"/>
          </p:cNvSpPr>
          <p:nvPr/>
        </p:nvSpPr>
        <p:spPr bwMode="auto">
          <a:xfrm>
            <a:off x="5449888" y="2112963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4</a:t>
            </a:r>
          </a:p>
        </p:txBody>
      </p:sp>
      <p:grpSp>
        <p:nvGrpSpPr>
          <p:cNvPr id="47117" name="Группа 346"/>
          <p:cNvGrpSpPr>
            <a:grpSpLocks/>
          </p:cNvGrpSpPr>
          <p:nvPr/>
        </p:nvGrpSpPr>
        <p:grpSpPr bwMode="auto">
          <a:xfrm>
            <a:off x="6011863" y="1484313"/>
            <a:ext cx="876300" cy="1146175"/>
            <a:chOff x="7080866" y="5229200"/>
            <a:chExt cx="875510" cy="1146256"/>
          </a:xfrm>
        </p:grpSpPr>
        <p:grpSp>
          <p:nvGrpSpPr>
            <p:cNvPr id="47194" name="Группа 347"/>
            <p:cNvGrpSpPr>
              <a:grpSpLocks/>
            </p:cNvGrpSpPr>
            <p:nvPr/>
          </p:nvGrpSpPr>
          <p:grpSpPr bwMode="auto"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47196" name="TextBox 349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7197" name="Группа 350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55" name="Прямая соединительная линия 354"/>
                <p:cNvCxnSpPr>
                  <a:stCxn id="47196" idx="2"/>
                </p:cNvCxnSpPr>
                <p:nvPr/>
              </p:nvCxnSpPr>
              <p:spPr>
                <a:xfrm flipH="1">
                  <a:off x="1289124" y="5805956"/>
                  <a:ext cx="247427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Прямая соединительная линия 355"/>
                <p:cNvCxnSpPr>
                  <a:stCxn id="47196" idx="2"/>
                </p:cNvCxnSpPr>
                <p:nvPr/>
              </p:nvCxnSpPr>
              <p:spPr>
                <a:xfrm>
                  <a:off x="1536551" y="5805956"/>
                  <a:ext cx="272804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8" name="Группа 351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53" name="Прямая соединительная линия 352"/>
                <p:cNvCxnSpPr/>
                <p:nvPr/>
              </p:nvCxnSpPr>
              <p:spPr>
                <a:xfrm>
                  <a:off x="1672953" y="2147483647"/>
                  <a:ext cx="312456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Прямая соединительная линия 353"/>
                <p:cNvCxnSpPr/>
                <p:nvPr/>
              </p:nvCxnSpPr>
              <p:spPr>
                <a:xfrm>
                  <a:off x="1174928" y="2147483647"/>
                  <a:ext cx="312456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195" name="TextBox 348"/>
            <p:cNvSpPr txBox="1">
              <a:spLocks noChangeArrowheads="1"/>
            </p:cNvSpPr>
            <p:nvPr/>
          </p:nvSpPr>
          <p:spPr bwMode="auto">
            <a:xfrm>
              <a:off x="7080866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47118" name="TextBox 356"/>
          <p:cNvSpPr txBox="1">
            <a:spLocks noChangeArrowheads="1"/>
          </p:cNvSpPr>
          <p:nvPr/>
        </p:nvSpPr>
        <p:spPr bwMode="auto">
          <a:xfrm>
            <a:off x="6527800" y="2098675"/>
            <a:ext cx="3571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3</a:t>
            </a:r>
          </a:p>
        </p:txBody>
      </p:sp>
      <p:grpSp>
        <p:nvGrpSpPr>
          <p:cNvPr id="47119" name="Группа 148"/>
          <p:cNvGrpSpPr>
            <a:grpSpLocks/>
          </p:cNvGrpSpPr>
          <p:nvPr/>
        </p:nvGrpSpPr>
        <p:grpSpPr bwMode="auto">
          <a:xfrm>
            <a:off x="7019925" y="1490663"/>
            <a:ext cx="876300" cy="1146175"/>
            <a:chOff x="7080866" y="5229200"/>
            <a:chExt cx="875510" cy="1146256"/>
          </a:xfrm>
        </p:grpSpPr>
        <p:grpSp>
          <p:nvGrpSpPr>
            <p:cNvPr id="47185" name="Группа 149"/>
            <p:cNvGrpSpPr>
              <a:grpSpLocks/>
            </p:cNvGrpSpPr>
            <p:nvPr/>
          </p:nvGrpSpPr>
          <p:grpSpPr bwMode="auto"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47187" name="TextBox 151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7188" name="Группа 152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57" name="Прямая соединительная линия 156"/>
                <p:cNvCxnSpPr>
                  <a:stCxn id="47187" idx="2"/>
                </p:cNvCxnSpPr>
                <p:nvPr/>
              </p:nvCxnSpPr>
              <p:spPr>
                <a:xfrm flipH="1">
                  <a:off x="1289125" y="5805956"/>
                  <a:ext cx="247427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Прямая соединительная линия 157"/>
                <p:cNvCxnSpPr>
                  <a:stCxn id="47187" idx="2"/>
                </p:cNvCxnSpPr>
                <p:nvPr/>
              </p:nvCxnSpPr>
              <p:spPr>
                <a:xfrm>
                  <a:off x="1536552" y="5805956"/>
                  <a:ext cx="272804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89" name="Группа 153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55" name="Прямая соединительная линия 154"/>
                <p:cNvCxnSpPr/>
                <p:nvPr/>
              </p:nvCxnSpPr>
              <p:spPr>
                <a:xfrm>
                  <a:off x="1672954" y="2147483647"/>
                  <a:ext cx="31245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Прямая соединительная линия 155"/>
                <p:cNvCxnSpPr/>
                <p:nvPr/>
              </p:nvCxnSpPr>
              <p:spPr>
                <a:xfrm>
                  <a:off x="1174929" y="2147483647"/>
                  <a:ext cx="31245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186" name="TextBox 150"/>
            <p:cNvSpPr txBox="1">
              <a:spLocks noChangeArrowheads="1"/>
            </p:cNvSpPr>
            <p:nvPr/>
          </p:nvSpPr>
          <p:spPr bwMode="auto">
            <a:xfrm>
              <a:off x="7080866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47120" name="TextBox 158"/>
          <p:cNvSpPr txBox="1">
            <a:spLocks noChangeArrowheads="1"/>
          </p:cNvSpPr>
          <p:nvPr/>
        </p:nvSpPr>
        <p:spPr bwMode="auto">
          <a:xfrm>
            <a:off x="7535863" y="2103438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2</a:t>
            </a:r>
          </a:p>
        </p:txBody>
      </p:sp>
      <p:graphicFrame>
        <p:nvGraphicFramePr>
          <p:cNvPr id="164" name="Таблица 163"/>
          <p:cNvGraphicFramePr>
            <a:graphicFrameLocks noGrp="1"/>
          </p:cNvGraphicFramePr>
          <p:nvPr/>
        </p:nvGraphicFramePr>
        <p:xfrm>
          <a:off x="179388" y="4237038"/>
          <a:ext cx="8710612" cy="1352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928"/>
                <a:gridCol w="968928"/>
                <a:gridCol w="968928"/>
                <a:gridCol w="968928"/>
                <a:gridCol w="968928"/>
                <a:gridCol w="968928"/>
                <a:gridCol w="979156"/>
                <a:gridCol w="958700"/>
                <a:gridCol w="958700"/>
              </a:tblGrid>
              <a:tr h="712087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152" name="TextBox 164"/>
          <p:cNvSpPr txBox="1">
            <a:spLocks noChangeArrowheads="1"/>
          </p:cNvSpPr>
          <p:nvPr/>
        </p:nvSpPr>
        <p:spPr bwMode="auto">
          <a:xfrm>
            <a:off x="539750" y="4592638"/>
            <a:ext cx="617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47153" name="TextBox 165"/>
          <p:cNvSpPr txBox="1">
            <a:spLocks noChangeArrowheads="1"/>
          </p:cNvSpPr>
          <p:nvPr/>
        </p:nvSpPr>
        <p:spPr bwMode="auto">
          <a:xfrm>
            <a:off x="144463" y="2679700"/>
            <a:ext cx="723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sym typeface="Symbol" pitchFamily="18" charset="2"/>
              </a:rPr>
              <a:t> </a:t>
            </a:r>
            <a:r>
              <a:rPr lang="ru-RU" sz="2400">
                <a:solidFill>
                  <a:srgbClr val="002060"/>
                </a:solidFill>
              </a:rPr>
              <a:t>Какие числа можно записать в «окошках»?</a:t>
            </a:r>
          </a:p>
        </p:txBody>
      </p:sp>
      <p:grpSp>
        <p:nvGrpSpPr>
          <p:cNvPr id="47154" name="Группа 93"/>
          <p:cNvGrpSpPr>
            <a:grpSpLocks/>
          </p:cNvGrpSpPr>
          <p:nvPr/>
        </p:nvGrpSpPr>
        <p:grpSpPr bwMode="auto">
          <a:xfrm>
            <a:off x="7945438" y="1500188"/>
            <a:ext cx="874712" cy="1146175"/>
            <a:chOff x="7080866" y="5229200"/>
            <a:chExt cx="875510" cy="1146256"/>
          </a:xfrm>
        </p:grpSpPr>
        <p:grpSp>
          <p:nvGrpSpPr>
            <p:cNvPr id="47176" name="Группа 94"/>
            <p:cNvGrpSpPr>
              <a:grpSpLocks/>
            </p:cNvGrpSpPr>
            <p:nvPr/>
          </p:nvGrpSpPr>
          <p:grpSpPr bwMode="auto"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47178" name="TextBox 96"/>
              <p:cNvSpPr txBox="1">
                <a:spLocks noChangeArrowheads="1"/>
              </p:cNvSpPr>
              <p:nvPr/>
            </p:nvSpPr>
            <p:spPr bwMode="auto"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solidFill>
                      <a:srgbClr val="FF0000"/>
                    </a:solidFill>
                  </a:rPr>
                  <a:t>9</a:t>
                </a:r>
              </a:p>
            </p:txBody>
          </p:sp>
          <p:grpSp>
            <p:nvGrpSpPr>
              <p:cNvPr id="47179" name="Группа 97"/>
              <p:cNvGrpSpPr>
                <a:grpSpLocks/>
              </p:cNvGrpSpPr>
              <p:nvPr/>
            </p:nvGrpSpPr>
            <p:grpSpPr bwMode="auto"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02" name="Прямая соединительная линия 101"/>
                <p:cNvCxnSpPr>
                  <a:stCxn id="47178" idx="2"/>
                </p:cNvCxnSpPr>
                <p:nvPr/>
              </p:nvCxnSpPr>
              <p:spPr>
                <a:xfrm flipH="1">
                  <a:off x="1300573" y="5805956"/>
                  <a:ext cx="236753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>
                  <a:stCxn id="47178" idx="2"/>
                </p:cNvCxnSpPr>
                <p:nvPr/>
              </p:nvCxnSpPr>
              <p:spPr>
                <a:xfrm>
                  <a:off x="1537326" y="5805956"/>
                  <a:ext cx="271710" cy="14288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80" name="Группа 98"/>
              <p:cNvGrpSpPr>
                <a:grpSpLocks/>
              </p:cNvGrpSpPr>
              <p:nvPr/>
            </p:nvGrpSpPr>
            <p:grpSpPr bwMode="auto"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>
                  <a:off x="1672387" y="2147483647"/>
                  <a:ext cx="313022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1175045" y="2147483647"/>
                  <a:ext cx="313023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177" name="TextBox 95"/>
            <p:cNvSpPr txBox="1">
              <a:spLocks noChangeArrowheads="1"/>
            </p:cNvSpPr>
            <p:nvPr/>
          </p:nvSpPr>
          <p:spPr bwMode="auto">
            <a:xfrm>
              <a:off x="7080866" y="585223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47155" name="TextBox 103"/>
          <p:cNvSpPr txBox="1">
            <a:spLocks noChangeArrowheads="1"/>
          </p:cNvSpPr>
          <p:nvPr/>
        </p:nvSpPr>
        <p:spPr bwMode="auto">
          <a:xfrm>
            <a:off x="8459788" y="2112963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7156" name="TextBox 104"/>
          <p:cNvSpPr txBox="1">
            <a:spLocks noChangeArrowheads="1"/>
          </p:cNvSpPr>
          <p:nvPr/>
        </p:nvSpPr>
        <p:spPr bwMode="auto">
          <a:xfrm>
            <a:off x="6929438" y="5926138"/>
            <a:ext cx="2000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ПРОВЕРЬ!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3376613"/>
            <a:ext cx="95726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6925" y="3376613"/>
            <a:ext cx="9572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8863" y="3375025"/>
            <a:ext cx="957262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6525" y="3375025"/>
            <a:ext cx="95726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1925" y="3357563"/>
            <a:ext cx="9572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9288" y="3357563"/>
            <a:ext cx="95726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1225" y="3357563"/>
            <a:ext cx="9572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357563"/>
            <a:ext cx="95726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357563"/>
            <a:ext cx="9572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66" name="Прямоугольник 160"/>
          <p:cNvSpPr>
            <a:spLocks noChangeArrowheads="1"/>
          </p:cNvSpPr>
          <p:nvPr/>
        </p:nvSpPr>
        <p:spPr bwMode="auto">
          <a:xfrm>
            <a:off x="250825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1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7167" name="Прямоугольник 161"/>
          <p:cNvSpPr>
            <a:spLocks noChangeArrowheads="1"/>
          </p:cNvSpPr>
          <p:nvPr/>
        </p:nvSpPr>
        <p:spPr bwMode="auto">
          <a:xfrm>
            <a:off x="7146925" y="496887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2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7168" name="Прямоугольник 162"/>
          <p:cNvSpPr>
            <a:spLocks noChangeArrowheads="1"/>
          </p:cNvSpPr>
          <p:nvPr/>
        </p:nvSpPr>
        <p:spPr bwMode="auto">
          <a:xfrm>
            <a:off x="6029325" y="49371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3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7169" name="Прямоугольник 168"/>
          <p:cNvSpPr>
            <a:spLocks noChangeArrowheads="1"/>
          </p:cNvSpPr>
          <p:nvPr/>
        </p:nvSpPr>
        <p:spPr bwMode="auto">
          <a:xfrm>
            <a:off x="5108575" y="4953000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4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7170" name="Прямоугольник 169"/>
          <p:cNvSpPr>
            <a:spLocks noChangeArrowheads="1"/>
          </p:cNvSpPr>
          <p:nvPr/>
        </p:nvSpPr>
        <p:spPr bwMode="auto">
          <a:xfrm>
            <a:off x="4125913" y="49371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5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7171" name="Прямоугольник 170"/>
          <p:cNvSpPr>
            <a:spLocks noChangeArrowheads="1"/>
          </p:cNvSpPr>
          <p:nvPr/>
        </p:nvSpPr>
        <p:spPr bwMode="auto">
          <a:xfrm>
            <a:off x="3367088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6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7172" name="Прямоугольник 171"/>
          <p:cNvSpPr>
            <a:spLocks noChangeArrowheads="1"/>
          </p:cNvSpPr>
          <p:nvPr/>
        </p:nvSpPr>
        <p:spPr bwMode="auto">
          <a:xfrm>
            <a:off x="2195513" y="49371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7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7173" name="Прямоугольник 173"/>
          <p:cNvSpPr>
            <a:spLocks noChangeArrowheads="1"/>
          </p:cNvSpPr>
          <p:nvPr/>
        </p:nvSpPr>
        <p:spPr bwMode="auto">
          <a:xfrm>
            <a:off x="1258888" y="491648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8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7174" name="Прямоугольник 174"/>
          <p:cNvSpPr>
            <a:spLocks noChangeArrowheads="1"/>
          </p:cNvSpPr>
          <p:nvPr/>
        </p:nvSpPr>
        <p:spPr bwMode="auto">
          <a:xfrm>
            <a:off x="5148263" y="56610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9</a:t>
            </a:r>
            <a:endParaRPr lang="ru-RU" sz="36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7175" name="Прямоугольник 117"/>
          <p:cNvSpPr>
            <a:spLocks noChangeArrowheads="1"/>
          </p:cNvSpPr>
          <p:nvPr/>
        </p:nvSpPr>
        <p:spPr bwMode="auto">
          <a:xfrm>
            <a:off x="7286625" y="21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i="1"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6934200" y="381000"/>
            <a:ext cx="1524000" cy="3481388"/>
            <a:chOff x="3878" y="709"/>
            <a:chExt cx="1134" cy="2771"/>
          </a:xfrm>
        </p:grpSpPr>
        <p:sp>
          <p:nvSpPr>
            <p:cNvPr id="27869" name="AutoShape 3"/>
            <p:cNvSpPr>
              <a:spLocks noChangeArrowheads="1"/>
            </p:cNvSpPr>
            <p:nvPr/>
          </p:nvSpPr>
          <p:spPr bwMode="auto">
            <a:xfrm>
              <a:off x="3878" y="709"/>
              <a:ext cx="1134" cy="277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70" name="Oval 4"/>
            <p:cNvSpPr>
              <a:spLocks noChangeArrowheads="1"/>
            </p:cNvSpPr>
            <p:nvPr/>
          </p:nvSpPr>
          <p:spPr bwMode="auto">
            <a:xfrm>
              <a:off x="4124" y="837"/>
              <a:ext cx="662" cy="73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71" name="Oval 5"/>
            <p:cNvSpPr>
              <a:spLocks noChangeArrowheads="1"/>
            </p:cNvSpPr>
            <p:nvPr/>
          </p:nvSpPr>
          <p:spPr bwMode="auto">
            <a:xfrm>
              <a:off x="4127" y="1727"/>
              <a:ext cx="662" cy="73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72" name="Oval 6"/>
            <p:cNvSpPr>
              <a:spLocks noChangeArrowheads="1"/>
            </p:cNvSpPr>
            <p:nvPr/>
          </p:nvSpPr>
          <p:spPr bwMode="auto">
            <a:xfrm>
              <a:off x="4127" y="2609"/>
              <a:ext cx="662" cy="73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381000" y="4343400"/>
            <a:ext cx="7086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Line 8"/>
          <p:cNvSpPr>
            <a:spLocks noChangeShapeType="1"/>
          </p:cNvSpPr>
          <p:nvPr/>
        </p:nvSpPr>
        <p:spPr bwMode="auto">
          <a:xfrm flipH="1">
            <a:off x="381000" y="4267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Line 9"/>
          <p:cNvSpPr>
            <a:spLocks noChangeShapeType="1"/>
          </p:cNvSpPr>
          <p:nvPr/>
        </p:nvSpPr>
        <p:spPr bwMode="auto">
          <a:xfrm flipH="1">
            <a:off x="1219200" y="4419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Line 10"/>
          <p:cNvSpPr>
            <a:spLocks noChangeShapeType="1"/>
          </p:cNvSpPr>
          <p:nvPr/>
        </p:nvSpPr>
        <p:spPr bwMode="auto">
          <a:xfrm>
            <a:off x="2057400" y="4495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Line 11"/>
          <p:cNvSpPr>
            <a:spLocks noChangeShapeType="1"/>
          </p:cNvSpPr>
          <p:nvPr/>
        </p:nvSpPr>
        <p:spPr bwMode="auto">
          <a:xfrm>
            <a:off x="2895600" y="4572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Line 12"/>
          <p:cNvSpPr>
            <a:spLocks noChangeShapeType="1"/>
          </p:cNvSpPr>
          <p:nvPr/>
        </p:nvSpPr>
        <p:spPr bwMode="auto">
          <a:xfrm>
            <a:off x="3733800" y="4648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Line 13"/>
          <p:cNvSpPr>
            <a:spLocks noChangeShapeType="1"/>
          </p:cNvSpPr>
          <p:nvPr/>
        </p:nvSpPr>
        <p:spPr bwMode="auto">
          <a:xfrm>
            <a:off x="4648200" y="4724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4"/>
          <p:cNvSpPr>
            <a:spLocks noChangeShapeType="1"/>
          </p:cNvSpPr>
          <p:nvPr/>
        </p:nvSpPr>
        <p:spPr bwMode="auto">
          <a:xfrm>
            <a:off x="5638800" y="4876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5"/>
          <p:cNvSpPr>
            <a:spLocks noChangeShapeType="1"/>
          </p:cNvSpPr>
          <p:nvPr/>
        </p:nvSpPr>
        <p:spPr bwMode="auto">
          <a:xfrm>
            <a:off x="6629400" y="4953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Text Box 16"/>
          <p:cNvSpPr txBox="1">
            <a:spLocks noChangeArrowheads="1"/>
          </p:cNvSpPr>
          <p:nvPr/>
        </p:nvSpPr>
        <p:spPr bwMode="auto">
          <a:xfrm>
            <a:off x="10668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1</a:t>
            </a:r>
            <a:endParaRPr lang="ru-RU" b="1">
              <a:latin typeface="Tahoma" pitchFamily="34" charset="0"/>
            </a:endParaRPr>
          </a:p>
        </p:txBody>
      </p:sp>
      <p:sp>
        <p:nvSpPr>
          <p:cNvPr id="27660" name="Text Box 17"/>
          <p:cNvSpPr txBox="1">
            <a:spLocks noChangeArrowheads="1"/>
          </p:cNvSpPr>
          <p:nvPr/>
        </p:nvSpPr>
        <p:spPr bwMode="auto">
          <a:xfrm>
            <a:off x="1905000" y="4648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2</a:t>
            </a:r>
            <a:endParaRPr lang="ru-RU" b="1">
              <a:latin typeface="Tahoma" pitchFamily="34" charset="0"/>
            </a:endParaRPr>
          </a:p>
        </p:txBody>
      </p:sp>
      <p:sp>
        <p:nvSpPr>
          <p:cNvPr id="27661" name="Text Box 18"/>
          <p:cNvSpPr txBox="1">
            <a:spLocks noChangeArrowheads="1"/>
          </p:cNvSpPr>
          <p:nvPr/>
        </p:nvSpPr>
        <p:spPr bwMode="auto">
          <a:xfrm>
            <a:off x="2743200" y="4724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3</a:t>
            </a:r>
            <a:endParaRPr lang="ru-RU" b="1">
              <a:latin typeface="Tahoma" pitchFamily="34" charset="0"/>
            </a:endParaRPr>
          </a:p>
        </p:txBody>
      </p:sp>
      <p:sp>
        <p:nvSpPr>
          <p:cNvPr id="27662" name="Text Box 19"/>
          <p:cNvSpPr txBox="1">
            <a:spLocks noChangeArrowheads="1"/>
          </p:cNvSpPr>
          <p:nvPr/>
        </p:nvSpPr>
        <p:spPr bwMode="auto">
          <a:xfrm>
            <a:off x="3581400" y="4800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4</a:t>
            </a:r>
            <a:endParaRPr lang="ru-RU" b="1">
              <a:latin typeface="Tahoma" pitchFamily="34" charset="0"/>
            </a:endParaRPr>
          </a:p>
        </p:txBody>
      </p:sp>
      <p:sp>
        <p:nvSpPr>
          <p:cNvPr id="27663" name="Text Box 20"/>
          <p:cNvSpPr txBox="1">
            <a:spLocks noChangeArrowheads="1"/>
          </p:cNvSpPr>
          <p:nvPr/>
        </p:nvSpPr>
        <p:spPr bwMode="auto">
          <a:xfrm>
            <a:off x="4495800" y="495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5</a:t>
            </a:r>
            <a:endParaRPr lang="ru-RU" b="1">
              <a:latin typeface="Tahoma" pitchFamily="34" charset="0"/>
            </a:endParaRPr>
          </a:p>
        </p:txBody>
      </p:sp>
      <p:sp>
        <p:nvSpPr>
          <p:cNvPr id="27664" name="Text Box 21"/>
          <p:cNvSpPr txBox="1">
            <a:spLocks noChangeArrowheads="1"/>
          </p:cNvSpPr>
          <p:nvPr/>
        </p:nvSpPr>
        <p:spPr bwMode="auto">
          <a:xfrm>
            <a:off x="5486400" y="5029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6</a:t>
            </a:r>
            <a:endParaRPr lang="ru-RU" b="1">
              <a:latin typeface="Tahoma" pitchFamily="34" charset="0"/>
            </a:endParaRPr>
          </a:p>
        </p:txBody>
      </p:sp>
      <p:sp>
        <p:nvSpPr>
          <p:cNvPr id="27665" name="Text Box 22"/>
          <p:cNvSpPr txBox="1">
            <a:spLocks noChangeArrowheads="1"/>
          </p:cNvSpPr>
          <p:nvPr/>
        </p:nvSpPr>
        <p:spPr bwMode="auto">
          <a:xfrm>
            <a:off x="6477000" y="5181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7</a:t>
            </a:r>
            <a:endParaRPr lang="ru-RU" b="1">
              <a:latin typeface="Tahoma" pitchFamily="34" charset="0"/>
            </a:endParaRPr>
          </a:p>
        </p:txBody>
      </p:sp>
      <p:grpSp>
        <p:nvGrpSpPr>
          <p:cNvPr id="54295" name="Group 23"/>
          <p:cNvGrpSpPr>
            <a:grpSpLocks noChangeAspect="1"/>
          </p:cNvGrpSpPr>
          <p:nvPr/>
        </p:nvGrpSpPr>
        <p:grpSpPr bwMode="auto">
          <a:xfrm>
            <a:off x="533400" y="685800"/>
            <a:ext cx="5937250" cy="4037013"/>
            <a:chOff x="336" y="480"/>
            <a:chExt cx="3740" cy="2543"/>
          </a:xfrm>
        </p:grpSpPr>
        <p:sp>
          <p:nvSpPr>
            <p:cNvPr id="27669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36" y="480"/>
              <a:ext cx="3740" cy="2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0" name="Freeform 25"/>
            <p:cNvSpPr>
              <a:spLocks/>
            </p:cNvSpPr>
            <p:nvPr/>
          </p:nvSpPr>
          <p:spPr bwMode="auto">
            <a:xfrm>
              <a:off x="336" y="480"/>
              <a:ext cx="3740" cy="2543"/>
            </a:xfrm>
            <a:custGeom>
              <a:avLst/>
              <a:gdLst>
                <a:gd name="T0" fmla="*/ 1849 w 3740"/>
                <a:gd name="T1" fmla="*/ 8 h 2543"/>
                <a:gd name="T2" fmla="*/ 2013 w 3740"/>
                <a:gd name="T3" fmla="*/ 269 h 2543"/>
                <a:gd name="T4" fmla="*/ 2233 w 3740"/>
                <a:gd name="T5" fmla="*/ 440 h 2543"/>
                <a:gd name="T6" fmla="*/ 2333 w 3740"/>
                <a:gd name="T7" fmla="*/ 1041 h 2543"/>
                <a:gd name="T8" fmla="*/ 2233 w 3740"/>
                <a:gd name="T9" fmla="*/ 906 h 2543"/>
                <a:gd name="T10" fmla="*/ 2005 w 3740"/>
                <a:gd name="T11" fmla="*/ 956 h 2543"/>
                <a:gd name="T12" fmla="*/ 1964 w 3740"/>
                <a:gd name="T13" fmla="*/ 868 h 2543"/>
                <a:gd name="T14" fmla="*/ 1509 w 3740"/>
                <a:gd name="T15" fmla="*/ 743 h 2543"/>
                <a:gd name="T16" fmla="*/ 1556 w 3740"/>
                <a:gd name="T17" fmla="*/ 515 h 2543"/>
                <a:gd name="T18" fmla="*/ 1253 w 3740"/>
                <a:gd name="T19" fmla="*/ 689 h 2543"/>
                <a:gd name="T20" fmla="*/ 1074 w 3740"/>
                <a:gd name="T21" fmla="*/ 800 h 2543"/>
                <a:gd name="T22" fmla="*/ 788 w 3740"/>
                <a:gd name="T23" fmla="*/ 1114 h 2543"/>
                <a:gd name="T24" fmla="*/ 949 w 3740"/>
                <a:gd name="T25" fmla="*/ 1114 h 2543"/>
                <a:gd name="T26" fmla="*/ 866 w 3740"/>
                <a:gd name="T27" fmla="*/ 1323 h 2543"/>
                <a:gd name="T28" fmla="*/ 735 w 3740"/>
                <a:gd name="T29" fmla="*/ 1354 h 2543"/>
                <a:gd name="T30" fmla="*/ 431 w 3740"/>
                <a:gd name="T31" fmla="*/ 1189 h 2543"/>
                <a:gd name="T32" fmla="*/ 161 w 3740"/>
                <a:gd name="T33" fmla="*/ 1354 h 2543"/>
                <a:gd name="T34" fmla="*/ 51 w 3740"/>
                <a:gd name="T35" fmla="*/ 1761 h 2543"/>
                <a:gd name="T36" fmla="*/ 0 w 3740"/>
                <a:gd name="T37" fmla="*/ 1883 h 2543"/>
                <a:gd name="T38" fmla="*/ 45 w 3740"/>
                <a:gd name="T39" fmla="*/ 2204 h 2543"/>
                <a:gd name="T40" fmla="*/ 243 w 3740"/>
                <a:gd name="T41" fmla="*/ 2240 h 2543"/>
                <a:gd name="T42" fmla="*/ 457 w 3740"/>
                <a:gd name="T43" fmla="*/ 2240 h 2543"/>
                <a:gd name="T44" fmla="*/ 682 w 3740"/>
                <a:gd name="T45" fmla="*/ 2266 h 2543"/>
                <a:gd name="T46" fmla="*/ 886 w 3740"/>
                <a:gd name="T47" fmla="*/ 2364 h 2543"/>
                <a:gd name="T48" fmla="*/ 959 w 3740"/>
                <a:gd name="T49" fmla="*/ 2025 h 2543"/>
                <a:gd name="T50" fmla="*/ 1166 w 3740"/>
                <a:gd name="T51" fmla="*/ 2004 h 2543"/>
                <a:gd name="T52" fmla="*/ 1188 w 3740"/>
                <a:gd name="T53" fmla="*/ 2175 h 2543"/>
                <a:gd name="T54" fmla="*/ 1431 w 3740"/>
                <a:gd name="T55" fmla="*/ 2457 h 2543"/>
                <a:gd name="T56" fmla="*/ 1586 w 3740"/>
                <a:gd name="T57" fmla="*/ 2380 h 2543"/>
                <a:gd name="T58" fmla="*/ 1996 w 3740"/>
                <a:gd name="T59" fmla="*/ 2470 h 2543"/>
                <a:gd name="T60" fmla="*/ 2152 w 3740"/>
                <a:gd name="T61" fmla="*/ 2463 h 2543"/>
                <a:gd name="T62" fmla="*/ 2417 w 3740"/>
                <a:gd name="T63" fmla="*/ 2375 h 2543"/>
                <a:gd name="T64" fmla="*/ 2541 w 3740"/>
                <a:gd name="T65" fmla="*/ 2387 h 2543"/>
                <a:gd name="T66" fmla="*/ 2807 w 3740"/>
                <a:gd name="T67" fmla="*/ 2517 h 2543"/>
                <a:gd name="T68" fmla="*/ 2905 w 3740"/>
                <a:gd name="T69" fmla="*/ 2406 h 2543"/>
                <a:gd name="T70" fmla="*/ 3160 w 3740"/>
                <a:gd name="T71" fmla="*/ 2463 h 2543"/>
                <a:gd name="T72" fmla="*/ 3687 w 3740"/>
                <a:gd name="T73" fmla="*/ 2312 h 2543"/>
                <a:gd name="T74" fmla="*/ 3329 w 3740"/>
                <a:gd name="T75" fmla="*/ 1885 h 2543"/>
                <a:gd name="T76" fmla="*/ 3427 w 3740"/>
                <a:gd name="T77" fmla="*/ 1745 h 2543"/>
                <a:gd name="T78" fmla="*/ 3091 w 3740"/>
                <a:gd name="T79" fmla="*/ 1644 h 2543"/>
                <a:gd name="T80" fmla="*/ 3076 w 3740"/>
                <a:gd name="T81" fmla="*/ 1290 h 2543"/>
                <a:gd name="T82" fmla="*/ 2778 w 3740"/>
                <a:gd name="T83" fmla="*/ 969 h 2543"/>
                <a:gd name="T84" fmla="*/ 2946 w 3740"/>
                <a:gd name="T85" fmla="*/ 875 h 2543"/>
                <a:gd name="T86" fmla="*/ 3689 w 3740"/>
                <a:gd name="T87" fmla="*/ 1129 h 2543"/>
                <a:gd name="T88" fmla="*/ 3719 w 3740"/>
                <a:gd name="T89" fmla="*/ 321 h 2543"/>
                <a:gd name="T90" fmla="*/ 2901 w 3740"/>
                <a:gd name="T91" fmla="*/ 508 h 2543"/>
                <a:gd name="T92" fmla="*/ 2713 w 3740"/>
                <a:gd name="T93" fmla="*/ 329 h 2543"/>
                <a:gd name="T94" fmla="*/ 2503 w 3740"/>
                <a:gd name="T95" fmla="*/ 212 h 2543"/>
                <a:gd name="T96" fmla="*/ 2225 w 3740"/>
                <a:gd name="T97" fmla="*/ 0 h 2543"/>
                <a:gd name="T98" fmla="*/ 2064 w 3740"/>
                <a:gd name="T99" fmla="*/ 18 h 25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40"/>
                <a:gd name="T151" fmla="*/ 0 h 2543"/>
                <a:gd name="T152" fmla="*/ 3740 w 3740"/>
                <a:gd name="T153" fmla="*/ 2543 h 25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40" h="2543">
                  <a:moveTo>
                    <a:pt x="2064" y="18"/>
                  </a:moveTo>
                  <a:lnTo>
                    <a:pt x="1970" y="39"/>
                  </a:lnTo>
                  <a:lnTo>
                    <a:pt x="1849" y="8"/>
                  </a:lnTo>
                  <a:lnTo>
                    <a:pt x="1803" y="106"/>
                  </a:lnTo>
                  <a:lnTo>
                    <a:pt x="1905" y="174"/>
                  </a:lnTo>
                  <a:lnTo>
                    <a:pt x="2013" y="269"/>
                  </a:lnTo>
                  <a:lnTo>
                    <a:pt x="2174" y="257"/>
                  </a:lnTo>
                  <a:lnTo>
                    <a:pt x="2227" y="321"/>
                  </a:lnTo>
                  <a:lnTo>
                    <a:pt x="2233" y="440"/>
                  </a:lnTo>
                  <a:lnTo>
                    <a:pt x="2294" y="469"/>
                  </a:lnTo>
                  <a:lnTo>
                    <a:pt x="2311" y="743"/>
                  </a:lnTo>
                  <a:lnTo>
                    <a:pt x="2333" y="1041"/>
                  </a:lnTo>
                  <a:lnTo>
                    <a:pt x="2282" y="1067"/>
                  </a:lnTo>
                  <a:lnTo>
                    <a:pt x="2248" y="984"/>
                  </a:lnTo>
                  <a:lnTo>
                    <a:pt x="2233" y="906"/>
                  </a:lnTo>
                  <a:lnTo>
                    <a:pt x="2148" y="868"/>
                  </a:lnTo>
                  <a:lnTo>
                    <a:pt x="2041" y="896"/>
                  </a:lnTo>
                  <a:lnTo>
                    <a:pt x="2005" y="956"/>
                  </a:lnTo>
                  <a:lnTo>
                    <a:pt x="2017" y="1023"/>
                  </a:lnTo>
                  <a:lnTo>
                    <a:pt x="1992" y="1064"/>
                  </a:lnTo>
                  <a:lnTo>
                    <a:pt x="1964" y="868"/>
                  </a:lnTo>
                  <a:lnTo>
                    <a:pt x="1878" y="818"/>
                  </a:lnTo>
                  <a:lnTo>
                    <a:pt x="1651" y="720"/>
                  </a:lnTo>
                  <a:lnTo>
                    <a:pt x="1509" y="743"/>
                  </a:lnTo>
                  <a:lnTo>
                    <a:pt x="1492" y="689"/>
                  </a:lnTo>
                  <a:lnTo>
                    <a:pt x="1543" y="671"/>
                  </a:lnTo>
                  <a:lnTo>
                    <a:pt x="1556" y="515"/>
                  </a:lnTo>
                  <a:lnTo>
                    <a:pt x="1268" y="518"/>
                  </a:lnTo>
                  <a:lnTo>
                    <a:pt x="1227" y="591"/>
                  </a:lnTo>
                  <a:lnTo>
                    <a:pt x="1253" y="689"/>
                  </a:lnTo>
                  <a:lnTo>
                    <a:pt x="1327" y="692"/>
                  </a:lnTo>
                  <a:lnTo>
                    <a:pt x="1337" y="764"/>
                  </a:lnTo>
                  <a:lnTo>
                    <a:pt x="1074" y="800"/>
                  </a:lnTo>
                  <a:lnTo>
                    <a:pt x="910" y="888"/>
                  </a:lnTo>
                  <a:lnTo>
                    <a:pt x="810" y="979"/>
                  </a:lnTo>
                  <a:lnTo>
                    <a:pt x="788" y="1114"/>
                  </a:lnTo>
                  <a:lnTo>
                    <a:pt x="841" y="1121"/>
                  </a:lnTo>
                  <a:lnTo>
                    <a:pt x="896" y="1101"/>
                  </a:lnTo>
                  <a:lnTo>
                    <a:pt x="949" y="1114"/>
                  </a:lnTo>
                  <a:lnTo>
                    <a:pt x="972" y="1290"/>
                  </a:lnTo>
                  <a:lnTo>
                    <a:pt x="917" y="1328"/>
                  </a:lnTo>
                  <a:lnTo>
                    <a:pt x="866" y="1323"/>
                  </a:lnTo>
                  <a:lnTo>
                    <a:pt x="882" y="1383"/>
                  </a:lnTo>
                  <a:lnTo>
                    <a:pt x="829" y="1352"/>
                  </a:lnTo>
                  <a:lnTo>
                    <a:pt x="735" y="1354"/>
                  </a:lnTo>
                  <a:lnTo>
                    <a:pt x="596" y="1303"/>
                  </a:lnTo>
                  <a:lnTo>
                    <a:pt x="565" y="1230"/>
                  </a:lnTo>
                  <a:lnTo>
                    <a:pt x="431" y="1189"/>
                  </a:lnTo>
                  <a:lnTo>
                    <a:pt x="355" y="1256"/>
                  </a:lnTo>
                  <a:lnTo>
                    <a:pt x="218" y="1253"/>
                  </a:lnTo>
                  <a:lnTo>
                    <a:pt x="161" y="1354"/>
                  </a:lnTo>
                  <a:lnTo>
                    <a:pt x="86" y="1383"/>
                  </a:lnTo>
                  <a:lnTo>
                    <a:pt x="31" y="1455"/>
                  </a:lnTo>
                  <a:lnTo>
                    <a:pt x="51" y="1761"/>
                  </a:lnTo>
                  <a:lnTo>
                    <a:pt x="35" y="1805"/>
                  </a:lnTo>
                  <a:lnTo>
                    <a:pt x="41" y="1864"/>
                  </a:lnTo>
                  <a:lnTo>
                    <a:pt x="0" y="1883"/>
                  </a:lnTo>
                  <a:lnTo>
                    <a:pt x="0" y="1978"/>
                  </a:lnTo>
                  <a:lnTo>
                    <a:pt x="22" y="2030"/>
                  </a:lnTo>
                  <a:lnTo>
                    <a:pt x="45" y="2204"/>
                  </a:lnTo>
                  <a:lnTo>
                    <a:pt x="108" y="2287"/>
                  </a:lnTo>
                  <a:lnTo>
                    <a:pt x="202" y="2292"/>
                  </a:lnTo>
                  <a:lnTo>
                    <a:pt x="243" y="2240"/>
                  </a:lnTo>
                  <a:lnTo>
                    <a:pt x="300" y="2305"/>
                  </a:lnTo>
                  <a:lnTo>
                    <a:pt x="365" y="2318"/>
                  </a:lnTo>
                  <a:lnTo>
                    <a:pt x="457" y="2240"/>
                  </a:lnTo>
                  <a:lnTo>
                    <a:pt x="510" y="2323"/>
                  </a:lnTo>
                  <a:lnTo>
                    <a:pt x="610" y="2341"/>
                  </a:lnTo>
                  <a:lnTo>
                    <a:pt x="682" y="2266"/>
                  </a:lnTo>
                  <a:lnTo>
                    <a:pt x="735" y="2336"/>
                  </a:lnTo>
                  <a:lnTo>
                    <a:pt x="798" y="2375"/>
                  </a:lnTo>
                  <a:lnTo>
                    <a:pt x="886" y="2364"/>
                  </a:lnTo>
                  <a:lnTo>
                    <a:pt x="943" y="2331"/>
                  </a:lnTo>
                  <a:lnTo>
                    <a:pt x="990" y="2170"/>
                  </a:lnTo>
                  <a:lnTo>
                    <a:pt x="959" y="2025"/>
                  </a:lnTo>
                  <a:lnTo>
                    <a:pt x="929" y="1976"/>
                  </a:lnTo>
                  <a:lnTo>
                    <a:pt x="984" y="1981"/>
                  </a:lnTo>
                  <a:lnTo>
                    <a:pt x="1166" y="2004"/>
                  </a:lnTo>
                  <a:lnTo>
                    <a:pt x="1292" y="1989"/>
                  </a:lnTo>
                  <a:lnTo>
                    <a:pt x="1213" y="2066"/>
                  </a:lnTo>
                  <a:lnTo>
                    <a:pt x="1188" y="2175"/>
                  </a:lnTo>
                  <a:lnTo>
                    <a:pt x="1213" y="2341"/>
                  </a:lnTo>
                  <a:lnTo>
                    <a:pt x="1292" y="2442"/>
                  </a:lnTo>
                  <a:lnTo>
                    <a:pt x="1431" y="2457"/>
                  </a:lnTo>
                  <a:lnTo>
                    <a:pt x="1529" y="2362"/>
                  </a:lnTo>
                  <a:lnTo>
                    <a:pt x="1551" y="2242"/>
                  </a:lnTo>
                  <a:lnTo>
                    <a:pt x="1586" y="2380"/>
                  </a:lnTo>
                  <a:lnTo>
                    <a:pt x="1690" y="2483"/>
                  </a:lnTo>
                  <a:lnTo>
                    <a:pt x="1843" y="2512"/>
                  </a:lnTo>
                  <a:lnTo>
                    <a:pt x="1996" y="2470"/>
                  </a:lnTo>
                  <a:lnTo>
                    <a:pt x="2064" y="2343"/>
                  </a:lnTo>
                  <a:lnTo>
                    <a:pt x="2096" y="2356"/>
                  </a:lnTo>
                  <a:lnTo>
                    <a:pt x="2152" y="2463"/>
                  </a:lnTo>
                  <a:lnTo>
                    <a:pt x="2268" y="2501"/>
                  </a:lnTo>
                  <a:lnTo>
                    <a:pt x="2366" y="2470"/>
                  </a:lnTo>
                  <a:lnTo>
                    <a:pt x="2417" y="2375"/>
                  </a:lnTo>
                  <a:lnTo>
                    <a:pt x="2441" y="2310"/>
                  </a:lnTo>
                  <a:lnTo>
                    <a:pt x="2515" y="2307"/>
                  </a:lnTo>
                  <a:lnTo>
                    <a:pt x="2541" y="2387"/>
                  </a:lnTo>
                  <a:lnTo>
                    <a:pt x="2613" y="2507"/>
                  </a:lnTo>
                  <a:lnTo>
                    <a:pt x="2713" y="2543"/>
                  </a:lnTo>
                  <a:lnTo>
                    <a:pt x="2807" y="2517"/>
                  </a:lnTo>
                  <a:lnTo>
                    <a:pt x="2872" y="2439"/>
                  </a:lnTo>
                  <a:lnTo>
                    <a:pt x="2891" y="2390"/>
                  </a:lnTo>
                  <a:lnTo>
                    <a:pt x="2905" y="2406"/>
                  </a:lnTo>
                  <a:lnTo>
                    <a:pt x="2907" y="2507"/>
                  </a:lnTo>
                  <a:lnTo>
                    <a:pt x="2991" y="2504"/>
                  </a:lnTo>
                  <a:lnTo>
                    <a:pt x="3160" y="2463"/>
                  </a:lnTo>
                  <a:lnTo>
                    <a:pt x="3570" y="2426"/>
                  </a:lnTo>
                  <a:lnTo>
                    <a:pt x="3697" y="2367"/>
                  </a:lnTo>
                  <a:lnTo>
                    <a:pt x="3687" y="2312"/>
                  </a:lnTo>
                  <a:lnTo>
                    <a:pt x="3478" y="2090"/>
                  </a:lnTo>
                  <a:lnTo>
                    <a:pt x="3323" y="1903"/>
                  </a:lnTo>
                  <a:lnTo>
                    <a:pt x="3329" y="1885"/>
                  </a:lnTo>
                  <a:lnTo>
                    <a:pt x="3425" y="1888"/>
                  </a:lnTo>
                  <a:lnTo>
                    <a:pt x="3446" y="1872"/>
                  </a:lnTo>
                  <a:lnTo>
                    <a:pt x="3427" y="1745"/>
                  </a:lnTo>
                  <a:lnTo>
                    <a:pt x="3387" y="1717"/>
                  </a:lnTo>
                  <a:lnTo>
                    <a:pt x="3197" y="1745"/>
                  </a:lnTo>
                  <a:lnTo>
                    <a:pt x="3091" y="1644"/>
                  </a:lnTo>
                  <a:lnTo>
                    <a:pt x="3027" y="1549"/>
                  </a:lnTo>
                  <a:lnTo>
                    <a:pt x="3078" y="1424"/>
                  </a:lnTo>
                  <a:lnTo>
                    <a:pt x="3076" y="1290"/>
                  </a:lnTo>
                  <a:lnTo>
                    <a:pt x="3019" y="1116"/>
                  </a:lnTo>
                  <a:lnTo>
                    <a:pt x="2874" y="979"/>
                  </a:lnTo>
                  <a:lnTo>
                    <a:pt x="2778" y="969"/>
                  </a:lnTo>
                  <a:lnTo>
                    <a:pt x="2778" y="925"/>
                  </a:lnTo>
                  <a:lnTo>
                    <a:pt x="2917" y="919"/>
                  </a:lnTo>
                  <a:lnTo>
                    <a:pt x="2946" y="875"/>
                  </a:lnTo>
                  <a:lnTo>
                    <a:pt x="3105" y="914"/>
                  </a:lnTo>
                  <a:lnTo>
                    <a:pt x="3538" y="1075"/>
                  </a:lnTo>
                  <a:lnTo>
                    <a:pt x="3689" y="1129"/>
                  </a:lnTo>
                  <a:lnTo>
                    <a:pt x="3740" y="1085"/>
                  </a:lnTo>
                  <a:lnTo>
                    <a:pt x="3732" y="686"/>
                  </a:lnTo>
                  <a:lnTo>
                    <a:pt x="3719" y="321"/>
                  </a:lnTo>
                  <a:lnTo>
                    <a:pt x="3687" y="207"/>
                  </a:lnTo>
                  <a:lnTo>
                    <a:pt x="3409" y="272"/>
                  </a:lnTo>
                  <a:lnTo>
                    <a:pt x="2901" y="508"/>
                  </a:lnTo>
                  <a:lnTo>
                    <a:pt x="2876" y="425"/>
                  </a:lnTo>
                  <a:lnTo>
                    <a:pt x="2758" y="409"/>
                  </a:lnTo>
                  <a:lnTo>
                    <a:pt x="2713" y="329"/>
                  </a:lnTo>
                  <a:lnTo>
                    <a:pt x="2593" y="368"/>
                  </a:lnTo>
                  <a:lnTo>
                    <a:pt x="2558" y="210"/>
                  </a:lnTo>
                  <a:lnTo>
                    <a:pt x="2503" y="212"/>
                  </a:lnTo>
                  <a:lnTo>
                    <a:pt x="2503" y="109"/>
                  </a:lnTo>
                  <a:lnTo>
                    <a:pt x="2366" y="18"/>
                  </a:lnTo>
                  <a:lnTo>
                    <a:pt x="2225" y="0"/>
                  </a:lnTo>
                  <a:lnTo>
                    <a:pt x="2092" y="39"/>
                  </a:lnTo>
                  <a:lnTo>
                    <a:pt x="2064" y="18"/>
                  </a:lnTo>
                  <a:close/>
                </a:path>
              </a:pathLst>
            </a:custGeom>
            <a:solidFill>
              <a:srgbClr val="B3D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1" name="Freeform 26"/>
            <p:cNvSpPr>
              <a:spLocks/>
            </p:cNvSpPr>
            <p:nvPr/>
          </p:nvSpPr>
          <p:spPr bwMode="auto">
            <a:xfrm>
              <a:off x="1155" y="1236"/>
              <a:ext cx="828" cy="277"/>
            </a:xfrm>
            <a:custGeom>
              <a:avLst/>
              <a:gdLst>
                <a:gd name="T0" fmla="*/ 49 w 828"/>
                <a:gd name="T1" fmla="*/ 210 h 277"/>
                <a:gd name="T2" fmla="*/ 0 w 828"/>
                <a:gd name="T3" fmla="*/ 259 h 277"/>
                <a:gd name="T4" fmla="*/ 514 w 828"/>
                <a:gd name="T5" fmla="*/ 277 h 277"/>
                <a:gd name="T6" fmla="*/ 828 w 828"/>
                <a:gd name="T7" fmla="*/ 5 h 277"/>
                <a:gd name="T8" fmla="*/ 810 w 828"/>
                <a:gd name="T9" fmla="*/ 0 h 277"/>
                <a:gd name="T10" fmla="*/ 49 w 828"/>
                <a:gd name="T11" fmla="*/ 210 h 277"/>
                <a:gd name="T12" fmla="*/ 49 w 828"/>
                <a:gd name="T13" fmla="*/ 210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8"/>
                <a:gd name="T22" fmla="*/ 0 h 277"/>
                <a:gd name="T23" fmla="*/ 828 w 828"/>
                <a:gd name="T24" fmla="*/ 277 h 2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8" h="277">
                  <a:moveTo>
                    <a:pt x="49" y="210"/>
                  </a:moveTo>
                  <a:lnTo>
                    <a:pt x="0" y="259"/>
                  </a:lnTo>
                  <a:lnTo>
                    <a:pt x="514" y="277"/>
                  </a:lnTo>
                  <a:lnTo>
                    <a:pt x="828" y="5"/>
                  </a:lnTo>
                  <a:lnTo>
                    <a:pt x="810" y="0"/>
                  </a:lnTo>
                  <a:lnTo>
                    <a:pt x="49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2" name="Freeform 27"/>
            <p:cNvSpPr>
              <a:spLocks/>
            </p:cNvSpPr>
            <p:nvPr/>
          </p:nvSpPr>
          <p:spPr bwMode="auto">
            <a:xfrm>
              <a:off x="358" y="2368"/>
              <a:ext cx="739" cy="160"/>
            </a:xfrm>
            <a:custGeom>
              <a:avLst/>
              <a:gdLst>
                <a:gd name="T0" fmla="*/ 33 w 739"/>
                <a:gd name="T1" fmla="*/ 114 h 160"/>
                <a:gd name="T2" fmla="*/ 74 w 739"/>
                <a:gd name="T3" fmla="*/ 44 h 160"/>
                <a:gd name="T4" fmla="*/ 178 w 739"/>
                <a:gd name="T5" fmla="*/ 54 h 160"/>
                <a:gd name="T6" fmla="*/ 211 w 739"/>
                <a:gd name="T7" fmla="*/ 134 h 160"/>
                <a:gd name="T8" fmla="*/ 227 w 739"/>
                <a:gd name="T9" fmla="*/ 132 h 160"/>
                <a:gd name="T10" fmla="*/ 245 w 739"/>
                <a:gd name="T11" fmla="*/ 49 h 160"/>
                <a:gd name="T12" fmla="*/ 399 w 739"/>
                <a:gd name="T13" fmla="*/ 57 h 160"/>
                <a:gd name="T14" fmla="*/ 427 w 739"/>
                <a:gd name="T15" fmla="*/ 121 h 160"/>
                <a:gd name="T16" fmla="*/ 454 w 739"/>
                <a:gd name="T17" fmla="*/ 121 h 160"/>
                <a:gd name="T18" fmla="*/ 501 w 739"/>
                <a:gd name="T19" fmla="*/ 64 h 160"/>
                <a:gd name="T20" fmla="*/ 639 w 739"/>
                <a:gd name="T21" fmla="*/ 62 h 160"/>
                <a:gd name="T22" fmla="*/ 658 w 739"/>
                <a:gd name="T23" fmla="*/ 160 h 160"/>
                <a:gd name="T24" fmla="*/ 684 w 739"/>
                <a:gd name="T25" fmla="*/ 158 h 160"/>
                <a:gd name="T26" fmla="*/ 739 w 739"/>
                <a:gd name="T27" fmla="*/ 54 h 160"/>
                <a:gd name="T28" fmla="*/ 7 w 739"/>
                <a:gd name="T29" fmla="*/ 0 h 160"/>
                <a:gd name="T30" fmla="*/ 0 w 739"/>
                <a:gd name="T31" fmla="*/ 57 h 160"/>
                <a:gd name="T32" fmla="*/ 33 w 739"/>
                <a:gd name="T33" fmla="*/ 114 h 160"/>
                <a:gd name="T34" fmla="*/ 33 w 739"/>
                <a:gd name="T35" fmla="*/ 114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9"/>
                <a:gd name="T55" fmla="*/ 0 h 160"/>
                <a:gd name="T56" fmla="*/ 739 w 739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9" h="160">
                  <a:moveTo>
                    <a:pt x="33" y="114"/>
                  </a:moveTo>
                  <a:lnTo>
                    <a:pt x="74" y="44"/>
                  </a:lnTo>
                  <a:lnTo>
                    <a:pt x="178" y="54"/>
                  </a:lnTo>
                  <a:lnTo>
                    <a:pt x="211" y="134"/>
                  </a:lnTo>
                  <a:lnTo>
                    <a:pt x="227" y="132"/>
                  </a:lnTo>
                  <a:lnTo>
                    <a:pt x="245" y="49"/>
                  </a:lnTo>
                  <a:lnTo>
                    <a:pt x="399" y="57"/>
                  </a:lnTo>
                  <a:lnTo>
                    <a:pt x="427" y="121"/>
                  </a:lnTo>
                  <a:lnTo>
                    <a:pt x="454" y="121"/>
                  </a:lnTo>
                  <a:lnTo>
                    <a:pt x="501" y="64"/>
                  </a:lnTo>
                  <a:lnTo>
                    <a:pt x="639" y="62"/>
                  </a:lnTo>
                  <a:lnTo>
                    <a:pt x="658" y="160"/>
                  </a:lnTo>
                  <a:lnTo>
                    <a:pt x="684" y="158"/>
                  </a:lnTo>
                  <a:lnTo>
                    <a:pt x="739" y="54"/>
                  </a:lnTo>
                  <a:lnTo>
                    <a:pt x="7" y="0"/>
                  </a:lnTo>
                  <a:lnTo>
                    <a:pt x="0" y="57"/>
                  </a:lnTo>
                  <a:lnTo>
                    <a:pt x="33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3" name="Freeform 28"/>
            <p:cNvSpPr>
              <a:spLocks/>
            </p:cNvSpPr>
            <p:nvPr/>
          </p:nvSpPr>
          <p:spPr bwMode="auto">
            <a:xfrm>
              <a:off x="2375" y="1392"/>
              <a:ext cx="184" cy="114"/>
            </a:xfrm>
            <a:custGeom>
              <a:avLst/>
              <a:gdLst>
                <a:gd name="T0" fmla="*/ 84 w 184"/>
                <a:gd name="T1" fmla="*/ 114 h 114"/>
                <a:gd name="T2" fmla="*/ 92 w 184"/>
                <a:gd name="T3" fmla="*/ 114 h 114"/>
                <a:gd name="T4" fmla="*/ 100 w 184"/>
                <a:gd name="T5" fmla="*/ 111 h 114"/>
                <a:gd name="T6" fmla="*/ 109 w 184"/>
                <a:gd name="T7" fmla="*/ 108 h 114"/>
                <a:gd name="T8" fmla="*/ 119 w 184"/>
                <a:gd name="T9" fmla="*/ 106 h 114"/>
                <a:gd name="T10" fmla="*/ 127 w 184"/>
                <a:gd name="T11" fmla="*/ 103 h 114"/>
                <a:gd name="T12" fmla="*/ 135 w 184"/>
                <a:gd name="T13" fmla="*/ 101 h 114"/>
                <a:gd name="T14" fmla="*/ 143 w 184"/>
                <a:gd name="T15" fmla="*/ 95 h 114"/>
                <a:gd name="T16" fmla="*/ 151 w 184"/>
                <a:gd name="T17" fmla="*/ 93 h 114"/>
                <a:gd name="T18" fmla="*/ 162 w 184"/>
                <a:gd name="T19" fmla="*/ 85 h 114"/>
                <a:gd name="T20" fmla="*/ 172 w 184"/>
                <a:gd name="T21" fmla="*/ 75 h 114"/>
                <a:gd name="T22" fmla="*/ 180 w 184"/>
                <a:gd name="T23" fmla="*/ 64 h 114"/>
                <a:gd name="T24" fmla="*/ 184 w 184"/>
                <a:gd name="T25" fmla="*/ 54 h 114"/>
                <a:gd name="T26" fmla="*/ 182 w 184"/>
                <a:gd name="T27" fmla="*/ 41 h 114"/>
                <a:gd name="T28" fmla="*/ 178 w 184"/>
                <a:gd name="T29" fmla="*/ 31 h 114"/>
                <a:gd name="T30" fmla="*/ 172 w 184"/>
                <a:gd name="T31" fmla="*/ 20 h 114"/>
                <a:gd name="T32" fmla="*/ 164 w 184"/>
                <a:gd name="T33" fmla="*/ 15 h 114"/>
                <a:gd name="T34" fmla="*/ 155 w 184"/>
                <a:gd name="T35" fmla="*/ 10 h 114"/>
                <a:gd name="T36" fmla="*/ 149 w 184"/>
                <a:gd name="T37" fmla="*/ 5 h 114"/>
                <a:gd name="T38" fmla="*/ 141 w 184"/>
                <a:gd name="T39" fmla="*/ 2 h 114"/>
                <a:gd name="T40" fmla="*/ 135 w 184"/>
                <a:gd name="T41" fmla="*/ 2 h 114"/>
                <a:gd name="T42" fmla="*/ 127 w 184"/>
                <a:gd name="T43" fmla="*/ 2 h 114"/>
                <a:gd name="T44" fmla="*/ 119 w 184"/>
                <a:gd name="T45" fmla="*/ 0 h 114"/>
                <a:gd name="T46" fmla="*/ 111 w 184"/>
                <a:gd name="T47" fmla="*/ 0 h 114"/>
                <a:gd name="T48" fmla="*/ 102 w 184"/>
                <a:gd name="T49" fmla="*/ 2 h 114"/>
                <a:gd name="T50" fmla="*/ 90 w 184"/>
                <a:gd name="T51" fmla="*/ 2 h 114"/>
                <a:gd name="T52" fmla="*/ 82 w 184"/>
                <a:gd name="T53" fmla="*/ 2 h 114"/>
                <a:gd name="T54" fmla="*/ 72 w 184"/>
                <a:gd name="T55" fmla="*/ 5 h 114"/>
                <a:gd name="T56" fmla="*/ 64 w 184"/>
                <a:gd name="T57" fmla="*/ 7 h 114"/>
                <a:gd name="T58" fmla="*/ 55 w 184"/>
                <a:gd name="T59" fmla="*/ 10 h 114"/>
                <a:gd name="T60" fmla="*/ 47 w 184"/>
                <a:gd name="T61" fmla="*/ 13 h 114"/>
                <a:gd name="T62" fmla="*/ 39 w 184"/>
                <a:gd name="T63" fmla="*/ 18 h 114"/>
                <a:gd name="T64" fmla="*/ 33 w 184"/>
                <a:gd name="T65" fmla="*/ 23 h 114"/>
                <a:gd name="T66" fmla="*/ 21 w 184"/>
                <a:gd name="T67" fmla="*/ 31 h 114"/>
                <a:gd name="T68" fmla="*/ 11 w 184"/>
                <a:gd name="T69" fmla="*/ 41 h 114"/>
                <a:gd name="T70" fmla="*/ 2 w 184"/>
                <a:gd name="T71" fmla="*/ 51 h 114"/>
                <a:gd name="T72" fmla="*/ 0 w 184"/>
                <a:gd name="T73" fmla="*/ 64 h 114"/>
                <a:gd name="T74" fmla="*/ 0 w 184"/>
                <a:gd name="T75" fmla="*/ 75 h 114"/>
                <a:gd name="T76" fmla="*/ 4 w 184"/>
                <a:gd name="T77" fmla="*/ 85 h 114"/>
                <a:gd name="T78" fmla="*/ 11 w 184"/>
                <a:gd name="T79" fmla="*/ 93 h 114"/>
                <a:gd name="T80" fmla="*/ 21 w 184"/>
                <a:gd name="T81" fmla="*/ 101 h 114"/>
                <a:gd name="T82" fmla="*/ 25 w 184"/>
                <a:gd name="T83" fmla="*/ 103 h 114"/>
                <a:gd name="T84" fmla="*/ 31 w 184"/>
                <a:gd name="T85" fmla="*/ 106 h 114"/>
                <a:gd name="T86" fmla="*/ 39 w 184"/>
                <a:gd name="T87" fmla="*/ 108 h 114"/>
                <a:gd name="T88" fmla="*/ 47 w 184"/>
                <a:gd name="T89" fmla="*/ 111 h 114"/>
                <a:gd name="T90" fmla="*/ 55 w 184"/>
                <a:gd name="T91" fmla="*/ 111 h 114"/>
                <a:gd name="T92" fmla="*/ 64 w 184"/>
                <a:gd name="T93" fmla="*/ 114 h 114"/>
                <a:gd name="T94" fmla="*/ 74 w 184"/>
                <a:gd name="T95" fmla="*/ 114 h 114"/>
                <a:gd name="T96" fmla="*/ 84 w 184"/>
                <a:gd name="T97" fmla="*/ 114 h 114"/>
                <a:gd name="T98" fmla="*/ 84 w 184"/>
                <a:gd name="T99" fmla="*/ 114 h 1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"/>
                <a:gd name="T151" fmla="*/ 0 h 114"/>
                <a:gd name="T152" fmla="*/ 184 w 184"/>
                <a:gd name="T153" fmla="*/ 114 h 1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" h="114">
                  <a:moveTo>
                    <a:pt x="84" y="114"/>
                  </a:moveTo>
                  <a:lnTo>
                    <a:pt x="92" y="114"/>
                  </a:lnTo>
                  <a:lnTo>
                    <a:pt x="100" y="111"/>
                  </a:lnTo>
                  <a:lnTo>
                    <a:pt x="109" y="108"/>
                  </a:lnTo>
                  <a:lnTo>
                    <a:pt x="119" y="106"/>
                  </a:lnTo>
                  <a:lnTo>
                    <a:pt x="127" y="103"/>
                  </a:lnTo>
                  <a:lnTo>
                    <a:pt x="135" y="101"/>
                  </a:lnTo>
                  <a:lnTo>
                    <a:pt x="143" y="95"/>
                  </a:lnTo>
                  <a:lnTo>
                    <a:pt x="151" y="93"/>
                  </a:lnTo>
                  <a:lnTo>
                    <a:pt x="162" y="85"/>
                  </a:lnTo>
                  <a:lnTo>
                    <a:pt x="172" y="75"/>
                  </a:lnTo>
                  <a:lnTo>
                    <a:pt x="180" y="64"/>
                  </a:lnTo>
                  <a:lnTo>
                    <a:pt x="184" y="54"/>
                  </a:lnTo>
                  <a:lnTo>
                    <a:pt x="182" y="41"/>
                  </a:lnTo>
                  <a:lnTo>
                    <a:pt x="178" y="31"/>
                  </a:lnTo>
                  <a:lnTo>
                    <a:pt x="172" y="20"/>
                  </a:lnTo>
                  <a:lnTo>
                    <a:pt x="164" y="15"/>
                  </a:lnTo>
                  <a:lnTo>
                    <a:pt x="155" y="10"/>
                  </a:lnTo>
                  <a:lnTo>
                    <a:pt x="149" y="5"/>
                  </a:lnTo>
                  <a:lnTo>
                    <a:pt x="141" y="2"/>
                  </a:lnTo>
                  <a:lnTo>
                    <a:pt x="135" y="2"/>
                  </a:lnTo>
                  <a:lnTo>
                    <a:pt x="127" y="2"/>
                  </a:lnTo>
                  <a:lnTo>
                    <a:pt x="119" y="0"/>
                  </a:lnTo>
                  <a:lnTo>
                    <a:pt x="111" y="0"/>
                  </a:lnTo>
                  <a:lnTo>
                    <a:pt x="102" y="2"/>
                  </a:lnTo>
                  <a:lnTo>
                    <a:pt x="90" y="2"/>
                  </a:lnTo>
                  <a:lnTo>
                    <a:pt x="82" y="2"/>
                  </a:lnTo>
                  <a:lnTo>
                    <a:pt x="72" y="5"/>
                  </a:lnTo>
                  <a:lnTo>
                    <a:pt x="64" y="7"/>
                  </a:lnTo>
                  <a:lnTo>
                    <a:pt x="55" y="10"/>
                  </a:lnTo>
                  <a:lnTo>
                    <a:pt x="47" y="13"/>
                  </a:lnTo>
                  <a:lnTo>
                    <a:pt x="39" y="18"/>
                  </a:lnTo>
                  <a:lnTo>
                    <a:pt x="33" y="23"/>
                  </a:lnTo>
                  <a:lnTo>
                    <a:pt x="21" y="31"/>
                  </a:lnTo>
                  <a:lnTo>
                    <a:pt x="11" y="41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4" y="85"/>
                  </a:lnTo>
                  <a:lnTo>
                    <a:pt x="11" y="93"/>
                  </a:lnTo>
                  <a:lnTo>
                    <a:pt x="21" y="101"/>
                  </a:lnTo>
                  <a:lnTo>
                    <a:pt x="25" y="103"/>
                  </a:lnTo>
                  <a:lnTo>
                    <a:pt x="31" y="106"/>
                  </a:lnTo>
                  <a:lnTo>
                    <a:pt x="39" y="108"/>
                  </a:lnTo>
                  <a:lnTo>
                    <a:pt x="47" y="111"/>
                  </a:lnTo>
                  <a:lnTo>
                    <a:pt x="55" y="111"/>
                  </a:lnTo>
                  <a:lnTo>
                    <a:pt x="64" y="114"/>
                  </a:lnTo>
                  <a:lnTo>
                    <a:pt x="74" y="114"/>
                  </a:lnTo>
                  <a:lnTo>
                    <a:pt x="84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4" name="Freeform 29"/>
            <p:cNvSpPr>
              <a:spLocks/>
            </p:cNvSpPr>
            <p:nvPr/>
          </p:nvSpPr>
          <p:spPr bwMode="auto">
            <a:xfrm>
              <a:off x="2373" y="1441"/>
              <a:ext cx="186" cy="114"/>
            </a:xfrm>
            <a:custGeom>
              <a:avLst/>
              <a:gdLst>
                <a:gd name="T0" fmla="*/ 86 w 186"/>
                <a:gd name="T1" fmla="*/ 114 h 114"/>
                <a:gd name="T2" fmla="*/ 94 w 186"/>
                <a:gd name="T3" fmla="*/ 114 h 114"/>
                <a:gd name="T4" fmla="*/ 102 w 186"/>
                <a:gd name="T5" fmla="*/ 111 h 114"/>
                <a:gd name="T6" fmla="*/ 111 w 186"/>
                <a:gd name="T7" fmla="*/ 109 h 114"/>
                <a:gd name="T8" fmla="*/ 121 w 186"/>
                <a:gd name="T9" fmla="*/ 106 h 114"/>
                <a:gd name="T10" fmla="*/ 127 w 186"/>
                <a:gd name="T11" fmla="*/ 103 h 114"/>
                <a:gd name="T12" fmla="*/ 135 w 186"/>
                <a:gd name="T13" fmla="*/ 101 h 114"/>
                <a:gd name="T14" fmla="*/ 143 w 186"/>
                <a:gd name="T15" fmla="*/ 96 h 114"/>
                <a:gd name="T16" fmla="*/ 151 w 186"/>
                <a:gd name="T17" fmla="*/ 93 h 114"/>
                <a:gd name="T18" fmla="*/ 164 w 186"/>
                <a:gd name="T19" fmla="*/ 83 h 114"/>
                <a:gd name="T20" fmla="*/ 174 w 186"/>
                <a:gd name="T21" fmla="*/ 72 h 114"/>
                <a:gd name="T22" fmla="*/ 180 w 186"/>
                <a:gd name="T23" fmla="*/ 62 h 114"/>
                <a:gd name="T24" fmla="*/ 186 w 186"/>
                <a:gd name="T25" fmla="*/ 52 h 114"/>
                <a:gd name="T26" fmla="*/ 184 w 186"/>
                <a:gd name="T27" fmla="*/ 39 h 114"/>
                <a:gd name="T28" fmla="*/ 180 w 186"/>
                <a:gd name="T29" fmla="*/ 31 h 114"/>
                <a:gd name="T30" fmla="*/ 174 w 186"/>
                <a:gd name="T31" fmla="*/ 21 h 114"/>
                <a:gd name="T32" fmla="*/ 164 w 186"/>
                <a:gd name="T33" fmla="*/ 15 h 114"/>
                <a:gd name="T34" fmla="*/ 157 w 186"/>
                <a:gd name="T35" fmla="*/ 10 h 114"/>
                <a:gd name="T36" fmla="*/ 151 w 186"/>
                <a:gd name="T37" fmla="*/ 8 h 114"/>
                <a:gd name="T38" fmla="*/ 143 w 186"/>
                <a:gd name="T39" fmla="*/ 2 h 114"/>
                <a:gd name="T40" fmla="*/ 135 w 186"/>
                <a:gd name="T41" fmla="*/ 2 h 114"/>
                <a:gd name="T42" fmla="*/ 127 w 186"/>
                <a:gd name="T43" fmla="*/ 2 h 114"/>
                <a:gd name="T44" fmla="*/ 119 w 186"/>
                <a:gd name="T45" fmla="*/ 0 h 114"/>
                <a:gd name="T46" fmla="*/ 111 w 186"/>
                <a:gd name="T47" fmla="*/ 0 h 114"/>
                <a:gd name="T48" fmla="*/ 102 w 186"/>
                <a:gd name="T49" fmla="*/ 2 h 114"/>
                <a:gd name="T50" fmla="*/ 92 w 186"/>
                <a:gd name="T51" fmla="*/ 2 h 114"/>
                <a:gd name="T52" fmla="*/ 82 w 186"/>
                <a:gd name="T53" fmla="*/ 2 h 114"/>
                <a:gd name="T54" fmla="*/ 72 w 186"/>
                <a:gd name="T55" fmla="*/ 5 h 114"/>
                <a:gd name="T56" fmla="*/ 64 w 186"/>
                <a:gd name="T57" fmla="*/ 8 h 114"/>
                <a:gd name="T58" fmla="*/ 55 w 186"/>
                <a:gd name="T59" fmla="*/ 10 h 114"/>
                <a:gd name="T60" fmla="*/ 47 w 186"/>
                <a:gd name="T61" fmla="*/ 13 h 114"/>
                <a:gd name="T62" fmla="*/ 39 w 186"/>
                <a:gd name="T63" fmla="*/ 18 h 114"/>
                <a:gd name="T64" fmla="*/ 33 w 186"/>
                <a:gd name="T65" fmla="*/ 23 h 114"/>
                <a:gd name="T66" fmla="*/ 27 w 186"/>
                <a:gd name="T67" fmla="*/ 26 h 114"/>
                <a:gd name="T68" fmla="*/ 21 w 186"/>
                <a:gd name="T69" fmla="*/ 31 h 114"/>
                <a:gd name="T70" fmla="*/ 15 w 186"/>
                <a:gd name="T71" fmla="*/ 36 h 114"/>
                <a:gd name="T72" fmla="*/ 10 w 186"/>
                <a:gd name="T73" fmla="*/ 41 h 114"/>
                <a:gd name="T74" fmla="*/ 4 w 186"/>
                <a:gd name="T75" fmla="*/ 52 h 114"/>
                <a:gd name="T76" fmla="*/ 0 w 186"/>
                <a:gd name="T77" fmla="*/ 65 h 114"/>
                <a:gd name="T78" fmla="*/ 0 w 186"/>
                <a:gd name="T79" fmla="*/ 75 h 114"/>
                <a:gd name="T80" fmla="*/ 4 w 186"/>
                <a:gd name="T81" fmla="*/ 85 h 114"/>
                <a:gd name="T82" fmla="*/ 10 w 186"/>
                <a:gd name="T83" fmla="*/ 93 h 114"/>
                <a:gd name="T84" fmla="*/ 21 w 186"/>
                <a:gd name="T85" fmla="*/ 101 h 114"/>
                <a:gd name="T86" fmla="*/ 27 w 186"/>
                <a:gd name="T87" fmla="*/ 103 h 114"/>
                <a:gd name="T88" fmla="*/ 33 w 186"/>
                <a:gd name="T89" fmla="*/ 106 h 114"/>
                <a:gd name="T90" fmla="*/ 39 w 186"/>
                <a:gd name="T91" fmla="*/ 109 h 114"/>
                <a:gd name="T92" fmla="*/ 49 w 186"/>
                <a:gd name="T93" fmla="*/ 111 h 114"/>
                <a:gd name="T94" fmla="*/ 55 w 186"/>
                <a:gd name="T95" fmla="*/ 111 h 114"/>
                <a:gd name="T96" fmla="*/ 66 w 186"/>
                <a:gd name="T97" fmla="*/ 114 h 114"/>
                <a:gd name="T98" fmla="*/ 74 w 186"/>
                <a:gd name="T99" fmla="*/ 114 h 114"/>
                <a:gd name="T100" fmla="*/ 86 w 186"/>
                <a:gd name="T101" fmla="*/ 114 h 114"/>
                <a:gd name="T102" fmla="*/ 86 w 186"/>
                <a:gd name="T103" fmla="*/ 114 h 1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6"/>
                <a:gd name="T157" fmla="*/ 0 h 114"/>
                <a:gd name="T158" fmla="*/ 186 w 186"/>
                <a:gd name="T159" fmla="*/ 114 h 1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6" h="114">
                  <a:moveTo>
                    <a:pt x="86" y="114"/>
                  </a:moveTo>
                  <a:lnTo>
                    <a:pt x="94" y="114"/>
                  </a:lnTo>
                  <a:lnTo>
                    <a:pt x="102" y="111"/>
                  </a:lnTo>
                  <a:lnTo>
                    <a:pt x="111" y="109"/>
                  </a:lnTo>
                  <a:lnTo>
                    <a:pt x="121" y="106"/>
                  </a:lnTo>
                  <a:lnTo>
                    <a:pt x="127" y="103"/>
                  </a:lnTo>
                  <a:lnTo>
                    <a:pt x="135" y="101"/>
                  </a:lnTo>
                  <a:lnTo>
                    <a:pt x="143" y="96"/>
                  </a:lnTo>
                  <a:lnTo>
                    <a:pt x="151" y="93"/>
                  </a:lnTo>
                  <a:lnTo>
                    <a:pt x="164" y="83"/>
                  </a:lnTo>
                  <a:lnTo>
                    <a:pt x="174" y="72"/>
                  </a:lnTo>
                  <a:lnTo>
                    <a:pt x="180" y="62"/>
                  </a:lnTo>
                  <a:lnTo>
                    <a:pt x="186" y="52"/>
                  </a:lnTo>
                  <a:lnTo>
                    <a:pt x="184" y="39"/>
                  </a:lnTo>
                  <a:lnTo>
                    <a:pt x="180" y="31"/>
                  </a:lnTo>
                  <a:lnTo>
                    <a:pt x="174" y="21"/>
                  </a:lnTo>
                  <a:lnTo>
                    <a:pt x="164" y="15"/>
                  </a:lnTo>
                  <a:lnTo>
                    <a:pt x="157" y="10"/>
                  </a:lnTo>
                  <a:lnTo>
                    <a:pt x="151" y="8"/>
                  </a:lnTo>
                  <a:lnTo>
                    <a:pt x="143" y="2"/>
                  </a:lnTo>
                  <a:lnTo>
                    <a:pt x="135" y="2"/>
                  </a:lnTo>
                  <a:lnTo>
                    <a:pt x="127" y="2"/>
                  </a:lnTo>
                  <a:lnTo>
                    <a:pt x="119" y="0"/>
                  </a:lnTo>
                  <a:lnTo>
                    <a:pt x="111" y="0"/>
                  </a:lnTo>
                  <a:lnTo>
                    <a:pt x="102" y="2"/>
                  </a:lnTo>
                  <a:lnTo>
                    <a:pt x="92" y="2"/>
                  </a:lnTo>
                  <a:lnTo>
                    <a:pt x="82" y="2"/>
                  </a:lnTo>
                  <a:lnTo>
                    <a:pt x="72" y="5"/>
                  </a:lnTo>
                  <a:lnTo>
                    <a:pt x="64" y="8"/>
                  </a:lnTo>
                  <a:lnTo>
                    <a:pt x="55" y="10"/>
                  </a:lnTo>
                  <a:lnTo>
                    <a:pt x="47" y="13"/>
                  </a:lnTo>
                  <a:lnTo>
                    <a:pt x="39" y="18"/>
                  </a:lnTo>
                  <a:lnTo>
                    <a:pt x="33" y="23"/>
                  </a:lnTo>
                  <a:lnTo>
                    <a:pt x="27" y="26"/>
                  </a:lnTo>
                  <a:lnTo>
                    <a:pt x="21" y="31"/>
                  </a:lnTo>
                  <a:lnTo>
                    <a:pt x="15" y="36"/>
                  </a:lnTo>
                  <a:lnTo>
                    <a:pt x="10" y="41"/>
                  </a:lnTo>
                  <a:lnTo>
                    <a:pt x="4" y="52"/>
                  </a:lnTo>
                  <a:lnTo>
                    <a:pt x="0" y="65"/>
                  </a:lnTo>
                  <a:lnTo>
                    <a:pt x="0" y="75"/>
                  </a:lnTo>
                  <a:lnTo>
                    <a:pt x="4" y="85"/>
                  </a:lnTo>
                  <a:lnTo>
                    <a:pt x="10" y="93"/>
                  </a:lnTo>
                  <a:lnTo>
                    <a:pt x="21" y="101"/>
                  </a:lnTo>
                  <a:lnTo>
                    <a:pt x="27" y="103"/>
                  </a:lnTo>
                  <a:lnTo>
                    <a:pt x="33" y="106"/>
                  </a:lnTo>
                  <a:lnTo>
                    <a:pt x="39" y="109"/>
                  </a:lnTo>
                  <a:lnTo>
                    <a:pt x="49" y="111"/>
                  </a:lnTo>
                  <a:lnTo>
                    <a:pt x="55" y="111"/>
                  </a:lnTo>
                  <a:lnTo>
                    <a:pt x="66" y="114"/>
                  </a:lnTo>
                  <a:lnTo>
                    <a:pt x="74" y="114"/>
                  </a:lnTo>
                  <a:lnTo>
                    <a:pt x="86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5" name="Freeform 30"/>
            <p:cNvSpPr>
              <a:spLocks/>
            </p:cNvSpPr>
            <p:nvPr/>
          </p:nvSpPr>
          <p:spPr bwMode="auto">
            <a:xfrm>
              <a:off x="2343" y="1487"/>
              <a:ext cx="243" cy="153"/>
            </a:xfrm>
            <a:custGeom>
              <a:avLst/>
              <a:gdLst>
                <a:gd name="T0" fmla="*/ 110 w 243"/>
                <a:gd name="T1" fmla="*/ 153 h 153"/>
                <a:gd name="T2" fmla="*/ 122 w 243"/>
                <a:gd name="T3" fmla="*/ 151 h 153"/>
                <a:gd name="T4" fmla="*/ 132 w 243"/>
                <a:gd name="T5" fmla="*/ 148 h 153"/>
                <a:gd name="T6" fmla="*/ 145 w 243"/>
                <a:gd name="T7" fmla="*/ 145 h 153"/>
                <a:gd name="T8" fmla="*/ 157 w 243"/>
                <a:gd name="T9" fmla="*/ 143 h 153"/>
                <a:gd name="T10" fmla="*/ 167 w 243"/>
                <a:gd name="T11" fmla="*/ 138 h 153"/>
                <a:gd name="T12" fmla="*/ 177 w 243"/>
                <a:gd name="T13" fmla="*/ 132 h 153"/>
                <a:gd name="T14" fmla="*/ 187 w 243"/>
                <a:gd name="T15" fmla="*/ 127 h 153"/>
                <a:gd name="T16" fmla="*/ 200 w 243"/>
                <a:gd name="T17" fmla="*/ 122 h 153"/>
                <a:gd name="T18" fmla="*/ 206 w 243"/>
                <a:gd name="T19" fmla="*/ 117 h 153"/>
                <a:gd name="T20" fmla="*/ 214 w 243"/>
                <a:gd name="T21" fmla="*/ 109 h 153"/>
                <a:gd name="T22" fmla="*/ 220 w 243"/>
                <a:gd name="T23" fmla="*/ 104 h 153"/>
                <a:gd name="T24" fmla="*/ 228 w 243"/>
                <a:gd name="T25" fmla="*/ 96 h 153"/>
                <a:gd name="T26" fmla="*/ 236 w 243"/>
                <a:gd name="T27" fmla="*/ 83 h 153"/>
                <a:gd name="T28" fmla="*/ 243 w 243"/>
                <a:gd name="T29" fmla="*/ 68 h 153"/>
                <a:gd name="T30" fmla="*/ 243 w 243"/>
                <a:gd name="T31" fmla="*/ 52 h 153"/>
                <a:gd name="T32" fmla="*/ 236 w 243"/>
                <a:gd name="T33" fmla="*/ 39 h 153"/>
                <a:gd name="T34" fmla="*/ 232 w 243"/>
                <a:gd name="T35" fmla="*/ 31 h 153"/>
                <a:gd name="T36" fmla="*/ 226 w 243"/>
                <a:gd name="T37" fmla="*/ 26 h 153"/>
                <a:gd name="T38" fmla="*/ 220 w 243"/>
                <a:gd name="T39" fmla="*/ 21 h 153"/>
                <a:gd name="T40" fmla="*/ 214 w 243"/>
                <a:gd name="T41" fmla="*/ 19 h 153"/>
                <a:gd name="T42" fmla="*/ 206 w 243"/>
                <a:gd name="T43" fmla="*/ 13 h 153"/>
                <a:gd name="T44" fmla="*/ 198 w 243"/>
                <a:gd name="T45" fmla="*/ 8 h 153"/>
                <a:gd name="T46" fmla="*/ 187 w 243"/>
                <a:gd name="T47" fmla="*/ 6 h 153"/>
                <a:gd name="T48" fmla="*/ 179 w 243"/>
                <a:gd name="T49" fmla="*/ 3 h 153"/>
                <a:gd name="T50" fmla="*/ 167 w 243"/>
                <a:gd name="T51" fmla="*/ 0 h 153"/>
                <a:gd name="T52" fmla="*/ 157 w 243"/>
                <a:gd name="T53" fmla="*/ 0 h 153"/>
                <a:gd name="T54" fmla="*/ 145 w 243"/>
                <a:gd name="T55" fmla="*/ 0 h 153"/>
                <a:gd name="T56" fmla="*/ 134 w 243"/>
                <a:gd name="T57" fmla="*/ 0 h 153"/>
                <a:gd name="T58" fmla="*/ 120 w 243"/>
                <a:gd name="T59" fmla="*/ 0 h 153"/>
                <a:gd name="T60" fmla="*/ 108 w 243"/>
                <a:gd name="T61" fmla="*/ 3 h 153"/>
                <a:gd name="T62" fmla="*/ 96 w 243"/>
                <a:gd name="T63" fmla="*/ 6 h 153"/>
                <a:gd name="T64" fmla="*/ 85 w 243"/>
                <a:gd name="T65" fmla="*/ 11 h 153"/>
                <a:gd name="T66" fmla="*/ 73 w 243"/>
                <a:gd name="T67" fmla="*/ 13 h 153"/>
                <a:gd name="T68" fmla="*/ 63 w 243"/>
                <a:gd name="T69" fmla="*/ 19 h 153"/>
                <a:gd name="T70" fmla="*/ 53 w 243"/>
                <a:gd name="T71" fmla="*/ 21 h 153"/>
                <a:gd name="T72" fmla="*/ 45 w 243"/>
                <a:gd name="T73" fmla="*/ 29 h 153"/>
                <a:gd name="T74" fmla="*/ 34 w 243"/>
                <a:gd name="T75" fmla="*/ 34 h 153"/>
                <a:gd name="T76" fmla="*/ 28 w 243"/>
                <a:gd name="T77" fmla="*/ 39 h 153"/>
                <a:gd name="T78" fmla="*/ 18 w 243"/>
                <a:gd name="T79" fmla="*/ 47 h 153"/>
                <a:gd name="T80" fmla="*/ 14 w 243"/>
                <a:gd name="T81" fmla="*/ 55 h 153"/>
                <a:gd name="T82" fmla="*/ 6 w 243"/>
                <a:gd name="T83" fmla="*/ 68 h 153"/>
                <a:gd name="T84" fmla="*/ 2 w 243"/>
                <a:gd name="T85" fmla="*/ 86 h 153"/>
                <a:gd name="T86" fmla="*/ 0 w 243"/>
                <a:gd name="T87" fmla="*/ 99 h 153"/>
                <a:gd name="T88" fmla="*/ 6 w 243"/>
                <a:gd name="T89" fmla="*/ 114 h 153"/>
                <a:gd name="T90" fmla="*/ 8 w 243"/>
                <a:gd name="T91" fmla="*/ 117 h 153"/>
                <a:gd name="T92" fmla="*/ 14 w 243"/>
                <a:gd name="T93" fmla="*/ 125 h 153"/>
                <a:gd name="T94" fmla="*/ 20 w 243"/>
                <a:gd name="T95" fmla="*/ 130 h 153"/>
                <a:gd name="T96" fmla="*/ 28 w 243"/>
                <a:gd name="T97" fmla="*/ 135 h 153"/>
                <a:gd name="T98" fmla="*/ 34 w 243"/>
                <a:gd name="T99" fmla="*/ 138 h 153"/>
                <a:gd name="T100" fmla="*/ 43 w 243"/>
                <a:gd name="T101" fmla="*/ 143 h 153"/>
                <a:gd name="T102" fmla="*/ 51 w 243"/>
                <a:gd name="T103" fmla="*/ 145 h 153"/>
                <a:gd name="T104" fmla="*/ 63 w 243"/>
                <a:gd name="T105" fmla="*/ 148 h 153"/>
                <a:gd name="T106" fmla="*/ 73 w 243"/>
                <a:gd name="T107" fmla="*/ 151 h 153"/>
                <a:gd name="T108" fmla="*/ 85 w 243"/>
                <a:gd name="T109" fmla="*/ 151 h 153"/>
                <a:gd name="T110" fmla="*/ 96 w 243"/>
                <a:gd name="T111" fmla="*/ 151 h 153"/>
                <a:gd name="T112" fmla="*/ 110 w 243"/>
                <a:gd name="T113" fmla="*/ 153 h 153"/>
                <a:gd name="T114" fmla="*/ 110 w 243"/>
                <a:gd name="T115" fmla="*/ 153 h 1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3"/>
                <a:gd name="T175" fmla="*/ 0 h 153"/>
                <a:gd name="T176" fmla="*/ 243 w 243"/>
                <a:gd name="T177" fmla="*/ 153 h 1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3" h="153">
                  <a:moveTo>
                    <a:pt x="110" y="153"/>
                  </a:moveTo>
                  <a:lnTo>
                    <a:pt x="122" y="151"/>
                  </a:lnTo>
                  <a:lnTo>
                    <a:pt x="132" y="148"/>
                  </a:lnTo>
                  <a:lnTo>
                    <a:pt x="145" y="145"/>
                  </a:lnTo>
                  <a:lnTo>
                    <a:pt x="157" y="143"/>
                  </a:lnTo>
                  <a:lnTo>
                    <a:pt x="167" y="138"/>
                  </a:lnTo>
                  <a:lnTo>
                    <a:pt x="177" y="132"/>
                  </a:lnTo>
                  <a:lnTo>
                    <a:pt x="187" y="127"/>
                  </a:lnTo>
                  <a:lnTo>
                    <a:pt x="200" y="122"/>
                  </a:lnTo>
                  <a:lnTo>
                    <a:pt x="206" y="117"/>
                  </a:lnTo>
                  <a:lnTo>
                    <a:pt x="214" y="109"/>
                  </a:lnTo>
                  <a:lnTo>
                    <a:pt x="220" y="104"/>
                  </a:lnTo>
                  <a:lnTo>
                    <a:pt x="228" y="96"/>
                  </a:lnTo>
                  <a:lnTo>
                    <a:pt x="236" y="83"/>
                  </a:lnTo>
                  <a:lnTo>
                    <a:pt x="243" y="68"/>
                  </a:lnTo>
                  <a:lnTo>
                    <a:pt x="243" y="52"/>
                  </a:lnTo>
                  <a:lnTo>
                    <a:pt x="236" y="39"/>
                  </a:lnTo>
                  <a:lnTo>
                    <a:pt x="232" y="31"/>
                  </a:lnTo>
                  <a:lnTo>
                    <a:pt x="226" y="26"/>
                  </a:lnTo>
                  <a:lnTo>
                    <a:pt x="220" y="21"/>
                  </a:lnTo>
                  <a:lnTo>
                    <a:pt x="214" y="19"/>
                  </a:lnTo>
                  <a:lnTo>
                    <a:pt x="206" y="13"/>
                  </a:lnTo>
                  <a:lnTo>
                    <a:pt x="198" y="8"/>
                  </a:lnTo>
                  <a:lnTo>
                    <a:pt x="187" y="6"/>
                  </a:lnTo>
                  <a:lnTo>
                    <a:pt x="179" y="3"/>
                  </a:lnTo>
                  <a:lnTo>
                    <a:pt x="167" y="0"/>
                  </a:lnTo>
                  <a:lnTo>
                    <a:pt x="157" y="0"/>
                  </a:lnTo>
                  <a:lnTo>
                    <a:pt x="145" y="0"/>
                  </a:lnTo>
                  <a:lnTo>
                    <a:pt x="134" y="0"/>
                  </a:lnTo>
                  <a:lnTo>
                    <a:pt x="120" y="0"/>
                  </a:lnTo>
                  <a:lnTo>
                    <a:pt x="108" y="3"/>
                  </a:lnTo>
                  <a:lnTo>
                    <a:pt x="96" y="6"/>
                  </a:lnTo>
                  <a:lnTo>
                    <a:pt x="85" y="11"/>
                  </a:lnTo>
                  <a:lnTo>
                    <a:pt x="73" y="13"/>
                  </a:lnTo>
                  <a:lnTo>
                    <a:pt x="63" y="19"/>
                  </a:lnTo>
                  <a:lnTo>
                    <a:pt x="53" y="21"/>
                  </a:lnTo>
                  <a:lnTo>
                    <a:pt x="45" y="29"/>
                  </a:lnTo>
                  <a:lnTo>
                    <a:pt x="34" y="34"/>
                  </a:lnTo>
                  <a:lnTo>
                    <a:pt x="28" y="39"/>
                  </a:lnTo>
                  <a:lnTo>
                    <a:pt x="18" y="47"/>
                  </a:lnTo>
                  <a:lnTo>
                    <a:pt x="14" y="55"/>
                  </a:lnTo>
                  <a:lnTo>
                    <a:pt x="6" y="68"/>
                  </a:lnTo>
                  <a:lnTo>
                    <a:pt x="2" y="86"/>
                  </a:lnTo>
                  <a:lnTo>
                    <a:pt x="0" y="99"/>
                  </a:lnTo>
                  <a:lnTo>
                    <a:pt x="6" y="114"/>
                  </a:lnTo>
                  <a:lnTo>
                    <a:pt x="8" y="117"/>
                  </a:lnTo>
                  <a:lnTo>
                    <a:pt x="14" y="125"/>
                  </a:lnTo>
                  <a:lnTo>
                    <a:pt x="20" y="130"/>
                  </a:lnTo>
                  <a:lnTo>
                    <a:pt x="28" y="135"/>
                  </a:lnTo>
                  <a:lnTo>
                    <a:pt x="34" y="138"/>
                  </a:lnTo>
                  <a:lnTo>
                    <a:pt x="43" y="143"/>
                  </a:lnTo>
                  <a:lnTo>
                    <a:pt x="51" y="145"/>
                  </a:lnTo>
                  <a:lnTo>
                    <a:pt x="63" y="148"/>
                  </a:lnTo>
                  <a:lnTo>
                    <a:pt x="73" y="151"/>
                  </a:lnTo>
                  <a:lnTo>
                    <a:pt x="85" y="151"/>
                  </a:lnTo>
                  <a:lnTo>
                    <a:pt x="96" y="151"/>
                  </a:lnTo>
                  <a:lnTo>
                    <a:pt x="110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6" name="Freeform 31"/>
            <p:cNvSpPr>
              <a:spLocks/>
            </p:cNvSpPr>
            <p:nvPr/>
          </p:nvSpPr>
          <p:spPr bwMode="auto">
            <a:xfrm>
              <a:off x="2841" y="856"/>
              <a:ext cx="200" cy="725"/>
            </a:xfrm>
            <a:custGeom>
              <a:avLst/>
              <a:gdLst>
                <a:gd name="T0" fmla="*/ 200 w 200"/>
                <a:gd name="T1" fmla="*/ 38 h 725"/>
                <a:gd name="T2" fmla="*/ 49 w 200"/>
                <a:gd name="T3" fmla="*/ 116 h 725"/>
                <a:gd name="T4" fmla="*/ 83 w 200"/>
                <a:gd name="T5" fmla="*/ 717 h 725"/>
                <a:gd name="T6" fmla="*/ 4 w 200"/>
                <a:gd name="T7" fmla="*/ 725 h 725"/>
                <a:gd name="T8" fmla="*/ 0 w 200"/>
                <a:gd name="T9" fmla="*/ 80 h 725"/>
                <a:gd name="T10" fmla="*/ 186 w 200"/>
                <a:gd name="T11" fmla="*/ 0 h 725"/>
                <a:gd name="T12" fmla="*/ 200 w 200"/>
                <a:gd name="T13" fmla="*/ 38 h 725"/>
                <a:gd name="T14" fmla="*/ 200 w 200"/>
                <a:gd name="T15" fmla="*/ 38 h 7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725"/>
                <a:gd name="T26" fmla="*/ 200 w 200"/>
                <a:gd name="T27" fmla="*/ 725 h 7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725">
                  <a:moveTo>
                    <a:pt x="200" y="38"/>
                  </a:moveTo>
                  <a:lnTo>
                    <a:pt x="49" y="116"/>
                  </a:lnTo>
                  <a:lnTo>
                    <a:pt x="83" y="717"/>
                  </a:lnTo>
                  <a:lnTo>
                    <a:pt x="4" y="725"/>
                  </a:lnTo>
                  <a:lnTo>
                    <a:pt x="0" y="80"/>
                  </a:lnTo>
                  <a:lnTo>
                    <a:pt x="186" y="0"/>
                  </a:lnTo>
                  <a:lnTo>
                    <a:pt x="20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7" name="Freeform 32"/>
            <p:cNvSpPr>
              <a:spLocks/>
            </p:cNvSpPr>
            <p:nvPr/>
          </p:nvSpPr>
          <p:spPr bwMode="auto">
            <a:xfrm>
              <a:off x="1736" y="1506"/>
              <a:ext cx="1413" cy="691"/>
            </a:xfrm>
            <a:custGeom>
              <a:avLst/>
              <a:gdLst>
                <a:gd name="T0" fmla="*/ 37 w 1413"/>
                <a:gd name="T1" fmla="*/ 189 h 691"/>
                <a:gd name="T2" fmla="*/ 1366 w 1413"/>
                <a:gd name="T3" fmla="*/ 0 h 691"/>
                <a:gd name="T4" fmla="*/ 1413 w 1413"/>
                <a:gd name="T5" fmla="*/ 691 h 691"/>
                <a:gd name="T6" fmla="*/ 0 w 1413"/>
                <a:gd name="T7" fmla="*/ 652 h 691"/>
                <a:gd name="T8" fmla="*/ 37 w 1413"/>
                <a:gd name="T9" fmla="*/ 189 h 691"/>
                <a:gd name="T10" fmla="*/ 37 w 1413"/>
                <a:gd name="T11" fmla="*/ 189 h 6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3"/>
                <a:gd name="T19" fmla="*/ 0 h 691"/>
                <a:gd name="T20" fmla="*/ 1413 w 1413"/>
                <a:gd name="T21" fmla="*/ 691 h 6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3" h="691">
                  <a:moveTo>
                    <a:pt x="37" y="189"/>
                  </a:moveTo>
                  <a:lnTo>
                    <a:pt x="1366" y="0"/>
                  </a:lnTo>
                  <a:lnTo>
                    <a:pt x="1413" y="691"/>
                  </a:lnTo>
                  <a:lnTo>
                    <a:pt x="0" y="652"/>
                  </a:lnTo>
                  <a:lnTo>
                    <a:pt x="37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8" name="Freeform 33"/>
            <p:cNvSpPr>
              <a:spLocks/>
            </p:cNvSpPr>
            <p:nvPr/>
          </p:nvSpPr>
          <p:spPr bwMode="auto">
            <a:xfrm>
              <a:off x="1202" y="1236"/>
              <a:ext cx="767" cy="231"/>
            </a:xfrm>
            <a:custGeom>
              <a:avLst/>
              <a:gdLst>
                <a:gd name="T0" fmla="*/ 394 w 767"/>
                <a:gd name="T1" fmla="*/ 231 h 231"/>
                <a:gd name="T2" fmla="*/ 767 w 767"/>
                <a:gd name="T3" fmla="*/ 0 h 231"/>
                <a:gd name="T4" fmla="*/ 228 w 767"/>
                <a:gd name="T5" fmla="*/ 88 h 231"/>
                <a:gd name="T6" fmla="*/ 0 w 767"/>
                <a:gd name="T7" fmla="*/ 210 h 231"/>
                <a:gd name="T8" fmla="*/ 394 w 767"/>
                <a:gd name="T9" fmla="*/ 231 h 231"/>
                <a:gd name="T10" fmla="*/ 394 w 767"/>
                <a:gd name="T11" fmla="*/ 231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7"/>
                <a:gd name="T19" fmla="*/ 0 h 231"/>
                <a:gd name="T20" fmla="*/ 767 w 767"/>
                <a:gd name="T21" fmla="*/ 231 h 2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7" h="231">
                  <a:moveTo>
                    <a:pt x="394" y="231"/>
                  </a:moveTo>
                  <a:lnTo>
                    <a:pt x="767" y="0"/>
                  </a:lnTo>
                  <a:lnTo>
                    <a:pt x="228" y="88"/>
                  </a:lnTo>
                  <a:lnTo>
                    <a:pt x="0" y="210"/>
                  </a:lnTo>
                  <a:lnTo>
                    <a:pt x="394" y="2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9" name="Freeform 34"/>
            <p:cNvSpPr>
              <a:spLocks/>
            </p:cNvSpPr>
            <p:nvPr/>
          </p:nvSpPr>
          <p:spPr bwMode="auto">
            <a:xfrm>
              <a:off x="397" y="1961"/>
              <a:ext cx="829" cy="407"/>
            </a:xfrm>
            <a:custGeom>
              <a:avLst/>
              <a:gdLst>
                <a:gd name="T0" fmla="*/ 829 w 829"/>
                <a:gd name="T1" fmla="*/ 0 h 407"/>
                <a:gd name="T2" fmla="*/ 0 w 829"/>
                <a:gd name="T3" fmla="*/ 36 h 407"/>
                <a:gd name="T4" fmla="*/ 31 w 829"/>
                <a:gd name="T5" fmla="*/ 407 h 407"/>
                <a:gd name="T6" fmla="*/ 829 w 829"/>
                <a:gd name="T7" fmla="*/ 399 h 407"/>
                <a:gd name="T8" fmla="*/ 829 w 829"/>
                <a:gd name="T9" fmla="*/ 0 h 407"/>
                <a:gd name="T10" fmla="*/ 829 w 829"/>
                <a:gd name="T11" fmla="*/ 0 h 4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9"/>
                <a:gd name="T19" fmla="*/ 0 h 407"/>
                <a:gd name="T20" fmla="*/ 829 w 829"/>
                <a:gd name="T21" fmla="*/ 407 h 4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9" h="407">
                  <a:moveTo>
                    <a:pt x="829" y="0"/>
                  </a:moveTo>
                  <a:lnTo>
                    <a:pt x="0" y="36"/>
                  </a:lnTo>
                  <a:lnTo>
                    <a:pt x="31" y="407"/>
                  </a:lnTo>
                  <a:lnTo>
                    <a:pt x="829" y="39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0" name="Freeform 35"/>
            <p:cNvSpPr>
              <a:spLocks/>
            </p:cNvSpPr>
            <p:nvPr/>
          </p:nvSpPr>
          <p:spPr bwMode="auto">
            <a:xfrm>
              <a:off x="397" y="2308"/>
              <a:ext cx="882" cy="122"/>
            </a:xfrm>
            <a:custGeom>
              <a:avLst/>
              <a:gdLst>
                <a:gd name="T0" fmla="*/ 0 w 882"/>
                <a:gd name="T1" fmla="*/ 0 h 122"/>
                <a:gd name="T2" fmla="*/ 6 w 882"/>
                <a:gd name="T3" fmla="*/ 91 h 122"/>
                <a:gd name="T4" fmla="*/ 882 w 882"/>
                <a:gd name="T5" fmla="*/ 122 h 122"/>
                <a:gd name="T6" fmla="*/ 876 w 882"/>
                <a:gd name="T7" fmla="*/ 24 h 122"/>
                <a:gd name="T8" fmla="*/ 0 w 882"/>
                <a:gd name="T9" fmla="*/ 0 h 122"/>
                <a:gd name="T10" fmla="*/ 0 w 882"/>
                <a:gd name="T11" fmla="*/ 0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2"/>
                <a:gd name="T19" fmla="*/ 0 h 122"/>
                <a:gd name="T20" fmla="*/ 882 w 882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2" h="122">
                  <a:moveTo>
                    <a:pt x="0" y="0"/>
                  </a:moveTo>
                  <a:lnTo>
                    <a:pt x="6" y="91"/>
                  </a:lnTo>
                  <a:lnTo>
                    <a:pt x="882" y="122"/>
                  </a:lnTo>
                  <a:lnTo>
                    <a:pt x="876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1" name="Freeform 36"/>
            <p:cNvSpPr>
              <a:spLocks/>
            </p:cNvSpPr>
            <p:nvPr/>
          </p:nvSpPr>
          <p:spPr bwMode="auto">
            <a:xfrm>
              <a:off x="2929" y="920"/>
              <a:ext cx="302" cy="547"/>
            </a:xfrm>
            <a:custGeom>
              <a:avLst/>
              <a:gdLst>
                <a:gd name="T0" fmla="*/ 6 w 302"/>
                <a:gd name="T1" fmla="*/ 547 h 547"/>
                <a:gd name="T2" fmla="*/ 0 w 302"/>
                <a:gd name="T3" fmla="*/ 78 h 547"/>
                <a:gd name="T4" fmla="*/ 130 w 302"/>
                <a:gd name="T5" fmla="*/ 0 h 547"/>
                <a:gd name="T6" fmla="*/ 273 w 302"/>
                <a:gd name="T7" fmla="*/ 50 h 547"/>
                <a:gd name="T8" fmla="*/ 302 w 302"/>
                <a:gd name="T9" fmla="*/ 430 h 547"/>
                <a:gd name="T10" fmla="*/ 134 w 302"/>
                <a:gd name="T11" fmla="*/ 456 h 547"/>
                <a:gd name="T12" fmla="*/ 147 w 302"/>
                <a:gd name="T13" fmla="*/ 513 h 547"/>
                <a:gd name="T14" fmla="*/ 6 w 302"/>
                <a:gd name="T15" fmla="*/ 547 h 547"/>
                <a:gd name="T16" fmla="*/ 6 w 302"/>
                <a:gd name="T17" fmla="*/ 547 h 5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2"/>
                <a:gd name="T28" fmla="*/ 0 h 547"/>
                <a:gd name="T29" fmla="*/ 302 w 302"/>
                <a:gd name="T30" fmla="*/ 547 h 5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2" h="547">
                  <a:moveTo>
                    <a:pt x="6" y="547"/>
                  </a:moveTo>
                  <a:lnTo>
                    <a:pt x="0" y="78"/>
                  </a:lnTo>
                  <a:lnTo>
                    <a:pt x="130" y="0"/>
                  </a:lnTo>
                  <a:lnTo>
                    <a:pt x="273" y="50"/>
                  </a:lnTo>
                  <a:lnTo>
                    <a:pt x="302" y="430"/>
                  </a:lnTo>
                  <a:lnTo>
                    <a:pt x="134" y="456"/>
                  </a:lnTo>
                  <a:lnTo>
                    <a:pt x="147" y="513"/>
                  </a:lnTo>
                  <a:lnTo>
                    <a:pt x="6" y="5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2" name="Freeform 37"/>
            <p:cNvSpPr>
              <a:spLocks/>
            </p:cNvSpPr>
            <p:nvPr/>
          </p:nvSpPr>
          <p:spPr bwMode="auto">
            <a:xfrm>
              <a:off x="3059" y="1047"/>
              <a:ext cx="178" cy="223"/>
            </a:xfrm>
            <a:custGeom>
              <a:avLst/>
              <a:gdLst>
                <a:gd name="T0" fmla="*/ 98 w 178"/>
                <a:gd name="T1" fmla="*/ 223 h 223"/>
                <a:gd name="T2" fmla="*/ 114 w 178"/>
                <a:gd name="T3" fmla="*/ 218 h 223"/>
                <a:gd name="T4" fmla="*/ 131 w 178"/>
                <a:gd name="T5" fmla="*/ 207 h 223"/>
                <a:gd name="T6" fmla="*/ 143 w 178"/>
                <a:gd name="T7" fmla="*/ 197 h 223"/>
                <a:gd name="T8" fmla="*/ 155 w 178"/>
                <a:gd name="T9" fmla="*/ 181 h 223"/>
                <a:gd name="T10" fmla="*/ 166 w 178"/>
                <a:gd name="T11" fmla="*/ 163 h 223"/>
                <a:gd name="T12" fmla="*/ 172 w 178"/>
                <a:gd name="T13" fmla="*/ 143 h 223"/>
                <a:gd name="T14" fmla="*/ 178 w 178"/>
                <a:gd name="T15" fmla="*/ 122 h 223"/>
                <a:gd name="T16" fmla="*/ 178 w 178"/>
                <a:gd name="T17" fmla="*/ 99 h 223"/>
                <a:gd name="T18" fmla="*/ 172 w 178"/>
                <a:gd name="T19" fmla="*/ 75 h 223"/>
                <a:gd name="T20" fmla="*/ 166 w 178"/>
                <a:gd name="T21" fmla="*/ 57 h 223"/>
                <a:gd name="T22" fmla="*/ 155 w 178"/>
                <a:gd name="T23" fmla="*/ 39 h 223"/>
                <a:gd name="T24" fmla="*/ 143 w 178"/>
                <a:gd name="T25" fmla="*/ 24 h 223"/>
                <a:gd name="T26" fmla="*/ 131 w 178"/>
                <a:gd name="T27" fmla="*/ 11 h 223"/>
                <a:gd name="T28" fmla="*/ 114 w 178"/>
                <a:gd name="T29" fmla="*/ 3 h 223"/>
                <a:gd name="T30" fmla="*/ 98 w 178"/>
                <a:gd name="T31" fmla="*/ 0 h 223"/>
                <a:gd name="T32" fmla="*/ 80 w 178"/>
                <a:gd name="T33" fmla="*/ 0 h 223"/>
                <a:gd name="T34" fmla="*/ 61 w 178"/>
                <a:gd name="T35" fmla="*/ 3 h 223"/>
                <a:gd name="T36" fmla="*/ 47 w 178"/>
                <a:gd name="T37" fmla="*/ 11 h 223"/>
                <a:gd name="T38" fmla="*/ 33 w 178"/>
                <a:gd name="T39" fmla="*/ 24 h 223"/>
                <a:gd name="T40" fmla="*/ 19 w 178"/>
                <a:gd name="T41" fmla="*/ 39 h 223"/>
                <a:gd name="T42" fmla="*/ 10 w 178"/>
                <a:gd name="T43" fmla="*/ 57 h 223"/>
                <a:gd name="T44" fmla="*/ 4 w 178"/>
                <a:gd name="T45" fmla="*/ 75 h 223"/>
                <a:gd name="T46" fmla="*/ 0 w 178"/>
                <a:gd name="T47" fmla="*/ 99 h 223"/>
                <a:gd name="T48" fmla="*/ 0 w 178"/>
                <a:gd name="T49" fmla="*/ 122 h 223"/>
                <a:gd name="T50" fmla="*/ 4 w 178"/>
                <a:gd name="T51" fmla="*/ 143 h 223"/>
                <a:gd name="T52" fmla="*/ 10 w 178"/>
                <a:gd name="T53" fmla="*/ 163 h 223"/>
                <a:gd name="T54" fmla="*/ 19 w 178"/>
                <a:gd name="T55" fmla="*/ 181 h 223"/>
                <a:gd name="T56" fmla="*/ 33 w 178"/>
                <a:gd name="T57" fmla="*/ 197 h 223"/>
                <a:gd name="T58" fmla="*/ 47 w 178"/>
                <a:gd name="T59" fmla="*/ 207 h 223"/>
                <a:gd name="T60" fmla="*/ 61 w 178"/>
                <a:gd name="T61" fmla="*/ 218 h 223"/>
                <a:gd name="T62" fmla="*/ 80 w 178"/>
                <a:gd name="T63" fmla="*/ 223 h 223"/>
                <a:gd name="T64" fmla="*/ 90 w 178"/>
                <a:gd name="T65" fmla="*/ 223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223"/>
                <a:gd name="T101" fmla="*/ 178 w 178"/>
                <a:gd name="T102" fmla="*/ 223 h 2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223">
                  <a:moveTo>
                    <a:pt x="90" y="223"/>
                  </a:moveTo>
                  <a:lnTo>
                    <a:pt x="98" y="223"/>
                  </a:lnTo>
                  <a:lnTo>
                    <a:pt x="106" y="220"/>
                  </a:lnTo>
                  <a:lnTo>
                    <a:pt x="114" y="218"/>
                  </a:lnTo>
                  <a:lnTo>
                    <a:pt x="123" y="215"/>
                  </a:lnTo>
                  <a:lnTo>
                    <a:pt x="131" y="207"/>
                  </a:lnTo>
                  <a:lnTo>
                    <a:pt x="137" y="202"/>
                  </a:lnTo>
                  <a:lnTo>
                    <a:pt x="143" y="197"/>
                  </a:lnTo>
                  <a:lnTo>
                    <a:pt x="151" y="189"/>
                  </a:lnTo>
                  <a:lnTo>
                    <a:pt x="155" y="181"/>
                  </a:lnTo>
                  <a:lnTo>
                    <a:pt x="161" y="174"/>
                  </a:lnTo>
                  <a:lnTo>
                    <a:pt x="166" y="163"/>
                  </a:lnTo>
                  <a:lnTo>
                    <a:pt x="170" y="153"/>
                  </a:lnTo>
                  <a:lnTo>
                    <a:pt x="172" y="143"/>
                  </a:lnTo>
                  <a:lnTo>
                    <a:pt x="176" y="132"/>
                  </a:lnTo>
                  <a:lnTo>
                    <a:pt x="178" y="122"/>
                  </a:lnTo>
                  <a:lnTo>
                    <a:pt x="178" y="112"/>
                  </a:lnTo>
                  <a:lnTo>
                    <a:pt x="178" y="99"/>
                  </a:lnTo>
                  <a:lnTo>
                    <a:pt x="176" y="86"/>
                  </a:lnTo>
                  <a:lnTo>
                    <a:pt x="172" y="75"/>
                  </a:lnTo>
                  <a:lnTo>
                    <a:pt x="170" y="65"/>
                  </a:lnTo>
                  <a:lnTo>
                    <a:pt x="166" y="57"/>
                  </a:lnTo>
                  <a:lnTo>
                    <a:pt x="161" y="47"/>
                  </a:lnTo>
                  <a:lnTo>
                    <a:pt x="155" y="39"/>
                  </a:lnTo>
                  <a:lnTo>
                    <a:pt x="151" y="31"/>
                  </a:lnTo>
                  <a:lnTo>
                    <a:pt x="143" y="24"/>
                  </a:lnTo>
                  <a:lnTo>
                    <a:pt x="137" y="18"/>
                  </a:lnTo>
                  <a:lnTo>
                    <a:pt x="131" y="11"/>
                  </a:lnTo>
                  <a:lnTo>
                    <a:pt x="123" y="8"/>
                  </a:lnTo>
                  <a:lnTo>
                    <a:pt x="114" y="3"/>
                  </a:lnTo>
                  <a:lnTo>
                    <a:pt x="106" y="3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1" y="3"/>
                  </a:lnTo>
                  <a:lnTo>
                    <a:pt x="55" y="8"/>
                  </a:lnTo>
                  <a:lnTo>
                    <a:pt x="47" y="11"/>
                  </a:lnTo>
                  <a:lnTo>
                    <a:pt x="39" y="18"/>
                  </a:lnTo>
                  <a:lnTo>
                    <a:pt x="33" y="24"/>
                  </a:lnTo>
                  <a:lnTo>
                    <a:pt x="27" y="31"/>
                  </a:lnTo>
                  <a:lnTo>
                    <a:pt x="19" y="39"/>
                  </a:lnTo>
                  <a:lnTo>
                    <a:pt x="14" y="47"/>
                  </a:lnTo>
                  <a:lnTo>
                    <a:pt x="10" y="57"/>
                  </a:lnTo>
                  <a:lnTo>
                    <a:pt x="6" y="65"/>
                  </a:lnTo>
                  <a:lnTo>
                    <a:pt x="4" y="75"/>
                  </a:lnTo>
                  <a:lnTo>
                    <a:pt x="2" y="86"/>
                  </a:lnTo>
                  <a:lnTo>
                    <a:pt x="0" y="99"/>
                  </a:lnTo>
                  <a:lnTo>
                    <a:pt x="0" y="112"/>
                  </a:lnTo>
                  <a:lnTo>
                    <a:pt x="0" y="122"/>
                  </a:lnTo>
                  <a:lnTo>
                    <a:pt x="2" y="132"/>
                  </a:lnTo>
                  <a:lnTo>
                    <a:pt x="4" y="143"/>
                  </a:lnTo>
                  <a:lnTo>
                    <a:pt x="6" y="153"/>
                  </a:lnTo>
                  <a:lnTo>
                    <a:pt x="10" y="163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7" y="189"/>
                  </a:lnTo>
                  <a:lnTo>
                    <a:pt x="33" y="197"/>
                  </a:lnTo>
                  <a:lnTo>
                    <a:pt x="39" y="202"/>
                  </a:lnTo>
                  <a:lnTo>
                    <a:pt x="47" y="207"/>
                  </a:lnTo>
                  <a:lnTo>
                    <a:pt x="55" y="215"/>
                  </a:lnTo>
                  <a:lnTo>
                    <a:pt x="61" y="218"/>
                  </a:lnTo>
                  <a:lnTo>
                    <a:pt x="72" y="220"/>
                  </a:lnTo>
                  <a:lnTo>
                    <a:pt x="80" y="223"/>
                  </a:lnTo>
                  <a:lnTo>
                    <a:pt x="90" y="223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3" name="Freeform 38"/>
            <p:cNvSpPr>
              <a:spLocks/>
            </p:cNvSpPr>
            <p:nvPr/>
          </p:nvSpPr>
          <p:spPr bwMode="auto">
            <a:xfrm>
              <a:off x="3194" y="2298"/>
              <a:ext cx="794" cy="663"/>
            </a:xfrm>
            <a:custGeom>
              <a:avLst/>
              <a:gdLst>
                <a:gd name="T0" fmla="*/ 0 w 794"/>
                <a:gd name="T1" fmla="*/ 57 h 663"/>
                <a:gd name="T2" fmla="*/ 65 w 794"/>
                <a:gd name="T3" fmla="*/ 663 h 663"/>
                <a:gd name="T4" fmla="*/ 794 w 794"/>
                <a:gd name="T5" fmla="*/ 536 h 663"/>
                <a:gd name="T6" fmla="*/ 361 w 794"/>
                <a:gd name="T7" fmla="*/ 0 h 663"/>
                <a:gd name="T8" fmla="*/ 0 w 794"/>
                <a:gd name="T9" fmla="*/ 57 h 663"/>
                <a:gd name="T10" fmla="*/ 0 w 794"/>
                <a:gd name="T11" fmla="*/ 57 h 6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4"/>
                <a:gd name="T19" fmla="*/ 0 h 663"/>
                <a:gd name="T20" fmla="*/ 794 w 794"/>
                <a:gd name="T21" fmla="*/ 663 h 6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4" h="663">
                  <a:moveTo>
                    <a:pt x="0" y="57"/>
                  </a:moveTo>
                  <a:lnTo>
                    <a:pt x="65" y="663"/>
                  </a:lnTo>
                  <a:lnTo>
                    <a:pt x="794" y="536"/>
                  </a:lnTo>
                  <a:lnTo>
                    <a:pt x="361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4" name="Freeform 39"/>
            <p:cNvSpPr>
              <a:spLocks/>
            </p:cNvSpPr>
            <p:nvPr/>
          </p:nvSpPr>
          <p:spPr bwMode="auto">
            <a:xfrm>
              <a:off x="3257" y="2404"/>
              <a:ext cx="170" cy="443"/>
            </a:xfrm>
            <a:custGeom>
              <a:avLst/>
              <a:gdLst>
                <a:gd name="T0" fmla="*/ 0 w 170"/>
                <a:gd name="T1" fmla="*/ 13 h 443"/>
                <a:gd name="T2" fmla="*/ 88 w 170"/>
                <a:gd name="T3" fmla="*/ 443 h 443"/>
                <a:gd name="T4" fmla="*/ 170 w 170"/>
                <a:gd name="T5" fmla="*/ 430 h 443"/>
                <a:gd name="T6" fmla="*/ 39 w 170"/>
                <a:gd name="T7" fmla="*/ 0 h 443"/>
                <a:gd name="T8" fmla="*/ 0 w 170"/>
                <a:gd name="T9" fmla="*/ 13 h 443"/>
                <a:gd name="T10" fmla="*/ 0 w 170"/>
                <a:gd name="T11" fmla="*/ 13 h 4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0"/>
                <a:gd name="T19" fmla="*/ 0 h 443"/>
                <a:gd name="T20" fmla="*/ 170 w 170"/>
                <a:gd name="T21" fmla="*/ 443 h 4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0" h="443">
                  <a:moveTo>
                    <a:pt x="0" y="13"/>
                  </a:moveTo>
                  <a:lnTo>
                    <a:pt x="88" y="443"/>
                  </a:lnTo>
                  <a:lnTo>
                    <a:pt x="170" y="430"/>
                  </a:lnTo>
                  <a:lnTo>
                    <a:pt x="39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5" name="Freeform 40"/>
            <p:cNvSpPr>
              <a:spLocks/>
            </p:cNvSpPr>
            <p:nvPr/>
          </p:nvSpPr>
          <p:spPr bwMode="auto">
            <a:xfrm>
              <a:off x="3135" y="742"/>
              <a:ext cx="894" cy="808"/>
            </a:xfrm>
            <a:custGeom>
              <a:avLst/>
              <a:gdLst>
                <a:gd name="T0" fmla="*/ 22 w 894"/>
                <a:gd name="T1" fmla="*/ 515 h 808"/>
                <a:gd name="T2" fmla="*/ 894 w 894"/>
                <a:gd name="T3" fmla="*/ 808 h 808"/>
                <a:gd name="T4" fmla="*/ 855 w 894"/>
                <a:gd name="T5" fmla="*/ 0 h 808"/>
                <a:gd name="T6" fmla="*/ 0 w 894"/>
                <a:gd name="T7" fmla="*/ 313 h 808"/>
                <a:gd name="T8" fmla="*/ 22 w 894"/>
                <a:gd name="T9" fmla="*/ 515 h 808"/>
                <a:gd name="T10" fmla="*/ 22 w 894"/>
                <a:gd name="T11" fmla="*/ 515 h 8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4"/>
                <a:gd name="T19" fmla="*/ 0 h 808"/>
                <a:gd name="T20" fmla="*/ 894 w 894"/>
                <a:gd name="T21" fmla="*/ 808 h 8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4" h="808">
                  <a:moveTo>
                    <a:pt x="22" y="515"/>
                  </a:moveTo>
                  <a:lnTo>
                    <a:pt x="894" y="808"/>
                  </a:lnTo>
                  <a:lnTo>
                    <a:pt x="855" y="0"/>
                  </a:lnTo>
                  <a:lnTo>
                    <a:pt x="0" y="313"/>
                  </a:lnTo>
                  <a:lnTo>
                    <a:pt x="22" y="515"/>
                  </a:lnTo>
                  <a:close/>
                </a:path>
              </a:pathLst>
            </a:custGeom>
            <a:solidFill>
              <a:srgbClr val="EB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6" name="Freeform 41"/>
            <p:cNvSpPr>
              <a:spLocks/>
            </p:cNvSpPr>
            <p:nvPr/>
          </p:nvSpPr>
          <p:spPr bwMode="auto">
            <a:xfrm>
              <a:off x="3151" y="825"/>
              <a:ext cx="859" cy="642"/>
            </a:xfrm>
            <a:custGeom>
              <a:avLst/>
              <a:gdLst>
                <a:gd name="T0" fmla="*/ 18 w 859"/>
                <a:gd name="T1" fmla="*/ 414 h 642"/>
                <a:gd name="T2" fmla="*/ 859 w 859"/>
                <a:gd name="T3" fmla="*/ 642 h 642"/>
                <a:gd name="T4" fmla="*/ 825 w 859"/>
                <a:gd name="T5" fmla="*/ 0 h 642"/>
                <a:gd name="T6" fmla="*/ 0 w 859"/>
                <a:gd name="T7" fmla="*/ 251 h 642"/>
                <a:gd name="T8" fmla="*/ 18 w 859"/>
                <a:gd name="T9" fmla="*/ 414 h 642"/>
                <a:gd name="T10" fmla="*/ 18 w 859"/>
                <a:gd name="T11" fmla="*/ 414 h 6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9"/>
                <a:gd name="T19" fmla="*/ 0 h 642"/>
                <a:gd name="T20" fmla="*/ 859 w 859"/>
                <a:gd name="T21" fmla="*/ 642 h 6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9" h="642">
                  <a:moveTo>
                    <a:pt x="18" y="414"/>
                  </a:moveTo>
                  <a:lnTo>
                    <a:pt x="859" y="642"/>
                  </a:lnTo>
                  <a:lnTo>
                    <a:pt x="825" y="0"/>
                  </a:lnTo>
                  <a:lnTo>
                    <a:pt x="0" y="251"/>
                  </a:lnTo>
                  <a:lnTo>
                    <a:pt x="18" y="414"/>
                  </a:lnTo>
                  <a:close/>
                </a:path>
              </a:pathLst>
            </a:custGeom>
            <a:solidFill>
              <a:srgbClr val="F0F5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7" name="Freeform 42"/>
            <p:cNvSpPr>
              <a:spLocks/>
            </p:cNvSpPr>
            <p:nvPr/>
          </p:nvSpPr>
          <p:spPr bwMode="auto">
            <a:xfrm>
              <a:off x="3165" y="900"/>
              <a:ext cx="823" cy="479"/>
            </a:xfrm>
            <a:custGeom>
              <a:avLst/>
              <a:gdLst>
                <a:gd name="T0" fmla="*/ 11 w 823"/>
                <a:gd name="T1" fmla="*/ 313 h 479"/>
                <a:gd name="T2" fmla="*/ 823 w 823"/>
                <a:gd name="T3" fmla="*/ 479 h 479"/>
                <a:gd name="T4" fmla="*/ 796 w 823"/>
                <a:gd name="T5" fmla="*/ 0 h 479"/>
                <a:gd name="T6" fmla="*/ 0 w 823"/>
                <a:gd name="T7" fmla="*/ 191 h 479"/>
                <a:gd name="T8" fmla="*/ 11 w 823"/>
                <a:gd name="T9" fmla="*/ 313 h 479"/>
                <a:gd name="T10" fmla="*/ 11 w 823"/>
                <a:gd name="T11" fmla="*/ 313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3"/>
                <a:gd name="T19" fmla="*/ 0 h 479"/>
                <a:gd name="T20" fmla="*/ 823 w 823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3" h="479">
                  <a:moveTo>
                    <a:pt x="11" y="313"/>
                  </a:moveTo>
                  <a:lnTo>
                    <a:pt x="823" y="479"/>
                  </a:lnTo>
                  <a:lnTo>
                    <a:pt x="796" y="0"/>
                  </a:lnTo>
                  <a:lnTo>
                    <a:pt x="0" y="191"/>
                  </a:lnTo>
                  <a:lnTo>
                    <a:pt x="11" y="313"/>
                  </a:lnTo>
                  <a:close/>
                </a:path>
              </a:pathLst>
            </a:custGeom>
            <a:solidFill>
              <a:srgbClr val="F5F7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8" name="Freeform 43"/>
            <p:cNvSpPr>
              <a:spLocks/>
            </p:cNvSpPr>
            <p:nvPr/>
          </p:nvSpPr>
          <p:spPr bwMode="auto">
            <a:xfrm>
              <a:off x="3176" y="975"/>
              <a:ext cx="790" cy="316"/>
            </a:xfrm>
            <a:custGeom>
              <a:avLst/>
              <a:gdLst>
                <a:gd name="T0" fmla="*/ 6 w 790"/>
                <a:gd name="T1" fmla="*/ 215 h 316"/>
                <a:gd name="T2" fmla="*/ 790 w 790"/>
                <a:gd name="T3" fmla="*/ 316 h 316"/>
                <a:gd name="T4" fmla="*/ 765 w 790"/>
                <a:gd name="T5" fmla="*/ 0 h 316"/>
                <a:gd name="T6" fmla="*/ 0 w 790"/>
                <a:gd name="T7" fmla="*/ 129 h 316"/>
                <a:gd name="T8" fmla="*/ 6 w 790"/>
                <a:gd name="T9" fmla="*/ 215 h 316"/>
                <a:gd name="T10" fmla="*/ 6 w 790"/>
                <a:gd name="T11" fmla="*/ 215 h 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0"/>
                <a:gd name="T19" fmla="*/ 0 h 316"/>
                <a:gd name="T20" fmla="*/ 790 w 790"/>
                <a:gd name="T21" fmla="*/ 316 h 3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0" h="316">
                  <a:moveTo>
                    <a:pt x="6" y="215"/>
                  </a:moveTo>
                  <a:lnTo>
                    <a:pt x="790" y="316"/>
                  </a:lnTo>
                  <a:lnTo>
                    <a:pt x="765" y="0"/>
                  </a:lnTo>
                  <a:lnTo>
                    <a:pt x="0" y="129"/>
                  </a:lnTo>
                  <a:lnTo>
                    <a:pt x="6" y="215"/>
                  </a:lnTo>
                  <a:close/>
                </a:path>
              </a:pathLst>
            </a:custGeom>
            <a:solidFill>
              <a:srgbClr val="FAFC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9" name="Freeform 44"/>
            <p:cNvSpPr>
              <a:spLocks/>
            </p:cNvSpPr>
            <p:nvPr/>
          </p:nvSpPr>
          <p:spPr bwMode="auto">
            <a:xfrm>
              <a:off x="3194" y="1052"/>
              <a:ext cx="753" cy="158"/>
            </a:xfrm>
            <a:custGeom>
              <a:avLst/>
              <a:gdLst>
                <a:gd name="T0" fmla="*/ 0 w 753"/>
                <a:gd name="T1" fmla="*/ 120 h 158"/>
                <a:gd name="T2" fmla="*/ 753 w 753"/>
                <a:gd name="T3" fmla="*/ 158 h 158"/>
                <a:gd name="T4" fmla="*/ 737 w 753"/>
                <a:gd name="T5" fmla="*/ 0 h 158"/>
                <a:gd name="T6" fmla="*/ 0 w 753"/>
                <a:gd name="T7" fmla="*/ 73 h 158"/>
                <a:gd name="T8" fmla="*/ 0 w 753"/>
                <a:gd name="T9" fmla="*/ 120 h 158"/>
                <a:gd name="T10" fmla="*/ 0 w 753"/>
                <a:gd name="T11" fmla="*/ 12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3"/>
                <a:gd name="T19" fmla="*/ 0 h 158"/>
                <a:gd name="T20" fmla="*/ 753 w 753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3" h="158">
                  <a:moveTo>
                    <a:pt x="0" y="120"/>
                  </a:moveTo>
                  <a:lnTo>
                    <a:pt x="753" y="158"/>
                  </a:lnTo>
                  <a:lnTo>
                    <a:pt x="737" y="0"/>
                  </a:lnTo>
                  <a:lnTo>
                    <a:pt x="0" y="73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0" name="Freeform 45"/>
            <p:cNvSpPr>
              <a:spLocks/>
            </p:cNvSpPr>
            <p:nvPr/>
          </p:nvSpPr>
          <p:spPr bwMode="auto">
            <a:xfrm>
              <a:off x="1824" y="2021"/>
              <a:ext cx="641" cy="191"/>
            </a:xfrm>
            <a:custGeom>
              <a:avLst/>
              <a:gdLst>
                <a:gd name="T0" fmla="*/ 0 w 641"/>
                <a:gd name="T1" fmla="*/ 171 h 191"/>
                <a:gd name="T2" fmla="*/ 70 w 641"/>
                <a:gd name="T3" fmla="*/ 0 h 191"/>
                <a:gd name="T4" fmla="*/ 619 w 641"/>
                <a:gd name="T5" fmla="*/ 5 h 191"/>
                <a:gd name="T6" fmla="*/ 641 w 641"/>
                <a:gd name="T7" fmla="*/ 186 h 191"/>
                <a:gd name="T8" fmla="*/ 580 w 641"/>
                <a:gd name="T9" fmla="*/ 191 h 191"/>
                <a:gd name="T10" fmla="*/ 566 w 641"/>
                <a:gd name="T11" fmla="*/ 28 h 191"/>
                <a:gd name="T12" fmla="*/ 129 w 641"/>
                <a:gd name="T13" fmla="*/ 26 h 191"/>
                <a:gd name="T14" fmla="*/ 82 w 641"/>
                <a:gd name="T15" fmla="*/ 171 h 191"/>
                <a:gd name="T16" fmla="*/ 0 w 641"/>
                <a:gd name="T17" fmla="*/ 171 h 191"/>
                <a:gd name="T18" fmla="*/ 0 w 641"/>
                <a:gd name="T19" fmla="*/ 171 h 1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1"/>
                <a:gd name="T31" fmla="*/ 0 h 191"/>
                <a:gd name="T32" fmla="*/ 641 w 641"/>
                <a:gd name="T33" fmla="*/ 191 h 1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1" h="191">
                  <a:moveTo>
                    <a:pt x="0" y="171"/>
                  </a:moveTo>
                  <a:lnTo>
                    <a:pt x="70" y="0"/>
                  </a:lnTo>
                  <a:lnTo>
                    <a:pt x="619" y="5"/>
                  </a:lnTo>
                  <a:lnTo>
                    <a:pt x="641" y="186"/>
                  </a:lnTo>
                  <a:lnTo>
                    <a:pt x="580" y="191"/>
                  </a:lnTo>
                  <a:lnTo>
                    <a:pt x="566" y="28"/>
                  </a:lnTo>
                  <a:lnTo>
                    <a:pt x="129" y="26"/>
                  </a:lnTo>
                  <a:lnTo>
                    <a:pt x="82" y="17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1" name="Freeform 46"/>
            <p:cNvSpPr>
              <a:spLocks/>
            </p:cNvSpPr>
            <p:nvPr/>
          </p:nvSpPr>
          <p:spPr bwMode="auto">
            <a:xfrm>
              <a:off x="1814" y="1617"/>
              <a:ext cx="1196" cy="272"/>
            </a:xfrm>
            <a:custGeom>
              <a:avLst/>
              <a:gdLst>
                <a:gd name="T0" fmla="*/ 10 w 1196"/>
                <a:gd name="T1" fmla="*/ 158 h 272"/>
                <a:gd name="T2" fmla="*/ 1168 w 1196"/>
                <a:gd name="T3" fmla="*/ 0 h 272"/>
                <a:gd name="T4" fmla="*/ 1196 w 1196"/>
                <a:gd name="T5" fmla="*/ 248 h 272"/>
                <a:gd name="T6" fmla="*/ 0 w 1196"/>
                <a:gd name="T7" fmla="*/ 272 h 272"/>
                <a:gd name="T8" fmla="*/ 10 w 1196"/>
                <a:gd name="T9" fmla="*/ 158 h 272"/>
                <a:gd name="T10" fmla="*/ 10 w 1196"/>
                <a:gd name="T11" fmla="*/ 158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6"/>
                <a:gd name="T19" fmla="*/ 0 h 272"/>
                <a:gd name="T20" fmla="*/ 1196 w 1196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6" h="272">
                  <a:moveTo>
                    <a:pt x="10" y="158"/>
                  </a:moveTo>
                  <a:lnTo>
                    <a:pt x="1168" y="0"/>
                  </a:lnTo>
                  <a:lnTo>
                    <a:pt x="1196" y="248"/>
                  </a:lnTo>
                  <a:lnTo>
                    <a:pt x="0" y="272"/>
                  </a:lnTo>
                  <a:lnTo>
                    <a:pt x="10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2" name="Freeform 47"/>
            <p:cNvSpPr>
              <a:spLocks/>
            </p:cNvSpPr>
            <p:nvPr/>
          </p:nvSpPr>
          <p:spPr bwMode="auto">
            <a:xfrm>
              <a:off x="1838" y="1713"/>
              <a:ext cx="1123" cy="152"/>
            </a:xfrm>
            <a:custGeom>
              <a:avLst/>
              <a:gdLst>
                <a:gd name="T0" fmla="*/ 5 w 1123"/>
                <a:gd name="T1" fmla="*/ 95 h 152"/>
                <a:gd name="T2" fmla="*/ 0 w 1123"/>
                <a:gd name="T3" fmla="*/ 152 h 152"/>
                <a:gd name="T4" fmla="*/ 1123 w 1123"/>
                <a:gd name="T5" fmla="*/ 121 h 152"/>
                <a:gd name="T6" fmla="*/ 1123 w 1123"/>
                <a:gd name="T7" fmla="*/ 0 h 152"/>
                <a:gd name="T8" fmla="*/ 5 w 1123"/>
                <a:gd name="T9" fmla="*/ 95 h 152"/>
                <a:gd name="T10" fmla="*/ 5 w 1123"/>
                <a:gd name="T11" fmla="*/ 95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3"/>
                <a:gd name="T19" fmla="*/ 0 h 152"/>
                <a:gd name="T20" fmla="*/ 1123 w 1123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3" h="152">
                  <a:moveTo>
                    <a:pt x="5" y="95"/>
                  </a:moveTo>
                  <a:lnTo>
                    <a:pt x="0" y="152"/>
                  </a:lnTo>
                  <a:lnTo>
                    <a:pt x="1123" y="121"/>
                  </a:lnTo>
                  <a:lnTo>
                    <a:pt x="1123" y="0"/>
                  </a:lnTo>
                  <a:lnTo>
                    <a:pt x="5" y="95"/>
                  </a:lnTo>
                  <a:close/>
                </a:path>
              </a:pathLst>
            </a:custGeom>
            <a:solidFill>
              <a:srgbClr val="669E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3" name="Freeform 48"/>
            <p:cNvSpPr>
              <a:spLocks/>
            </p:cNvSpPr>
            <p:nvPr/>
          </p:nvSpPr>
          <p:spPr bwMode="auto">
            <a:xfrm>
              <a:off x="2847" y="1503"/>
              <a:ext cx="529" cy="696"/>
            </a:xfrm>
            <a:custGeom>
              <a:avLst/>
              <a:gdLst>
                <a:gd name="T0" fmla="*/ 290 w 529"/>
                <a:gd name="T1" fmla="*/ 694 h 696"/>
                <a:gd name="T2" fmla="*/ 326 w 529"/>
                <a:gd name="T3" fmla="*/ 684 h 696"/>
                <a:gd name="T4" fmla="*/ 365 w 529"/>
                <a:gd name="T5" fmla="*/ 668 h 696"/>
                <a:gd name="T6" fmla="*/ 398 w 529"/>
                <a:gd name="T7" fmla="*/ 642 h 696"/>
                <a:gd name="T8" fmla="*/ 431 w 529"/>
                <a:gd name="T9" fmla="*/ 616 h 696"/>
                <a:gd name="T10" fmla="*/ 457 w 529"/>
                <a:gd name="T11" fmla="*/ 580 h 696"/>
                <a:gd name="T12" fmla="*/ 482 w 529"/>
                <a:gd name="T13" fmla="*/ 541 h 696"/>
                <a:gd name="T14" fmla="*/ 500 w 529"/>
                <a:gd name="T15" fmla="*/ 497 h 696"/>
                <a:gd name="T16" fmla="*/ 514 w 529"/>
                <a:gd name="T17" fmla="*/ 448 h 696"/>
                <a:gd name="T18" fmla="*/ 522 w 529"/>
                <a:gd name="T19" fmla="*/ 406 h 696"/>
                <a:gd name="T20" fmla="*/ 527 w 529"/>
                <a:gd name="T21" fmla="*/ 383 h 696"/>
                <a:gd name="T22" fmla="*/ 527 w 529"/>
                <a:gd name="T23" fmla="*/ 339 h 696"/>
                <a:gd name="T24" fmla="*/ 527 w 529"/>
                <a:gd name="T25" fmla="*/ 313 h 696"/>
                <a:gd name="T26" fmla="*/ 520 w 529"/>
                <a:gd name="T27" fmla="*/ 269 h 696"/>
                <a:gd name="T28" fmla="*/ 514 w 529"/>
                <a:gd name="T29" fmla="*/ 243 h 696"/>
                <a:gd name="T30" fmla="*/ 500 w 529"/>
                <a:gd name="T31" fmla="*/ 197 h 696"/>
                <a:gd name="T32" fmla="*/ 482 w 529"/>
                <a:gd name="T33" fmla="*/ 153 h 696"/>
                <a:gd name="T34" fmla="*/ 457 w 529"/>
                <a:gd name="T35" fmla="*/ 114 h 696"/>
                <a:gd name="T36" fmla="*/ 431 w 529"/>
                <a:gd name="T37" fmla="*/ 78 h 696"/>
                <a:gd name="T38" fmla="*/ 398 w 529"/>
                <a:gd name="T39" fmla="*/ 49 h 696"/>
                <a:gd name="T40" fmla="*/ 365 w 529"/>
                <a:gd name="T41" fmla="*/ 26 h 696"/>
                <a:gd name="T42" fmla="*/ 326 w 529"/>
                <a:gd name="T43" fmla="*/ 10 h 696"/>
                <a:gd name="T44" fmla="*/ 290 w 529"/>
                <a:gd name="T45" fmla="*/ 0 h 696"/>
                <a:gd name="T46" fmla="*/ 255 w 529"/>
                <a:gd name="T47" fmla="*/ 0 h 696"/>
                <a:gd name="T48" fmla="*/ 235 w 529"/>
                <a:gd name="T49" fmla="*/ 0 h 696"/>
                <a:gd name="T50" fmla="*/ 196 w 529"/>
                <a:gd name="T51" fmla="*/ 10 h 696"/>
                <a:gd name="T52" fmla="*/ 159 w 529"/>
                <a:gd name="T53" fmla="*/ 26 h 696"/>
                <a:gd name="T54" fmla="*/ 124 w 529"/>
                <a:gd name="T55" fmla="*/ 49 h 696"/>
                <a:gd name="T56" fmla="*/ 94 w 529"/>
                <a:gd name="T57" fmla="*/ 78 h 696"/>
                <a:gd name="T58" fmla="*/ 65 w 529"/>
                <a:gd name="T59" fmla="*/ 114 h 696"/>
                <a:gd name="T60" fmla="*/ 43 w 529"/>
                <a:gd name="T61" fmla="*/ 153 h 696"/>
                <a:gd name="T62" fmla="*/ 24 w 529"/>
                <a:gd name="T63" fmla="*/ 197 h 696"/>
                <a:gd name="T64" fmla="*/ 10 w 529"/>
                <a:gd name="T65" fmla="*/ 243 h 696"/>
                <a:gd name="T66" fmla="*/ 4 w 529"/>
                <a:gd name="T67" fmla="*/ 269 h 696"/>
                <a:gd name="T68" fmla="*/ 0 w 529"/>
                <a:gd name="T69" fmla="*/ 313 h 696"/>
                <a:gd name="T70" fmla="*/ 0 w 529"/>
                <a:gd name="T71" fmla="*/ 339 h 696"/>
                <a:gd name="T72" fmla="*/ 0 w 529"/>
                <a:gd name="T73" fmla="*/ 383 h 696"/>
                <a:gd name="T74" fmla="*/ 2 w 529"/>
                <a:gd name="T75" fmla="*/ 406 h 696"/>
                <a:gd name="T76" fmla="*/ 10 w 529"/>
                <a:gd name="T77" fmla="*/ 448 h 696"/>
                <a:gd name="T78" fmla="*/ 24 w 529"/>
                <a:gd name="T79" fmla="*/ 497 h 696"/>
                <a:gd name="T80" fmla="*/ 43 w 529"/>
                <a:gd name="T81" fmla="*/ 541 h 696"/>
                <a:gd name="T82" fmla="*/ 65 w 529"/>
                <a:gd name="T83" fmla="*/ 580 h 696"/>
                <a:gd name="T84" fmla="*/ 94 w 529"/>
                <a:gd name="T85" fmla="*/ 616 h 696"/>
                <a:gd name="T86" fmla="*/ 124 w 529"/>
                <a:gd name="T87" fmla="*/ 642 h 696"/>
                <a:gd name="T88" fmla="*/ 159 w 529"/>
                <a:gd name="T89" fmla="*/ 668 h 696"/>
                <a:gd name="T90" fmla="*/ 196 w 529"/>
                <a:gd name="T91" fmla="*/ 684 h 696"/>
                <a:gd name="T92" fmla="*/ 235 w 529"/>
                <a:gd name="T93" fmla="*/ 694 h 696"/>
                <a:gd name="T94" fmla="*/ 255 w 529"/>
                <a:gd name="T95" fmla="*/ 696 h 6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29"/>
                <a:gd name="T145" fmla="*/ 0 h 696"/>
                <a:gd name="T146" fmla="*/ 529 w 529"/>
                <a:gd name="T147" fmla="*/ 696 h 6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29" h="696">
                  <a:moveTo>
                    <a:pt x="263" y="696"/>
                  </a:moveTo>
                  <a:lnTo>
                    <a:pt x="275" y="696"/>
                  </a:lnTo>
                  <a:lnTo>
                    <a:pt x="290" y="694"/>
                  </a:lnTo>
                  <a:lnTo>
                    <a:pt x="302" y="691"/>
                  </a:lnTo>
                  <a:lnTo>
                    <a:pt x="316" y="689"/>
                  </a:lnTo>
                  <a:lnTo>
                    <a:pt x="326" y="684"/>
                  </a:lnTo>
                  <a:lnTo>
                    <a:pt x="341" y="681"/>
                  </a:lnTo>
                  <a:lnTo>
                    <a:pt x="351" y="673"/>
                  </a:lnTo>
                  <a:lnTo>
                    <a:pt x="365" y="668"/>
                  </a:lnTo>
                  <a:lnTo>
                    <a:pt x="375" y="660"/>
                  </a:lnTo>
                  <a:lnTo>
                    <a:pt x="388" y="652"/>
                  </a:lnTo>
                  <a:lnTo>
                    <a:pt x="398" y="642"/>
                  </a:lnTo>
                  <a:lnTo>
                    <a:pt x="410" y="634"/>
                  </a:lnTo>
                  <a:lnTo>
                    <a:pt x="420" y="627"/>
                  </a:lnTo>
                  <a:lnTo>
                    <a:pt x="431" y="616"/>
                  </a:lnTo>
                  <a:lnTo>
                    <a:pt x="439" y="606"/>
                  </a:lnTo>
                  <a:lnTo>
                    <a:pt x="449" y="593"/>
                  </a:lnTo>
                  <a:lnTo>
                    <a:pt x="457" y="580"/>
                  </a:lnTo>
                  <a:lnTo>
                    <a:pt x="465" y="567"/>
                  </a:lnTo>
                  <a:lnTo>
                    <a:pt x="473" y="554"/>
                  </a:lnTo>
                  <a:lnTo>
                    <a:pt x="482" y="541"/>
                  </a:lnTo>
                  <a:lnTo>
                    <a:pt x="488" y="528"/>
                  </a:lnTo>
                  <a:lnTo>
                    <a:pt x="494" y="513"/>
                  </a:lnTo>
                  <a:lnTo>
                    <a:pt x="500" y="497"/>
                  </a:lnTo>
                  <a:lnTo>
                    <a:pt x="508" y="482"/>
                  </a:lnTo>
                  <a:lnTo>
                    <a:pt x="510" y="466"/>
                  </a:lnTo>
                  <a:lnTo>
                    <a:pt x="514" y="448"/>
                  </a:lnTo>
                  <a:lnTo>
                    <a:pt x="518" y="432"/>
                  </a:lnTo>
                  <a:lnTo>
                    <a:pt x="522" y="417"/>
                  </a:lnTo>
                  <a:lnTo>
                    <a:pt x="522" y="406"/>
                  </a:lnTo>
                  <a:lnTo>
                    <a:pt x="525" y="399"/>
                  </a:lnTo>
                  <a:lnTo>
                    <a:pt x="525" y="391"/>
                  </a:lnTo>
                  <a:lnTo>
                    <a:pt x="527" y="383"/>
                  </a:lnTo>
                  <a:lnTo>
                    <a:pt x="527" y="365"/>
                  </a:lnTo>
                  <a:lnTo>
                    <a:pt x="529" y="349"/>
                  </a:lnTo>
                  <a:lnTo>
                    <a:pt x="527" y="339"/>
                  </a:lnTo>
                  <a:lnTo>
                    <a:pt x="527" y="329"/>
                  </a:lnTo>
                  <a:lnTo>
                    <a:pt x="527" y="321"/>
                  </a:lnTo>
                  <a:lnTo>
                    <a:pt x="527" y="313"/>
                  </a:lnTo>
                  <a:lnTo>
                    <a:pt x="525" y="295"/>
                  </a:lnTo>
                  <a:lnTo>
                    <a:pt x="522" y="280"/>
                  </a:lnTo>
                  <a:lnTo>
                    <a:pt x="520" y="269"/>
                  </a:lnTo>
                  <a:lnTo>
                    <a:pt x="518" y="259"/>
                  </a:lnTo>
                  <a:lnTo>
                    <a:pt x="516" y="251"/>
                  </a:lnTo>
                  <a:lnTo>
                    <a:pt x="514" y="243"/>
                  </a:lnTo>
                  <a:lnTo>
                    <a:pt x="510" y="228"/>
                  </a:lnTo>
                  <a:lnTo>
                    <a:pt x="508" y="212"/>
                  </a:lnTo>
                  <a:lnTo>
                    <a:pt x="500" y="197"/>
                  </a:lnTo>
                  <a:lnTo>
                    <a:pt x="494" y="181"/>
                  </a:lnTo>
                  <a:lnTo>
                    <a:pt x="488" y="168"/>
                  </a:lnTo>
                  <a:lnTo>
                    <a:pt x="482" y="153"/>
                  </a:lnTo>
                  <a:lnTo>
                    <a:pt x="473" y="137"/>
                  </a:lnTo>
                  <a:lnTo>
                    <a:pt x="465" y="127"/>
                  </a:lnTo>
                  <a:lnTo>
                    <a:pt x="457" y="114"/>
                  </a:lnTo>
                  <a:lnTo>
                    <a:pt x="449" y="101"/>
                  </a:lnTo>
                  <a:lnTo>
                    <a:pt x="439" y="88"/>
                  </a:lnTo>
                  <a:lnTo>
                    <a:pt x="431" y="78"/>
                  </a:lnTo>
                  <a:lnTo>
                    <a:pt x="420" y="67"/>
                  </a:lnTo>
                  <a:lnTo>
                    <a:pt x="410" y="59"/>
                  </a:lnTo>
                  <a:lnTo>
                    <a:pt x="398" y="49"/>
                  </a:lnTo>
                  <a:lnTo>
                    <a:pt x="388" y="39"/>
                  </a:lnTo>
                  <a:lnTo>
                    <a:pt x="375" y="31"/>
                  </a:lnTo>
                  <a:lnTo>
                    <a:pt x="365" y="26"/>
                  </a:lnTo>
                  <a:lnTo>
                    <a:pt x="351" y="18"/>
                  </a:lnTo>
                  <a:lnTo>
                    <a:pt x="341" y="15"/>
                  </a:lnTo>
                  <a:lnTo>
                    <a:pt x="326" y="10"/>
                  </a:lnTo>
                  <a:lnTo>
                    <a:pt x="316" y="5"/>
                  </a:lnTo>
                  <a:lnTo>
                    <a:pt x="302" y="3"/>
                  </a:lnTo>
                  <a:lnTo>
                    <a:pt x="290" y="0"/>
                  </a:lnTo>
                  <a:lnTo>
                    <a:pt x="275" y="0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7" y="0"/>
                  </a:lnTo>
                  <a:lnTo>
                    <a:pt x="241" y="0"/>
                  </a:lnTo>
                  <a:lnTo>
                    <a:pt x="235" y="0"/>
                  </a:lnTo>
                  <a:lnTo>
                    <a:pt x="222" y="3"/>
                  </a:lnTo>
                  <a:lnTo>
                    <a:pt x="208" y="5"/>
                  </a:lnTo>
                  <a:lnTo>
                    <a:pt x="196" y="10"/>
                  </a:lnTo>
                  <a:lnTo>
                    <a:pt x="184" y="15"/>
                  </a:lnTo>
                  <a:lnTo>
                    <a:pt x="171" y="18"/>
                  </a:lnTo>
                  <a:lnTo>
                    <a:pt x="159" y="26"/>
                  </a:lnTo>
                  <a:lnTo>
                    <a:pt x="147" y="31"/>
                  </a:lnTo>
                  <a:lnTo>
                    <a:pt x="137" y="39"/>
                  </a:lnTo>
                  <a:lnTo>
                    <a:pt x="124" y="49"/>
                  </a:lnTo>
                  <a:lnTo>
                    <a:pt x="114" y="59"/>
                  </a:lnTo>
                  <a:lnTo>
                    <a:pt x="104" y="67"/>
                  </a:lnTo>
                  <a:lnTo>
                    <a:pt x="94" y="78"/>
                  </a:lnTo>
                  <a:lnTo>
                    <a:pt x="84" y="88"/>
                  </a:lnTo>
                  <a:lnTo>
                    <a:pt x="75" y="101"/>
                  </a:lnTo>
                  <a:lnTo>
                    <a:pt x="65" y="114"/>
                  </a:lnTo>
                  <a:lnTo>
                    <a:pt x="57" y="127"/>
                  </a:lnTo>
                  <a:lnTo>
                    <a:pt x="49" y="137"/>
                  </a:lnTo>
                  <a:lnTo>
                    <a:pt x="43" y="153"/>
                  </a:lnTo>
                  <a:lnTo>
                    <a:pt x="37" y="168"/>
                  </a:lnTo>
                  <a:lnTo>
                    <a:pt x="30" y="181"/>
                  </a:lnTo>
                  <a:lnTo>
                    <a:pt x="24" y="197"/>
                  </a:lnTo>
                  <a:lnTo>
                    <a:pt x="20" y="212"/>
                  </a:lnTo>
                  <a:lnTo>
                    <a:pt x="14" y="228"/>
                  </a:lnTo>
                  <a:lnTo>
                    <a:pt x="10" y="243"/>
                  </a:lnTo>
                  <a:lnTo>
                    <a:pt x="8" y="251"/>
                  </a:lnTo>
                  <a:lnTo>
                    <a:pt x="6" y="259"/>
                  </a:lnTo>
                  <a:lnTo>
                    <a:pt x="4" y="269"/>
                  </a:lnTo>
                  <a:lnTo>
                    <a:pt x="4" y="280"/>
                  </a:lnTo>
                  <a:lnTo>
                    <a:pt x="0" y="295"/>
                  </a:lnTo>
                  <a:lnTo>
                    <a:pt x="0" y="313"/>
                  </a:lnTo>
                  <a:lnTo>
                    <a:pt x="0" y="321"/>
                  </a:lnTo>
                  <a:lnTo>
                    <a:pt x="0" y="329"/>
                  </a:lnTo>
                  <a:lnTo>
                    <a:pt x="0" y="339"/>
                  </a:lnTo>
                  <a:lnTo>
                    <a:pt x="0" y="349"/>
                  </a:lnTo>
                  <a:lnTo>
                    <a:pt x="0" y="365"/>
                  </a:lnTo>
                  <a:lnTo>
                    <a:pt x="0" y="383"/>
                  </a:lnTo>
                  <a:lnTo>
                    <a:pt x="0" y="391"/>
                  </a:lnTo>
                  <a:lnTo>
                    <a:pt x="0" y="399"/>
                  </a:lnTo>
                  <a:lnTo>
                    <a:pt x="2" y="406"/>
                  </a:lnTo>
                  <a:lnTo>
                    <a:pt x="4" y="417"/>
                  </a:lnTo>
                  <a:lnTo>
                    <a:pt x="6" y="432"/>
                  </a:lnTo>
                  <a:lnTo>
                    <a:pt x="10" y="448"/>
                  </a:lnTo>
                  <a:lnTo>
                    <a:pt x="14" y="466"/>
                  </a:lnTo>
                  <a:lnTo>
                    <a:pt x="20" y="482"/>
                  </a:lnTo>
                  <a:lnTo>
                    <a:pt x="24" y="497"/>
                  </a:lnTo>
                  <a:lnTo>
                    <a:pt x="30" y="513"/>
                  </a:lnTo>
                  <a:lnTo>
                    <a:pt x="37" y="528"/>
                  </a:lnTo>
                  <a:lnTo>
                    <a:pt x="43" y="541"/>
                  </a:lnTo>
                  <a:lnTo>
                    <a:pt x="49" y="554"/>
                  </a:lnTo>
                  <a:lnTo>
                    <a:pt x="57" y="567"/>
                  </a:lnTo>
                  <a:lnTo>
                    <a:pt x="65" y="580"/>
                  </a:lnTo>
                  <a:lnTo>
                    <a:pt x="75" y="593"/>
                  </a:lnTo>
                  <a:lnTo>
                    <a:pt x="84" y="606"/>
                  </a:lnTo>
                  <a:lnTo>
                    <a:pt x="94" y="616"/>
                  </a:lnTo>
                  <a:lnTo>
                    <a:pt x="104" y="627"/>
                  </a:lnTo>
                  <a:lnTo>
                    <a:pt x="114" y="634"/>
                  </a:lnTo>
                  <a:lnTo>
                    <a:pt x="124" y="642"/>
                  </a:lnTo>
                  <a:lnTo>
                    <a:pt x="137" y="652"/>
                  </a:lnTo>
                  <a:lnTo>
                    <a:pt x="147" y="660"/>
                  </a:lnTo>
                  <a:lnTo>
                    <a:pt x="159" y="668"/>
                  </a:lnTo>
                  <a:lnTo>
                    <a:pt x="171" y="673"/>
                  </a:lnTo>
                  <a:lnTo>
                    <a:pt x="184" y="681"/>
                  </a:lnTo>
                  <a:lnTo>
                    <a:pt x="196" y="684"/>
                  </a:lnTo>
                  <a:lnTo>
                    <a:pt x="208" y="689"/>
                  </a:lnTo>
                  <a:lnTo>
                    <a:pt x="222" y="691"/>
                  </a:lnTo>
                  <a:lnTo>
                    <a:pt x="235" y="694"/>
                  </a:lnTo>
                  <a:lnTo>
                    <a:pt x="241" y="694"/>
                  </a:lnTo>
                  <a:lnTo>
                    <a:pt x="247" y="696"/>
                  </a:lnTo>
                  <a:lnTo>
                    <a:pt x="255" y="696"/>
                  </a:lnTo>
                  <a:lnTo>
                    <a:pt x="263" y="6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4" name="Freeform 49"/>
            <p:cNvSpPr>
              <a:spLocks/>
            </p:cNvSpPr>
            <p:nvPr/>
          </p:nvSpPr>
          <p:spPr bwMode="auto">
            <a:xfrm>
              <a:off x="2941" y="1591"/>
              <a:ext cx="386" cy="500"/>
            </a:xfrm>
            <a:custGeom>
              <a:avLst/>
              <a:gdLst>
                <a:gd name="T0" fmla="*/ 212 w 386"/>
                <a:gd name="T1" fmla="*/ 497 h 500"/>
                <a:gd name="T2" fmla="*/ 241 w 386"/>
                <a:gd name="T3" fmla="*/ 489 h 500"/>
                <a:gd name="T4" fmla="*/ 267 w 386"/>
                <a:gd name="T5" fmla="*/ 479 h 500"/>
                <a:gd name="T6" fmla="*/ 292 w 386"/>
                <a:gd name="T7" fmla="*/ 461 h 500"/>
                <a:gd name="T8" fmla="*/ 314 w 386"/>
                <a:gd name="T9" fmla="*/ 440 h 500"/>
                <a:gd name="T10" fmla="*/ 335 w 386"/>
                <a:gd name="T11" fmla="*/ 414 h 500"/>
                <a:gd name="T12" fmla="*/ 351 w 386"/>
                <a:gd name="T13" fmla="*/ 386 h 500"/>
                <a:gd name="T14" fmla="*/ 365 w 386"/>
                <a:gd name="T15" fmla="*/ 355 h 500"/>
                <a:gd name="T16" fmla="*/ 375 w 386"/>
                <a:gd name="T17" fmla="*/ 321 h 500"/>
                <a:gd name="T18" fmla="*/ 382 w 386"/>
                <a:gd name="T19" fmla="*/ 285 h 500"/>
                <a:gd name="T20" fmla="*/ 386 w 386"/>
                <a:gd name="T21" fmla="*/ 249 h 500"/>
                <a:gd name="T22" fmla="*/ 382 w 386"/>
                <a:gd name="T23" fmla="*/ 210 h 500"/>
                <a:gd name="T24" fmla="*/ 375 w 386"/>
                <a:gd name="T25" fmla="*/ 173 h 500"/>
                <a:gd name="T26" fmla="*/ 365 w 386"/>
                <a:gd name="T27" fmla="*/ 137 h 500"/>
                <a:gd name="T28" fmla="*/ 351 w 386"/>
                <a:gd name="T29" fmla="*/ 109 h 500"/>
                <a:gd name="T30" fmla="*/ 335 w 386"/>
                <a:gd name="T31" fmla="*/ 80 h 500"/>
                <a:gd name="T32" fmla="*/ 314 w 386"/>
                <a:gd name="T33" fmla="*/ 54 h 500"/>
                <a:gd name="T34" fmla="*/ 292 w 386"/>
                <a:gd name="T35" fmla="*/ 34 h 500"/>
                <a:gd name="T36" fmla="*/ 267 w 386"/>
                <a:gd name="T37" fmla="*/ 18 h 500"/>
                <a:gd name="T38" fmla="*/ 241 w 386"/>
                <a:gd name="T39" fmla="*/ 5 h 500"/>
                <a:gd name="T40" fmla="*/ 212 w 386"/>
                <a:gd name="T41" fmla="*/ 0 h 500"/>
                <a:gd name="T42" fmla="*/ 184 w 386"/>
                <a:gd name="T43" fmla="*/ 0 h 500"/>
                <a:gd name="T44" fmla="*/ 153 w 386"/>
                <a:gd name="T45" fmla="*/ 5 h 500"/>
                <a:gd name="T46" fmla="*/ 124 w 386"/>
                <a:gd name="T47" fmla="*/ 13 h 500"/>
                <a:gd name="T48" fmla="*/ 98 w 386"/>
                <a:gd name="T49" fmla="*/ 26 h 500"/>
                <a:gd name="T50" fmla="*/ 75 w 386"/>
                <a:gd name="T51" fmla="*/ 47 h 500"/>
                <a:gd name="T52" fmla="*/ 57 w 386"/>
                <a:gd name="T53" fmla="*/ 72 h 500"/>
                <a:gd name="T54" fmla="*/ 37 w 386"/>
                <a:gd name="T55" fmla="*/ 96 h 500"/>
                <a:gd name="T56" fmla="*/ 20 w 386"/>
                <a:gd name="T57" fmla="*/ 127 h 500"/>
                <a:gd name="T58" fmla="*/ 12 w 386"/>
                <a:gd name="T59" fmla="*/ 161 h 500"/>
                <a:gd name="T60" fmla="*/ 4 w 386"/>
                <a:gd name="T61" fmla="*/ 197 h 500"/>
                <a:gd name="T62" fmla="*/ 0 w 386"/>
                <a:gd name="T63" fmla="*/ 236 h 500"/>
                <a:gd name="T64" fmla="*/ 0 w 386"/>
                <a:gd name="T65" fmla="*/ 274 h 500"/>
                <a:gd name="T66" fmla="*/ 4 w 386"/>
                <a:gd name="T67" fmla="*/ 311 h 500"/>
                <a:gd name="T68" fmla="*/ 14 w 386"/>
                <a:gd name="T69" fmla="*/ 344 h 500"/>
                <a:gd name="T70" fmla="*/ 26 w 386"/>
                <a:gd name="T71" fmla="*/ 375 h 500"/>
                <a:gd name="T72" fmla="*/ 43 w 386"/>
                <a:gd name="T73" fmla="*/ 406 h 500"/>
                <a:gd name="T74" fmla="*/ 63 w 386"/>
                <a:gd name="T75" fmla="*/ 430 h 500"/>
                <a:gd name="T76" fmla="*/ 83 w 386"/>
                <a:gd name="T77" fmla="*/ 456 h 500"/>
                <a:gd name="T78" fmla="*/ 108 w 386"/>
                <a:gd name="T79" fmla="*/ 471 h 500"/>
                <a:gd name="T80" fmla="*/ 135 w 386"/>
                <a:gd name="T81" fmla="*/ 487 h 500"/>
                <a:gd name="T82" fmla="*/ 163 w 386"/>
                <a:gd name="T83" fmla="*/ 495 h 500"/>
                <a:gd name="T84" fmla="*/ 194 w 386"/>
                <a:gd name="T85" fmla="*/ 500 h 5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6"/>
                <a:gd name="T130" fmla="*/ 0 h 500"/>
                <a:gd name="T131" fmla="*/ 386 w 386"/>
                <a:gd name="T132" fmla="*/ 500 h 5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6" h="500">
                  <a:moveTo>
                    <a:pt x="194" y="500"/>
                  </a:moveTo>
                  <a:lnTo>
                    <a:pt x="202" y="497"/>
                  </a:lnTo>
                  <a:lnTo>
                    <a:pt x="212" y="497"/>
                  </a:lnTo>
                  <a:lnTo>
                    <a:pt x="222" y="495"/>
                  </a:lnTo>
                  <a:lnTo>
                    <a:pt x="232" y="492"/>
                  </a:lnTo>
                  <a:lnTo>
                    <a:pt x="241" y="489"/>
                  </a:lnTo>
                  <a:lnTo>
                    <a:pt x="249" y="487"/>
                  </a:lnTo>
                  <a:lnTo>
                    <a:pt x="257" y="482"/>
                  </a:lnTo>
                  <a:lnTo>
                    <a:pt x="267" y="479"/>
                  </a:lnTo>
                  <a:lnTo>
                    <a:pt x="275" y="471"/>
                  </a:lnTo>
                  <a:lnTo>
                    <a:pt x="284" y="469"/>
                  </a:lnTo>
                  <a:lnTo>
                    <a:pt x="292" y="461"/>
                  </a:lnTo>
                  <a:lnTo>
                    <a:pt x="300" y="456"/>
                  </a:lnTo>
                  <a:lnTo>
                    <a:pt x="306" y="448"/>
                  </a:lnTo>
                  <a:lnTo>
                    <a:pt x="314" y="440"/>
                  </a:lnTo>
                  <a:lnTo>
                    <a:pt x="322" y="430"/>
                  </a:lnTo>
                  <a:lnTo>
                    <a:pt x="328" y="425"/>
                  </a:lnTo>
                  <a:lnTo>
                    <a:pt x="335" y="414"/>
                  </a:lnTo>
                  <a:lnTo>
                    <a:pt x="339" y="406"/>
                  </a:lnTo>
                  <a:lnTo>
                    <a:pt x="345" y="396"/>
                  </a:lnTo>
                  <a:lnTo>
                    <a:pt x="351" y="386"/>
                  </a:lnTo>
                  <a:lnTo>
                    <a:pt x="355" y="375"/>
                  </a:lnTo>
                  <a:lnTo>
                    <a:pt x="361" y="365"/>
                  </a:lnTo>
                  <a:lnTo>
                    <a:pt x="365" y="355"/>
                  </a:lnTo>
                  <a:lnTo>
                    <a:pt x="369" y="344"/>
                  </a:lnTo>
                  <a:lnTo>
                    <a:pt x="371" y="331"/>
                  </a:lnTo>
                  <a:lnTo>
                    <a:pt x="375" y="321"/>
                  </a:lnTo>
                  <a:lnTo>
                    <a:pt x="377" y="311"/>
                  </a:lnTo>
                  <a:lnTo>
                    <a:pt x="382" y="298"/>
                  </a:lnTo>
                  <a:lnTo>
                    <a:pt x="382" y="285"/>
                  </a:lnTo>
                  <a:lnTo>
                    <a:pt x="384" y="274"/>
                  </a:lnTo>
                  <a:lnTo>
                    <a:pt x="384" y="261"/>
                  </a:lnTo>
                  <a:lnTo>
                    <a:pt x="386" y="249"/>
                  </a:lnTo>
                  <a:lnTo>
                    <a:pt x="384" y="236"/>
                  </a:lnTo>
                  <a:lnTo>
                    <a:pt x="384" y="223"/>
                  </a:lnTo>
                  <a:lnTo>
                    <a:pt x="382" y="210"/>
                  </a:lnTo>
                  <a:lnTo>
                    <a:pt x="382" y="197"/>
                  </a:lnTo>
                  <a:lnTo>
                    <a:pt x="377" y="184"/>
                  </a:lnTo>
                  <a:lnTo>
                    <a:pt x="375" y="173"/>
                  </a:lnTo>
                  <a:lnTo>
                    <a:pt x="371" y="161"/>
                  </a:lnTo>
                  <a:lnTo>
                    <a:pt x="369" y="150"/>
                  </a:lnTo>
                  <a:lnTo>
                    <a:pt x="365" y="137"/>
                  </a:lnTo>
                  <a:lnTo>
                    <a:pt x="361" y="127"/>
                  </a:lnTo>
                  <a:lnTo>
                    <a:pt x="355" y="116"/>
                  </a:lnTo>
                  <a:lnTo>
                    <a:pt x="351" y="109"/>
                  </a:lnTo>
                  <a:lnTo>
                    <a:pt x="345" y="96"/>
                  </a:lnTo>
                  <a:lnTo>
                    <a:pt x="339" y="88"/>
                  </a:lnTo>
                  <a:lnTo>
                    <a:pt x="335" y="80"/>
                  </a:lnTo>
                  <a:lnTo>
                    <a:pt x="328" y="72"/>
                  </a:lnTo>
                  <a:lnTo>
                    <a:pt x="322" y="62"/>
                  </a:lnTo>
                  <a:lnTo>
                    <a:pt x="314" y="54"/>
                  </a:lnTo>
                  <a:lnTo>
                    <a:pt x="306" y="47"/>
                  </a:lnTo>
                  <a:lnTo>
                    <a:pt x="300" y="39"/>
                  </a:lnTo>
                  <a:lnTo>
                    <a:pt x="292" y="34"/>
                  </a:lnTo>
                  <a:lnTo>
                    <a:pt x="284" y="26"/>
                  </a:lnTo>
                  <a:lnTo>
                    <a:pt x="275" y="21"/>
                  </a:lnTo>
                  <a:lnTo>
                    <a:pt x="267" y="18"/>
                  </a:lnTo>
                  <a:lnTo>
                    <a:pt x="257" y="13"/>
                  </a:lnTo>
                  <a:lnTo>
                    <a:pt x="249" y="10"/>
                  </a:lnTo>
                  <a:lnTo>
                    <a:pt x="241" y="5"/>
                  </a:lnTo>
                  <a:lnTo>
                    <a:pt x="232" y="5"/>
                  </a:lnTo>
                  <a:lnTo>
                    <a:pt x="222" y="0"/>
                  </a:lnTo>
                  <a:lnTo>
                    <a:pt x="212" y="0"/>
                  </a:lnTo>
                  <a:lnTo>
                    <a:pt x="202" y="0"/>
                  </a:lnTo>
                  <a:lnTo>
                    <a:pt x="194" y="0"/>
                  </a:lnTo>
                  <a:lnTo>
                    <a:pt x="184" y="0"/>
                  </a:lnTo>
                  <a:lnTo>
                    <a:pt x="173" y="0"/>
                  </a:lnTo>
                  <a:lnTo>
                    <a:pt x="163" y="0"/>
                  </a:lnTo>
                  <a:lnTo>
                    <a:pt x="153" y="5"/>
                  </a:lnTo>
                  <a:lnTo>
                    <a:pt x="145" y="5"/>
                  </a:lnTo>
                  <a:lnTo>
                    <a:pt x="135" y="10"/>
                  </a:lnTo>
                  <a:lnTo>
                    <a:pt x="124" y="13"/>
                  </a:lnTo>
                  <a:lnTo>
                    <a:pt x="118" y="18"/>
                  </a:lnTo>
                  <a:lnTo>
                    <a:pt x="108" y="21"/>
                  </a:lnTo>
                  <a:lnTo>
                    <a:pt x="98" y="26"/>
                  </a:lnTo>
                  <a:lnTo>
                    <a:pt x="92" y="34"/>
                  </a:lnTo>
                  <a:lnTo>
                    <a:pt x="83" y="39"/>
                  </a:lnTo>
                  <a:lnTo>
                    <a:pt x="75" y="47"/>
                  </a:lnTo>
                  <a:lnTo>
                    <a:pt x="69" y="54"/>
                  </a:lnTo>
                  <a:lnTo>
                    <a:pt x="63" y="62"/>
                  </a:lnTo>
                  <a:lnTo>
                    <a:pt x="57" y="72"/>
                  </a:lnTo>
                  <a:lnTo>
                    <a:pt x="49" y="80"/>
                  </a:lnTo>
                  <a:lnTo>
                    <a:pt x="43" y="88"/>
                  </a:lnTo>
                  <a:lnTo>
                    <a:pt x="37" y="96"/>
                  </a:lnTo>
                  <a:lnTo>
                    <a:pt x="30" y="109"/>
                  </a:lnTo>
                  <a:lnTo>
                    <a:pt x="26" y="116"/>
                  </a:lnTo>
                  <a:lnTo>
                    <a:pt x="20" y="127"/>
                  </a:lnTo>
                  <a:lnTo>
                    <a:pt x="18" y="137"/>
                  </a:lnTo>
                  <a:lnTo>
                    <a:pt x="14" y="150"/>
                  </a:lnTo>
                  <a:lnTo>
                    <a:pt x="12" y="161"/>
                  </a:lnTo>
                  <a:lnTo>
                    <a:pt x="8" y="173"/>
                  </a:lnTo>
                  <a:lnTo>
                    <a:pt x="4" y="184"/>
                  </a:lnTo>
                  <a:lnTo>
                    <a:pt x="4" y="197"/>
                  </a:lnTo>
                  <a:lnTo>
                    <a:pt x="2" y="210"/>
                  </a:lnTo>
                  <a:lnTo>
                    <a:pt x="0" y="223"/>
                  </a:lnTo>
                  <a:lnTo>
                    <a:pt x="0" y="236"/>
                  </a:lnTo>
                  <a:lnTo>
                    <a:pt x="0" y="249"/>
                  </a:lnTo>
                  <a:lnTo>
                    <a:pt x="0" y="261"/>
                  </a:lnTo>
                  <a:lnTo>
                    <a:pt x="0" y="274"/>
                  </a:lnTo>
                  <a:lnTo>
                    <a:pt x="2" y="285"/>
                  </a:lnTo>
                  <a:lnTo>
                    <a:pt x="4" y="298"/>
                  </a:lnTo>
                  <a:lnTo>
                    <a:pt x="4" y="311"/>
                  </a:lnTo>
                  <a:lnTo>
                    <a:pt x="8" y="321"/>
                  </a:lnTo>
                  <a:lnTo>
                    <a:pt x="12" y="331"/>
                  </a:lnTo>
                  <a:lnTo>
                    <a:pt x="14" y="344"/>
                  </a:lnTo>
                  <a:lnTo>
                    <a:pt x="18" y="355"/>
                  </a:lnTo>
                  <a:lnTo>
                    <a:pt x="20" y="365"/>
                  </a:lnTo>
                  <a:lnTo>
                    <a:pt x="26" y="375"/>
                  </a:lnTo>
                  <a:lnTo>
                    <a:pt x="30" y="386"/>
                  </a:lnTo>
                  <a:lnTo>
                    <a:pt x="37" y="396"/>
                  </a:lnTo>
                  <a:lnTo>
                    <a:pt x="43" y="406"/>
                  </a:lnTo>
                  <a:lnTo>
                    <a:pt x="49" y="414"/>
                  </a:lnTo>
                  <a:lnTo>
                    <a:pt x="57" y="425"/>
                  </a:lnTo>
                  <a:lnTo>
                    <a:pt x="63" y="430"/>
                  </a:lnTo>
                  <a:lnTo>
                    <a:pt x="69" y="440"/>
                  </a:lnTo>
                  <a:lnTo>
                    <a:pt x="75" y="448"/>
                  </a:lnTo>
                  <a:lnTo>
                    <a:pt x="83" y="456"/>
                  </a:lnTo>
                  <a:lnTo>
                    <a:pt x="92" y="461"/>
                  </a:lnTo>
                  <a:lnTo>
                    <a:pt x="98" y="469"/>
                  </a:lnTo>
                  <a:lnTo>
                    <a:pt x="108" y="471"/>
                  </a:lnTo>
                  <a:lnTo>
                    <a:pt x="118" y="479"/>
                  </a:lnTo>
                  <a:lnTo>
                    <a:pt x="124" y="482"/>
                  </a:lnTo>
                  <a:lnTo>
                    <a:pt x="135" y="487"/>
                  </a:lnTo>
                  <a:lnTo>
                    <a:pt x="145" y="489"/>
                  </a:lnTo>
                  <a:lnTo>
                    <a:pt x="153" y="492"/>
                  </a:lnTo>
                  <a:lnTo>
                    <a:pt x="163" y="495"/>
                  </a:lnTo>
                  <a:lnTo>
                    <a:pt x="173" y="497"/>
                  </a:lnTo>
                  <a:lnTo>
                    <a:pt x="184" y="497"/>
                  </a:lnTo>
                  <a:lnTo>
                    <a:pt x="194" y="5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5" name="Freeform 50"/>
            <p:cNvSpPr>
              <a:spLocks/>
            </p:cNvSpPr>
            <p:nvPr/>
          </p:nvSpPr>
          <p:spPr bwMode="auto">
            <a:xfrm>
              <a:off x="2520" y="2293"/>
              <a:ext cx="458" cy="308"/>
            </a:xfrm>
            <a:custGeom>
              <a:avLst/>
              <a:gdLst>
                <a:gd name="T0" fmla="*/ 2 w 458"/>
                <a:gd name="T1" fmla="*/ 26 h 308"/>
                <a:gd name="T2" fmla="*/ 435 w 458"/>
                <a:gd name="T3" fmla="*/ 0 h 308"/>
                <a:gd name="T4" fmla="*/ 458 w 458"/>
                <a:gd name="T5" fmla="*/ 163 h 308"/>
                <a:gd name="T6" fmla="*/ 343 w 458"/>
                <a:gd name="T7" fmla="*/ 303 h 308"/>
                <a:gd name="T8" fmla="*/ 211 w 458"/>
                <a:gd name="T9" fmla="*/ 308 h 308"/>
                <a:gd name="T10" fmla="*/ 166 w 458"/>
                <a:gd name="T11" fmla="*/ 171 h 308"/>
                <a:gd name="T12" fmla="*/ 0 w 458"/>
                <a:gd name="T13" fmla="*/ 165 h 308"/>
                <a:gd name="T14" fmla="*/ 2 w 458"/>
                <a:gd name="T15" fmla="*/ 26 h 308"/>
                <a:gd name="T16" fmla="*/ 2 w 458"/>
                <a:gd name="T17" fmla="*/ 26 h 3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8"/>
                <a:gd name="T28" fmla="*/ 0 h 308"/>
                <a:gd name="T29" fmla="*/ 458 w 458"/>
                <a:gd name="T30" fmla="*/ 308 h 3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8" h="308">
                  <a:moveTo>
                    <a:pt x="2" y="26"/>
                  </a:moveTo>
                  <a:lnTo>
                    <a:pt x="435" y="0"/>
                  </a:lnTo>
                  <a:lnTo>
                    <a:pt x="458" y="163"/>
                  </a:lnTo>
                  <a:lnTo>
                    <a:pt x="343" y="303"/>
                  </a:lnTo>
                  <a:lnTo>
                    <a:pt x="211" y="308"/>
                  </a:lnTo>
                  <a:lnTo>
                    <a:pt x="166" y="171"/>
                  </a:lnTo>
                  <a:lnTo>
                    <a:pt x="0" y="165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6" name="Freeform 51"/>
            <p:cNvSpPr>
              <a:spLocks/>
            </p:cNvSpPr>
            <p:nvPr/>
          </p:nvSpPr>
          <p:spPr bwMode="auto">
            <a:xfrm>
              <a:off x="2549" y="2339"/>
              <a:ext cx="363" cy="210"/>
            </a:xfrm>
            <a:custGeom>
              <a:avLst/>
              <a:gdLst>
                <a:gd name="T0" fmla="*/ 4 w 363"/>
                <a:gd name="T1" fmla="*/ 13 h 210"/>
                <a:gd name="T2" fmla="*/ 6 w 363"/>
                <a:gd name="T3" fmla="*/ 11 h 210"/>
                <a:gd name="T4" fmla="*/ 14 w 363"/>
                <a:gd name="T5" fmla="*/ 11 h 210"/>
                <a:gd name="T6" fmla="*/ 18 w 363"/>
                <a:gd name="T7" fmla="*/ 8 h 210"/>
                <a:gd name="T8" fmla="*/ 26 w 363"/>
                <a:gd name="T9" fmla="*/ 8 h 210"/>
                <a:gd name="T10" fmla="*/ 33 w 363"/>
                <a:gd name="T11" fmla="*/ 8 h 210"/>
                <a:gd name="T12" fmla="*/ 43 w 363"/>
                <a:gd name="T13" fmla="*/ 8 h 210"/>
                <a:gd name="T14" fmla="*/ 53 w 363"/>
                <a:gd name="T15" fmla="*/ 8 h 210"/>
                <a:gd name="T16" fmla="*/ 63 w 363"/>
                <a:gd name="T17" fmla="*/ 8 h 210"/>
                <a:gd name="T18" fmla="*/ 75 w 363"/>
                <a:gd name="T19" fmla="*/ 8 h 210"/>
                <a:gd name="T20" fmla="*/ 88 w 363"/>
                <a:gd name="T21" fmla="*/ 8 h 210"/>
                <a:gd name="T22" fmla="*/ 98 w 363"/>
                <a:gd name="T23" fmla="*/ 5 h 210"/>
                <a:gd name="T24" fmla="*/ 112 w 363"/>
                <a:gd name="T25" fmla="*/ 5 h 210"/>
                <a:gd name="T26" fmla="*/ 118 w 363"/>
                <a:gd name="T27" fmla="*/ 5 h 210"/>
                <a:gd name="T28" fmla="*/ 126 w 363"/>
                <a:gd name="T29" fmla="*/ 5 h 210"/>
                <a:gd name="T30" fmla="*/ 133 w 363"/>
                <a:gd name="T31" fmla="*/ 5 h 210"/>
                <a:gd name="T32" fmla="*/ 141 w 363"/>
                <a:gd name="T33" fmla="*/ 5 h 210"/>
                <a:gd name="T34" fmla="*/ 147 w 363"/>
                <a:gd name="T35" fmla="*/ 5 h 210"/>
                <a:gd name="T36" fmla="*/ 155 w 363"/>
                <a:gd name="T37" fmla="*/ 5 h 210"/>
                <a:gd name="T38" fmla="*/ 161 w 363"/>
                <a:gd name="T39" fmla="*/ 5 h 210"/>
                <a:gd name="T40" fmla="*/ 169 w 363"/>
                <a:gd name="T41" fmla="*/ 5 h 210"/>
                <a:gd name="T42" fmla="*/ 175 w 363"/>
                <a:gd name="T43" fmla="*/ 3 h 210"/>
                <a:gd name="T44" fmla="*/ 184 w 363"/>
                <a:gd name="T45" fmla="*/ 3 h 210"/>
                <a:gd name="T46" fmla="*/ 192 w 363"/>
                <a:gd name="T47" fmla="*/ 3 h 210"/>
                <a:gd name="T48" fmla="*/ 198 w 363"/>
                <a:gd name="T49" fmla="*/ 3 h 210"/>
                <a:gd name="T50" fmla="*/ 204 w 363"/>
                <a:gd name="T51" fmla="*/ 3 h 210"/>
                <a:gd name="T52" fmla="*/ 212 w 363"/>
                <a:gd name="T53" fmla="*/ 3 h 210"/>
                <a:gd name="T54" fmla="*/ 220 w 363"/>
                <a:gd name="T55" fmla="*/ 3 h 210"/>
                <a:gd name="T56" fmla="*/ 228 w 363"/>
                <a:gd name="T57" fmla="*/ 3 h 210"/>
                <a:gd name="T58" fmla="*/ 235 w 363"/>
                <a:gd name="T59" fmla="*/ 3 h 210"/>
                <a:gd name="T60" fmla="*/ 243 w 363"/>
                <a:gd name="T61" fmla="*/ 3 h 210"/>
                <a:gd name="T62" fmla="*/ 251 w 363"/>
                <a:gd name="T63" fmla="*/ 3 h 210"/>
                <a:gd name="T64" fmla="*/ 257 w 363"/>
                <a:gd name="T65" fmla="*/ 3 h 210"/>
                <a:gd name="T66" fmla="*/ 269 w 363"/>
                <a:gd name="T67" fmla="*/ 0 h 210"/>
                <a:gd name="T68" fmla="*/ 284 w 363"/>
                <a:gd name="T69" fmla="*/ 0 h 210"/>
                <a:gd name="T70" fmla="*/ 296 w 363"/>
                <a:gd name="T71" fmla="*/ 0 h 210"/>
                <a:gd name="T72" fmla="*/ 310 w 363"/>
                <a:gd name="T73" fmla="*/ 0 h 210"/>
                <a:gd name="T74" fmla="*/ 322 w 363"/>
                <a:gd name="T75" fmla="*/ 0 h 210"/>
                <a:gd name="T76" fmla="*/ 335 w 363"/>
                <a:gd name="T77" fmla="*/ 0 h 210"/>
                <a:gd name="T78" fmla="*/ 345 w 363"/>
                <a:gd name="T79" fmla="*/ 0 h 210"/>
                <a:gd name="T80" fmla="*/ 355 w 363"/>
                <a:gd name="T81" fmla="*/ 0 h 210"/>
                <a:gd name="T82" fmla="*/ 347 w 363"/>
                <a:gd name="T83" fmla="*/ 5 h 210"/>
                <a:gd name="T84" fmla="*/ 341 w 363"/>
                <a:gd name="T85" fmla="*/ 11 h 210"/>
                <a:gd name="T86" fmla="*/ 333 w 363"/>
                <a:gd name="T87" fmla="*/ 18 h 210"/>
                <a:gd name="T88" fmla="*/ 328 w 363"/>
                <a:gd name="T89" fmla="*/ 26 h 210"/>
                <a:gd name="T90" fmla="*/ 324 w 363"/>
                <a:gd name="T91" fmla="*/ 34 h 210"/>
                <a:gd name="T92" fmla="*/ 322 w 363"/>
                <a:gd name="T93" fmla="*/ 44 h 210"/>
                <a:gd name="T94" fmla="*/ 320 w 363"/>
                <a:gd name="T95" fmla="*/ 55 h 210"/>
                <a:gd name="T96" fmla="*/ 320 w 363"/>
                <a:gd name="T97" fmla="*/ 65 h 210"/>
                <a:gd name="T98" fmla="*/ 320 w 363"/>
                <a:gd name="T99" fmla="*/ 75 h 210"/>
                <a:gd name="T100" fmla="*/ 322 w 363"/>
                <a:gd name="T101" fmla="*/ 88 h 210"/>
                <a:gd name="T102" fmla="*/ 326 w 363"/>
                <a:gd name="T103" fmla="*/ 96 h 210"/>
                <a:gd name="T104" fmla="*/ 333 w 363"/>
                <a:gd name="T105" fmla="*/ 109 h 210"/>
                <a:gd name="T106" fmla="*/ 339 w 363"/>
                <a:gd name="T107" fmla="*/ 117 h 210"/>
                <a:gd name="T108" fmla="*/ 347 w 363"/>
                <a:gd name="T109" fmla="*/ 125 h 210"/>
                <a:gd name="T110" fmla="*/ 355 w 363"/>
                <a:gd name="T111" fmla="*/ 130 h 210"/>
                <a:gd name="T112" fmla="*/ 363 w 363"/>
                <a:gd name="T113" fmla="*/ 138 h 210"/>
                <a:gd name="T114" fmla="*/ 300 w 363"/>
                <a:gd name="T115" fmla="*/ 210 h 210"/>
                <a:gd name="T116" fmla="*/ 208 w 363"/>
                <a:gd name="T117" fmla="*/ 207 h 210"/>
                <a:gd name="T118" fmla="*/ 151 w 363"/>
                <a:gd name="T119" fmla="*/ 119 h 210"/>
                <a:gd name="T120" fmla="*/ 0 w 363"/>
                <a:gd name="T121" fmla="*/ 83 h 210"/>
                <a:gd name="T122" fmla="*/ 4 w 363"/>
                <a:gd name="T123" fmla="*/ 13 h 210"/>
                <a:gd name="T124" fmla="*/ 4 w 363"/>
                <a:gd name="T125" fmla="*/ 13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3"/>
                <a:gd name="T190" fmla="*/ 0 h 210"/>
                <a:gd name="T191" fmla="*/ 363 w 363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3" h="210">
                  <a:moveTo>
                    <a:pt x="4" y="13"/>
                  </a:moveTo>
                  <a:lnTo>
                    <a:pt x="6" y="11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6" y="8"/>
                  </a:lnTo>
                  <a:lnTo>
                    <a:pt x="33" y="8"/>
                  </a:lnTo>
                  <a:lnTo>
                    <a:pt x="43" y="8"/>
                  </a:lnTo>
                  <a:lnTo>
                    <a:pt x="53" y="8"/>
                  </a:lnTo>
                  <a:lnTo>
                    <a:pt x="63" y="8"/>
                  </a:lnTo>
                  <a:lnTo>
                    <a:pt x="75" y="8"/>
                  </a:lnTo>
                  <a:lnTo>
                    <a:pt x="88" y="8"/>
                  </a:lnTo>
                  <a:lnTo>
                    <a:pt x="98" y="5"/>
                  </a:lnTo>
                  <a:lnTo>
                    <a:pt x="112" y="5"/>
                  </a:lnTo>
                  <a:lnTo>
                    <a:pt x="118" y="5"/>
                  </a:lnTo>
                  <a:lnTo>
                    <a:pt x="126" y="5"/>
                  </a:lnTo>
                  <a:lnTo>
                    <a:pt x="133" y="5"/>
                  </a:lnTo>
                  <a:lnTo>
                    <a:pt x="141" y="5"/>
                  </a:lnTo>
                  <a:lnTo>
                    <a:pt x="147" y="5"/>
                  </a:lnTo>
                  <a:lnTo>
                    <a:pt x="155" y="5"/>
                  </a:lnTo>
                  <a:lnTo>
                    <a:pt x="161" y="5"/>
                  </a:lnTo>
                  <a:lnTo>
                    <a:pt x="169" y="5"/>
                  </a:lnTo>
                  <a:lnTo>
                    <a:pt x="175" y="3"/>
                  </a:lnTo>
                  <a:lnTo>
                    <a:pt x="184" y="3"/>
                  </a:lnTo>
                  <a:lnTo>
                    <a:pt x="192" y="3"/>
                  </a:lnTo>
                  <a:lnTo>
                    <a:pt x="198" y="3"/>
                  </a:lnTo>
                  <a:lnTo>
                    <a:pt x="204" y="3"/>
                  </a:lnTo>
                  <a:lnTo>
                    <a:pt x="212" y="3"/>
                  </a:lnTo>
                  <a:lnTo>
                    <a:pt x="220" y="3"/>
                  </a:lnTo>
                  <a:lnTo>
                    <a:pt x="228" y="3"/>
                  </a:lnTo>
                  <a:lnTo>
                    <a:pt x="235" y="3"/>
                  </a:lnTo>
                  <a:lnTo>
                    <a:pt x="243" y="3"/>
                  </a:lnTo>
                  <a:lnTo>
                    <a:pt x="251" y="3"/>
                  </a:lnTo>
                  <a:lnTo>
                    <a:pt x="257" y="3"/>
                  </a:lnTo>
                  <a:lnTo>
                    <a:pt x="269" y="0"/>
                  </a:lnTo>
                  <a:lnTo>
                    <a:pt x="284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2" y="0"/>
                  </a:lnTo>
                  <a:lnTo>
                    <a:pt x="335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47" y="5"/>
                  </a:lnTo>
                  <a:lnTo>
                    <a:pt x="341" y="11"/>
                  </a:lnTo>
                  <a:lnTo>
                    <a:pt x="333" y="18"/>
                  </a:lnTo>
                  <a:lnTo>
                    <a:pt x="328" y="26"/>
                  </a:lnTo>
                  <a:lnTo>
                    <a:pt x="324" y="34"/>
                  </a:lnTo>
                  <a:lnTo>
                    <a:pt x="322" y="44"/>
                  </a:lnTo>
                  <a:lnTo>
                    <a:pt x="320" y="55"/>
                  </a:lnTo>
                  <a:lnTo>
                    <a:pt x="320" y="65"/>
                  </a:lnTo>
                  <a:lnTo>
                    <a:pt x="320" y="75"/>
                  </a:lnTo>
                  <a:lnTo>
                    <a:pt x="322" y="88"/>
                  </a:lnTo>
                  <a:lnTo>
                    <a:pt x="326" y="96"/>
                  </a:lnTo>
                  <a:lnTo>
                    <a:pt x="333" y="109"/>
                  </a:lnTo>
                  <a:lnTo>
                    <a:pt x="339" y="117"/>
                  </a:lnTo>
                  <a:lnTo>
                    <a:pt x="347" y="125"/>
                  </a:lnTo>
                  <a:lnTo>
                    <a:pt x="355" y="130"/>
                  </a:lnTo>
                  <a:lnTo>
                    <a:pt x="363" y="138"/>
                  </a:lnTo>
                  <a:lnTo>
                    <a:pt x="300" y="210"/>
                  </a:lnTo>
                  <a:lnTo>
                    <a:pt x="208" y="207"/>
                  </a:lnTo>
                  <a:lnTo>
                    <a:pt x="151" y="119"/>
                  </a:lnTo>
                  <a:lnTo>
                    <a:pt x="0" y="8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7" name="Freeform 52"/>
            <p:cNvSpPr>
              <a:spLocks/>
            </p:cNvSpPr>
            <p:nvPr/>
          </p:nvSpPr>
          <p:spPr bwMode="auto">
            <a:xfrm>
              <a:off x="3137" y="2233"/>
              <a:ext cx="620" cy="166"/>
            </a:xfrm>
            <a:custGeom>
              <a:avLst/>
              <a:gdLst>
                <a:gd name="T0" fmla="*/ 0 w 620"/>
                <a:gd name="T1" fmla="*/ 65 h 166"/>
                <a:gd name="T2" fmla="*/ 608 w 620"/>
                <a:gd name="T3" fmla="*/ 0 h 166"/>
                <a:gd name="T4" fmla="*/ 620 w 620"/>
                <a:gd name="T5" fmla="*/ 106 h 166"/>
                <a:gd name="T6" fmla="*/ 18 w 620"/>
                <a:gd name="T7" fmla="*/ 166 h 166"/>
                <a:gd name="T8" fmla="*/ 0 w 620"/>
                <a:gd name="T9" fmla="*/ 65 h 166"/>
                <a:gd name="T10" fmla="*/ 0 w 620"/>
                <a:gd name="T11" fmla="*/ 65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0"/>
                <a:gd name="T19" fmla="*/ 0 h 166"/>
                <a:gd name="T20" fmla="*/ 620 w 620"/>
                <a:gd name="T21" fmla="*/ 166 h 1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0" h="166">
                  <a:moveTo>
                    <a:pt x="0" y="65"/>
                  </a:moveTo>
                  <a:lnTo>
                    <a:pt x="608" y="0"/>
                  </a:lnTo>
                  <a:lnTo>
                    <a:pt x="620" y="106"/>
                  </a:lnTo>
                  <a:lnTo>
                    <a:pt x="18" y="166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8" name="Freeform 53"/>
            <p:cNvSpPr>
              <a:spLocks/>
            </p:cNvSpPr>
            <p:nvPr/>
          </p:nvSpPr>
          <p:spPr bwMode="auto">
            <a:xfrm>
              <a:off x="3300" y="2023"/>
              <a:ext cx="278" cy="324"/>
            </a:xfrm>
            <a:custGeom>
              <a:avLst/>
              <a:gdLst>
                <a:gd name="T0" fmla="*/ 0 w 278"/>
                <a:gd name="T1" fmla="*/ 21 h 324"/>
                <a:gd name="T2" fmla="*/ 245 w 278"/>
                <a:gd name="T3" fmla="*/ 324 h 324"/>
                <a:gd name="T4" fmla="*/ 278 w 278"/>
                <a:gd name="T5" fmla="*/ 301 h 324"/>
                <a:gd name="T6" fmla="*/ 18 w 278"/>
                <a:gd name="T7" fmla="*/ 0 h 324"/>
                <a:gd name="T8" fmla="*/ 0 w 278"/>
                <a:gd name="T9" fmla="*/ 21 h 324"/>
                <a:gd name="T10" fmla="*/ 0 w 278"/>
                <a:gd name="T11" fmla="*/ 21 h 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8"/>
                <a:gd name="T19" fmla="*/ 0 h 324"/>
                <a:gd name="T20" fmla="*/ 278 w 278"/>
                <a:gd name="T21" fmla="*/ 324 h 3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8" h="324">
                  <a:moveTo>
                    <a:pt x="0" y="21"/>
                  </a:moveTo>
                  <a:lnTo>
                    <a:pt x="245" y="324"/>
                  </a:lnTo>
                  <a:lnTo>
                    <a:pt x="278" y="301"/>
                  </a:lnTo>
                  <a:lnTo>
                    <a:pt x="18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9" name="Freeform 54"/>
            <p:cNvSpPr>
              <a:spLocks/>
            </p:cNvSpPr>
            <p:nvPr/>
          </p:nvSpPr>
          <p:spPr bwMode="auto">
            <a:xfrm>
              <a:off x="3171" y="2140"/>
              <a:ext cx="235" cy="184"/>
            </a:xfrm>
            <a:custGeom>
              <a:avLst/>
              <a:gdLst>
                <a:gd name="T0" fmla="*/ 0 w 235"/>
                <a:gd name="T1" fmla="*/ 72 h 184"/>
                <a:gd name="T2" fmla="*/ 129 w 235"/>
                <a:gd name="T3" fmla="*/ 31 h 184"/>
                <a:gd name="T4" fmla="*/ 158 w 235"/>
                <a:gd name="T5" fmla="*/ 0 h 184"/>
                <a:gd name="T6" fmla="*/ 235 w 235"/>
                <a:gd name="T7" fmla="*/ 70 h 184"/>
                <a:gd name="T8" fmla="*/ 219 w 235"/>
                <a:gd name="T9" fmla="*/ 101 h 184"/>
                <a:gd name="T10" fmla="*/ 127 w 235"/>
                <a:gd name="T11" fmla="*/ 114 h 184"/>
                <a:gd name="T12" fmla="*/ 125 w 235"/>
                <a:gd name="T13" fmla="*/ 176 h 184"/>
                <a:gd name="T14" fmla="*/ 9 w 235"/>
                <a:gd name="T15" fmla="*/ 184 h 184"/>
                <a:gd name="T16" fmla="*/ 0 w 235"/>
                <a:gd name="T17" fmla="*/ 72 h 184"/>
                <a:gd name="T18" fmla="*/ 0 w 235"/>
                <a:gd name="T19" fmla="*/ 72 h 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5"/>
                <a:gd name="T31" fmla="*/ 0 h 184"/>
                <a:gd name="T32" fmla="*/ 235 w 235"/>
                <a:gd name="T33" fmla="*/ 184 h 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5" h="184">
                  <a:moveTo>
                    <a:pt x="0" y="72"/>
                  </a:moveTo>
                  <a:lnTo>
                    <a:pt x="129" y="31"/>
                  </a:lnTo>
                  <a:lnTo>
                    <a:pt x="158" y="0"/>
                  </a:lnTo>
                  <a:lnTo>
                    <a:pt x="235" y="70"/>
                  </a:lnTo>
                  <a:lnTo>
                    <a:pt x="219" y="101"/>
                  </a:lnTo>
                  <a:lnTo>
                    <a:pt x="127" y="114"/>
                  </a:lnTo>
                  <a:lnTo>
                    <a:pt x="125" y="176"/>
                  </a:lnTo>
                  <a:lnTo>
                    <a:pt x="9" y="18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0" name="Freeform 55"/>
            <p:cNvSpPr>
              <a:spLocks/>
            </p:cNvSpPr>
            <p:nvPr/>
          </p:nvSpPr>
          <p:spPr bwMode="auto">
            <a:xfrm>
              <a:off x="2975" y="1588"/>
              <a:ext cx="337" cy="430"/>
            </a:xfrm>
            <a:custGeom>
              <a:avLst/>
              <a:gdLst>
                <a:gd name="T0" fmla="*/ 176 w 337"/>
                <a:gd name="T1" fmla="*/ 428 h 430"/>
                <a:gd name="T2" fmla="*/ 192 w 337"/>
                <a:gd name="T3" fmla="*/ 425 h 430"/>
                <a:gd name="T4" fmla="*/ 209 w 337"/>
                <a:gd name="T5" fmla="*/ 422 h 430"/>
                <a:gd name="T6" fmla="*/ 225 w 337"/>
                <a:gd name="T7" fmla="*/ 415 h 430"/>
                <a:gd name="T8" fmla="*/ 239 w 337"/>
                <a:gd name="T9" fmla="*/ 404 h 430"/>
                <a:gd name="T10" fmla="*/ 256 w 337"/>
                <a:gd name="T11" fmla="*/ 397 h 430"/>
                <a:gd name="T12" fmla="*/ 276 w 337"/>
                <a:gd name="T13" fmla="*/ 378 h 430"/>
                <a:gd name="T14" fmla="*/ 299 w 337"/>
                <a:gd name="T15" fmla="*/ 350 h 430"/>
                <a:gd name="T16" fmla="*/ 311 w 337"/>
                <a:gd name="T17" fmla="*/ 324 h 430"/>
                <a:gd name="T18" fmla="*/ 319 w 337"/>
                <a:gd name="T19" fmla="*/ 306 h 430"/>
                <a:gd name="T20" fmla="*/ 327 w 337"/>
                <a:gd name="T21" fmla="*/ 285 h 430"/>
                <a:gd name="T22" fmla="*/ 331 w 337"/>
                <a:gd name="T23" fmla="*/ 264 h 430"/>
                <a:gd name="T24" fmla="*/ 335 w 337"/>
                <a:gd name="T25" fmla="*/ 244 h 430"/>
                <a:gd name="T26" fmla="*/ 337 w 337"/>
                <a:gd name="T27" fmla="*/ 223 h 430"/>
                <a:gd name="T28" fmla="*/ 337 w 337"/>
                <a:gd name="T29" fmla="*/ 202 h 430"/>
                <a:gd name="T30" fmla="*/ 335 w 337"/>
                <a:gd name="T31" fmla="*/ 179 h 430"/>
                <a:gd name="T32" fmla="*/ 331 w 337"/>
                <a:gd name="T33" fmla="*/ 158 h 430"/>
                <a:gd name="T34" fmla="*/ 327 w 337"/>
                <a:gd name="T35" fmla="*/ 138 h 430"/>
                <a:gd name="T36" fmla="*/ 319 w 337"/>
                <a:gd name="T37" fmla="*/ 119 h 430"/>
                <a:gd name="T38" fmla="*/ 311 w 337"/>
                <a:gd name="T39" fmla="*/ 99 h 430"/>
                <a:gd name="T40" fmla="*/ 299 w 337"/>
                <a:gd name="T41" fmla="*/ 75 h 430"/>
                <a:gd name="T42" fmla="*/ 276 w 337"/>
                <a:gd name="T43" fmla="*/ 47 h 430"/>
                <a:gd name="T44" fmla="*/ 256 w 337"/>
                <a:gd name="T45" fmla="*/ 29 h 430"/>
                <a:gd name="T46" fmla="*/ 239 w 337"/>
                <a:gd name="T47" fmla="*/ 19 h 430"/>
                <a:gd name="T48" fmla="*/ 225 w 337"/>
                <a:gd name="T49" fmla="*/ 11 h 430"/>
                <a:gd name="T50" fmla="*/ 209 w 337"/>
                <a:gd name="T51" fmla="*/ 3 h 430"/>
                <a:gd name="T52" fmla="*/ 192 w 337"/>
                <a:gd name="T53" fmla="*/ 0 h 430"/>
                <a:gd name="T54" fmla="*/ 176 w 337"/>
                <a:gd name="T55" fmla="*/ 0 h 430"/>
                <a:gd name="T56" fmla="*/ 160 w 337"/>
                <a:gd name="T57" fmla="*/ 0 h 430"/>
                <a:gd name="T58" fmla="*/ 141 w 337"/>
                <a:gd name="T59" fmla="*/ 0 h 430"/>
                <a:gd name="T60" fmla="*/ 125 w 337"/>
                <a:gd name="T61" fmla="*/ 3 h 430"/>
                <a:gd name="T62" fmla="*/ 109 w 337"/>
                <a:gd name="T63" fmla="*/ 11 h 430"/>
                <a:gd name="T64" fmla="*/ 94 w 337"/>
                <a:gd name="T65" fmla="*/ 19 h 430"/>
                <a:gd name="T66" fmla="*/ 78 w 337"/>
                <a:gd name="T67" fmla="*/ 29 h 430"/>
                <a:gd name="T68" fmla="*/ 60 w 337"/>
                <a:gd name="T69" fmla="*/ 47 h 430"/>
                <a:gd name="T70" fmla="*/ 37 w 337"/>
                <a:gd name="T71" fmla="*/ 75 h 430"/>
                <a:gd name="T72" fmla="*/ 23 w 337"/>
                <a:gd name="T73" fmla="*/ 99 h 430"/>
                <a:gd name="T74" fmla="*/ 15 w 337"/>
                <a:gd name="T75" fmla="*/ 119 h 430"/>
                <a:gd name="T76" fmla="*/ 9 w 337"/>
                <a:gd name="T77" fmla="*/ 138 h 430"/>
                <a:gd name="T78" fmla="*/ 3 w 337"/>
                <a:gd name="T79" fmla="*/ 158 h 430"/>
                <a:gd name="T80" fmla="*/ 0 w 337"/>
                <a:gd name="T81" fmla="*/ 179 h 430"/>
                <a:gd name="T82" fmla="*/ 0 w 337"/>
                <a:gd name="T83" fmla="*/ 202 h 430"/>
                <a:gd name="T84" fmla="*/ 0 w 337"/>
                <a:gd name="T85" fmla="*/ 223 h 430"/>
                <a:gd name="T86" fmla="*/ 0 w 337"/>
                <a:gd name="T87" fmla="*/ 244 h 430"/>
                <a:gd name="T88" fmla="*/ 3 w 337"/>
                <a:gd name="T89" fmla="*/ 264 h 430"/>
                <a:gd name="T90" fmla="*/ 9 w 337"/>
                <a:gd name="T91" fmla="*/ 285 h 430"/>
                <a:gd name="T92" fmla="*/ 15 w 337"/>
                <a:gd name="T93" fmla="*/ 306 h 430"/>
                <a:gd name="T94" fmla="*/ 23 w 337"/>
                <a:gd name="T95" fmla="*/ 324 h 430"/>
                <a:gd name="T96" fmla="*/ 37 w 337"/>
                <a:gd name="T97" fmla="*/ 350 h 430"/>
                <a:gd name="T98" fmla="*/ 60 w 337"/>
                <a:gd name="T99" fmla="*/ 378 h 430"/>
                <a:gd name="T100" fmla="*/ 78 w 337"/>
                <a:gd name="T101" fmla="*/ 397 h 430"/>
                <a:gd name="T102" fmla="*/ 94 w 337"/>
                <a:gd name="T103" fmla="*/ 404 h 430"/>
                <a:gd name="T104" fmla="*/ 109 w 337"/>
                <a:gd name="T105" fmla="*/ 415 h 430"/>
                <a:gd name="T106" fmla="*/ 125 w 337"/>
                <a:gd name="T107" fmla="*/ 422 h 430"/>
                <a:gd name="T108" fmla="*/ 141 w 337"/>
                <a:gd name="T109" fmla="*/ 425 h 430"/>
                <a:gd name="T110" fmla="*/ 160 w 337"/>
                <a:gd name="T111" fmla="*/ 428 h 430"/>
                <a:gd name="T112" fmla="*/ 168 w 337"/>
                <a:gd name="T113" fmla="*/ 430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7"/>
                <a:gd name="T172" fmla="*/ 0 h 430"/>
                <a:gd name="T173" fmla="*/ 337 w 337"/>
                <a:gd name="T174" fmla="*/ 430 h 4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7" h="430">
                  <a:moveTo>
                    <a:pt x="168" y="430"/>
                  </a:moveTo>
                  <a:lnTo>
                    <a:pt x="176" y="428"/>
                  </a:lnTo>
                  <a:lnTo>
                    <a:pt x="184" y="428"/>
                  </a:lnTo>
                  <a:lnTo>
                    <a:pt x="192" y="425"/>
                  </a:lnTo>
                  <a:lnTo>
                    <a:pt x="201" y="425"/>
                  </a:lnTo>
                  <a:lnTo>
                    <a:pt x="209" y="422"/>
                  </a:lnTo>
                  <a:lnTo>
                    <a:pt x="217" y="417"/>
                  </a:lnTo>
                  <a:lnTo>
                    <a:pt x="225" y="415"/>
                  </a:lnTo>
                  <a:lnTo>
                    <a:pt x="233" y="412"/>
                  </a:lnTo>
                  <a:lnTo>
                    <a:pt x="239" y="404"/>
                  </a:lnTo>
                  <a:lnTo>
                    <a:pt x="247" y="399"/>
                  </a:lnTo>
                  <a:lnTo>
                    <a:pt x="256" y="397"/>
                  </a:lnTo>
                  <a:lnTo>
                    <a:pt x="262" y="391"/>
                  </a:lnTo>
                  <a:lnTo>
                    <a:pt x="276" y="378"/>
                  </a:lnTo>
                  <a:lnTo>
                    <a:pt x="288" y="365"/>
                  </a:lnTo>
                  <a:lnTo>
                    <a:pt x="299" y="350"/>
                  </a:lnTo>
                  <a:lnTo>
                    <a:pt x="309" y="334"/>
                  </a:lnTo>
                  <a:lnTo>
                    <a:pt x="311" y="324"/>
                  </a:lnTo>
                  <a:lnTo>
                    <a:pt x="315" y="314"/>
                  </a:lnTo>
                  <a:lnTo>
                    <a:pt x="319" y="306"/>
                  </a:lnTo>
                  <a:lnTo>
                    <a:pt x="325" y="298"/>
                  </a:lnTo>
                  <a:lnTo>
                    <a:pt x="327" y="285"/>
                  </a:lnTo>
                  <a:lnTo>
                    <a:pt x="329" y="277"/>
                  </a:lnTo>
                  <a:lnTo>
                    <a:pt x="331" y="264"/>
                  </a:lnTo>
                  <a:lnTo>
                    <a:pt x="333" y="257"/>
                  </a:lnTo>
                  <a:lnTo>
                    <a:pt x="335" y="244"/>
                  </a:lnTo>
                  <a:lnTo>
                    <a:pt x="337" y="236"/>
                  </a:lnTo>
                  <a:lnTo>
                    <a:pt x="337" y="223"/>
                  </a:lnTo>
                  <a:lnTo>
                    <a:pt x="337" y="215"/>
                  </a:lnTo>
                  <a:lnTo>
                    <a:pt x="337" y="202"/>
                  </a:lnTo>
                  <a:lnTo>
                    <a:pt x="337" y="189"/>
                  </a:lnTo>
                  <a:lnTo>
                    <a:pt x="335" y="179"/>
                  </a:lnTo>
                  <a:lnTo>
                    <a:pt x="333" y="169"/>
                  </a:lnTo>
                  <a:lnTo>
                    <a:pt x="331" y="158"/>
                  </a:lnTo>
                  <a:lnTo>
                    <a:pt x="329" y="148"/>
                  </a:lnTo>
                  <a:lnTo>
                    <a:pt x="327" y="138"/>
                  </a:lnTo>
                  <a:lnTo>
                    <a:pt x="325" y="127"/>
                  </a:lnTo>
                  <a:lnTo>
                    <a:pt x="319" y="119"/>
                  </a:lnTo>
                  <a:lnTo>
                    <a:pt x="315" y="109"/>
                  </a:lnTo>
                  <a:lnTo>
                    <a:pt x="311" y="99"/>
                  </a:lnTo>
                  <a:lnTo>
                    <a:pt x="309" y="91"/>
                  </a:lnTo>
                  <a:lnTo>
                    <a:pt x="299" y="75"/>
                  </a:lnTo>
                  <a:lnTo>
                    <a:pt x="288" y="63"/>
                  </a:lnTo>
                  <a:lnTo>
                    <a:pt x="276" y="47"/>
                  </a:lnTo>
                  <a:lnTo>
                    <a:pt x="262" y="34"/>
                  </a:lnTo>
                  <a:lnTo>
                    <a:pt x="256" y="29"/>
                  </a:lnTo>
                  <a:lnTo>
                    <a:pt x="247" y="24"/>
                  </a:lnTo>
                  <a:lnTo>
                    <a:pt x="239" y="19"/>
                  </a:lnTo>
                  <a:lnTo>
                    <a:pt x="233" y="16"/>
                  </a:lnTo>
                  <a:lnTo>
                    <a:pt x="225" y="11"/>
                  </a:lnTo>
                  <a:lnTo>
                    <a:pt x="217" y="8"/>
                  </a:lnTo>
                  <a:lnTo>
                    <a:pt x="209" y="3"/>
                  </a:lnTo>
                  <a:lnTo>
                    <a:pt x="201" y="3"/>
                  </a:lnTo>
                  <a:lnTo>
                    <a:pt x="192" y="0"/>
                  </a:lnTo>
                  <a:lnTo>
                    <a:pt x="184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50" y="0"/>
                  </a:lnTo>
                  <a:lnTo>
                    <a:pt x="141" y="0"/>
                  </a:lnTo>
                  <a:lnTo>
                    <a:pt x="133" y="3"/>
                  </a:lnTo>
                  <a:lnTo>
                    <a:pt x="125" y="3"/>
                  </a:lnTo>
                  <a:lnTo>
                    <a:pt x="117" y="8"/>
                  </a:lnTo>
                  <a:lnTo>
                    <a:pt x="109" y="11"/>
                  </a:lnTo>
                  <a:lnTo>
                    <a:pt x="101" y="16"/>
                  </a:lnTo>
                  <a:lnTo>
                    <a:pt x="94" y="19"/>
                  </a:lnTo>
                  <a:lnTo>
                    <a:pt x="86" y="24"/>
                  </a:lnTo>
                  <a:lnTo>
                    <a:pt x="78" y="29"/>
                  </a:lnTo>
                  <a:lnTo>
                    <a:pt x="72" y="34"/>
                  </a:lnTo>
                  <a:lnTo>
                    <a:pt x="60" y="47"/>
                  </a:lnTo>
                  <a:lnTo>
                    <a:pt x="49" y="63"/>
                  </a:lnTo>
                  <a:lnTo>
                    <a:pt x="37" y="75"/>
                  </a:lnTo>
                  <a:lnTo>
                    <a:pt x="27" y="91"/>
                  </a:lnTo>
                  <a:lnTo>
                    <a:pt x="23" y="99"/>
                  </a:lnTo>
                  <a:lnTo>
                    <a:pt x="19" y="109"/>
                  </a:lnTo>
                  <a:lnTo>
                    <a:pt x="15" y="119"/>
                  </a:lnTo>
                  <a:lnTo>
                    <a:pt x="13" y="127"/>
                  </a:lnTo>
                  <a:lnTo>
                    <a:pt x="9" y="138"/>
                  </a:lnTo>
                  <a:lnTo>
                    <a:pt x="7" y="148"/>
                  </a:lnTo>
                  <a:lnTo>
                    <a:pt x="3" y="158"/>
                  </a:lnTo>
                  <a:lnTo>
                    <a:pt x="3" y="169"/>
                  </a:lnTo>
                  <a:lnTo>
                    <a:pt x="0" y="179"/>
                  </a:lnTo>
                  <a:lnTo>
                    <a:pt x="0" y="189"/>
                  </a:lnTo>
                  <a:lnTo>
                    <a:pt x="0" y="202"/>
                  </a:lnTo>
                  <a:lnTo>
                    <a:pt x="0" y="215"/>
                  </a:lnTo>
                  <a:lnTo>
                    <a:pt x="0" y="223"/>
                  </a:lnTo>
                  <a:lnTo>
                    <a:pt x="0" y="236"/>
                  </a:lnTo>
                  <a:lnTo>
                    <a:pt x="0" y="244"/>
                  </a:lnTo>
                  <a:lnTo>
                    <a:pt x="3" y="257"/>
                  </a:lnTo>
                  <a:lnTo>
                    <a:pt x="3" y="264"/>
                  </a:lnTo>
                  <a:lnTo>
                    <a:pt x="7" y="277"/>
                  </a:lnTo>
                  <a:lnTo>
                    <a:pt x="9" y="285"/>
                  </a:lnTo>
                  <a:lnTo>
                    <a:pt x="13" y="298"/>
                  </a:lnTo>
                  <a:lnTo>
                    <a:pt x="15" y="306"/>
                  </a:lnTo>
                  <a:lnTo>
                    <a:pt x="19" y="314"/>
                  </a:lnTo>
                  <a:lnTo>
                    <a:pt x="23" y="324"/>
                  </a:lnTo>
                  <a:lnTo>
                    <a:pt x="27" y="334"/>
                  </a:lnTo>
                  <a:lnTo>
                    <a:pt x="37" y="350"/>
                  </a:lnTo>
                  <a:lnTo>
                    <a:pt x="49" y="365"/>
                  </a:lnTo>
                  <a:lnTo>
                    <a:pt x="60" y="378"/>
                  </a:lnTo>
                  <a:lnTo>
                    <a:pt x="72" y="391"/>
                  </a:lnTo>
                  <a:lnTo>
                    <a:pt x="78" y="397"/>
                  </a:lnTo>
                  <a:lnTo>
                    <a:pt x="86" y="399"/>
                  </a:lnTo>
                  <a:lnTo>
                    <a:pt x="94" y="404"/>
                  </a:lnTo>
                  <a:lnTo>
                    <a:pt x="101" y="412"/>
                  </a:lnTo>
                  <a:lnTo>
                    <a:pt x="109" y="415"/>
                  </a:lnTo>
                  <a:lnTo>
                    <a:pt x="117" y="417"/>
                  </a:lnTo>
                  <a:lnTo>
                    <a:pt x="125" y="422"/>
                  </a:lnTo>
                  <a:lnTo>
                    <a:pt x="133" y="425"/>
                  </a:lnTo>
                  <a:lnTo>
                    <a:pt x="141" y="425"/>
                  </a:lnTo>
                  <a:lnTo>
                    <a:pt x="150" y="428"/>
                  </a:lnTo>
                  <a:lnTo>
                    <a:pt x="160" y="428"/>
                  </a:lnTo>
                  <a:lnTo>
                    <a:pt x="168" y="4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1" name="Freeform 56"/>
            <p:cNvSpPr>
              <a:spLocks/>
            </p:cNvSpPr>
            <p:nvPr/>
          </p:nvSpPr>
          <p:spPr bwMode="auto">
            <a:xfrm>
              <a:off x="3024" y="1614"/>
              <a:ext cx="264" cy="355"/>
            </a:xfrm>
            <a:custGeom>
              <a:avLst/>
              <a:gdLst>
                <a:gd name="T0" fmla="*/ 143 w 264"/>
                <a:gd name="T1" fmla="*/ 352 h 355"/>
                <a:gd name="T2" fmla="*/ 168 w 264"/>
                <a:gd name="T3" fmla="*/ 345 h 355"/>
                <a:gd name="T4" fmla="*/ 194 w 264"/>
                <a:gd name="T5" fmla="*/ 329 h 355"/>
                <a:gd name="T6" fmla="*/ 215 w 264"/>
                <a:gd name="T7" fmla="*/ 311 h 355"/>
                <a:gd name="T8" fmla="*/ 233 w 264"/>
                <a:gd name="T9" fmla="*/ 288 h 355"/>
                <a:gd name="T10" fmla="*/ 245 w 264"/>
                <a:gd name="T11" fmla="*/ 259 h 355"/>
                <a:gd name="T12" fmla="*/ 256 w 264"/>
                <a:gd name="T13" fmla="*/ 228 h 355"/>
                <a:gd name="T14" fmla="*/ 262 w 264"/>
                <a:gd name="T15" fmla="*/ 202 h 355"/>
                <a:gd name="T16" fmla="*/ 262 w 264"/>
                <a:gd name="T17" fmla="*/ 184 h 355"/>
                <a:gd name="T18" fmla="*/ 262 w 264"/>
                <a:gd name="T19" fmla="*/ 169 h 355"/>
                <a:gd name="T20" fmla="*/ 262 w 264"/>
                <a:gd name="T21" fmla="*/ 148 h 355"/>
                <a:gd name="T22" fmla="*/ 256 w 264"/>
                <a:gd name="T23" fmla="*/ 122 h 355"/>
                <a:gd name="T24" fmla="*/ 245 w 264"/>
                <a:gd name="T25" fmla="*/ 91 h 355"/>
                <a:gd name="T26" fmla="*/ 233 w 264"/>
                <a:gd name="T27" fmla="*/ 62 h 355"/>
                <a:gd name="T28" fmla="*/ 215 w 264"/>
                <a:gd name="T29" fmla="*/ 39 h 355"/>
                <a:gd name="T30" fmla="*/ 194 w 264"/>
                <a:gd name="T31" fmla="*/ 18 h 355"/>
                <a:gd name="T32" fmla="*/ 168 w 264"/>
                <a:gd name="T33" fmla="*/ 8 h 355"/>
                <a:gd name="T34" fmla="*/ 143 w 264"/>
                <a:gd name="T35" fmla="*/ 0 h 355"/>
                <a:gd name="T36" fmla="*/ 123 w 264"/>
                <a:gd name="T37" fmla="*/ 0 h 355"/>
                <a:gd name="T38" fmla="*/ 111 w 264"/>
                <a:gd name="T39" fmla="*/ 0 h 355"/>
                <a:gd name="T40" fmla="*/ 90 w 264"/>
                <a:gd name="T41" fmla="*/ 8 h 355"/>
                <a:gd name="T42" fmla="*/ 68 w 264"/>
                <a:gd name="T43" fmla="*/ 18 h 355"/>
                <a:gd name="T44" fmla="*/ 45 w 264"/>
                <a:gd name="T45" fmla="*/ 39 h 355"/>
                <a:gd name="T46" fmla="*/ 27 w 264"/>
                <a:gd name="T47" fmla="*/ 62 h 355"/>
                <a:gd name="T48" fmla="*/ 13 w 264"/>
                <a:gd name="T49" fmla="*/ 91 h 355"/>
                <a:gd name="T50" fmla="*/ 3 w 264"/>
                <a:gd name="T51" fmla="*/ 122 h 355"/>
                <a:gd name="T52" fmla="*/ 0 w 264"/>
                <a:gd name="T53" fmla="*/ 148 h 355"/>
                <a:gd name="T54" fmla="*/ 0 w 264"/>
                <a:gd name="T55" fmla="*/ 169 h 355"/>
                <a:gd name="T56" fmla="*/ 0 w 264"/>
                <a:gd name="T57" fmla="*/ 184 h 355"/>
                <a:gd name="T58" fmla="*/ 0 w 264"/>
                <a:gd name="T59" fmla="*/ 202 h 355"/>
                <a:gd name="T60" fmla="*/ 3 w 264"/>
                <a:gd name="T61" fmla="*/ 228 h 355"/>
                <a:gd name="T62" fmla="*/ 13 w 264"/>
                <a:gd name="T63" fmla="*/ 259 h 355"/>
                <a:gd name="T64" fmla="*/ 27 w 264"/>
                <a:gd name="T65" fmla="*/ 288 h 355"/>
                <a:gd name="T66" fmla="*/ 45 w 264"/>
                <a:gd name="T67" fmla="*/ 311 h 355"/>
                <a:gd name="T68" fmla="*/ 68 w 264"/>
                <a:gd name="T69" fmla="*/ 329 h 355"/>
                <a:gd name="T70" fmla="*/ 90 w 264"/>
                <a:gd name="T71" fmla="*/ 345 h 355"/>
                <a:gd name="T72" fmla="*/ 111 w 264"/>
                <a:gd name="T73" fmla="*/ 350 h 355"/>
                <a:gd name="T74" fmla="*/ 123 w 264"/>
                <a:gd name="T75" fmla="*/ 352 h 355"/>
                <a:gd name="T76" fmla="*/ 131 w 264"/>
                <a:gd name="T77" fmla="*/ 355 h 3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4"/>
                <a:gd name="T118" fmla="*/ 0 h 355"/>
                <a:gd name="T119" fmla="*/ 264 w 264"/>
                <a:gd name="T120" fmla="*/ 355 h 3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4" h="355">
                  <a:moveTo>
                    <a:pt x="131" y="355"/>
                  </a:moveTo>
                  <a:lnTo>
                    <a:pt x="143" y="352"/>
                  </a:lnTo>
                  <a:lnTo>
                    <a:pt x="156" y="350"/>
                  </a:lnTo>
                  <a:lnTo>
                    <a:pt x="168" y="345"/>
                  </a:lnTo>
                  <a:lnTo>
                    <a:pt x="182" y="339"/>
                  </a:lnTo>
                  <a:lnTo>
                    <a:pt x="194" y="329"/>
                  </a:lnTo>
                  <a:lnTo>
                    <a:pt x="205" y="321"/>
                  </a:lnTo>
                  <a:lnTo>
                    <a:pt x="215" y="311"/>
                  </a:lnTo>
                  <a:lnTo>
                    <a:pt x="225" y="301"/>
                  </a:lnTo>
                  <a:lnTo>
                    <a:pt x="233" y="288"/>
                  </a:lnTo>
                  <a:lnTo>
                    <a:pt x="239" y="275"/>
                  </a:lnTo>
                  <a:lnTo>
                    <a:pt x="245" y="259"/>
                  </a:lnTo>
                  <a:lnTo>
                    <a:pt x="254" y="246"/>
                  </a:lnTo>
                  <a:lnTo>
                    <a:pt x="256" y="228"/>
                  </a:lnTo>
                  <a:lnTo>
                    <a:pt x="260" y="213"/>
                  </a:lnTo>
                  <a:lnTo>
                    <a:pt x="262" y="202"/>
                  </a:lnTo>
                  <a:lnTo>
                    <a:pt x="262" y="194"/>
                  </a:lnTo>
                  <a:lnTo>
                    <a:pt x="262" y="184"/>
                  </a:lnTo>
                  <a:lnTo>
                    <a:pt x="264" y="176"/>
                  </a:lnTo>
                  <a:lnTo>
                    <a:pt x="262" y="169"/>
                  </a:lnTo>
                  <a:lnTo>
                    <a:pt x="262" y="158"/>
                  </a:lnTo>
                  <a:lnTo>
                    <a:pt x="262" y="148"/>
                  </a:lnTo>
                  <a:lnTo>
                    <a:pt x="260" y="140"/>
                  </a:lnTo>
                  <a:lnTo>
                    <a:pt x="256" y="122"/>
                  </a:lnTo>
                  <a:lnTo>
                    <a:pt x="254" y="106"/>
                  </a:lnTo>
                  <a:lnTo>
                    <a:pt x="245" y="91"/>
                  </a:lnTo>
                  <a:lnTo>
                    <a:pt x="239" y="78"/>
                  </a:lnTo>
                  <a:lnTo>
                    <a:pt x="233" y="62"/>
                  </a:lnTo>
                  <a:lnTo>
                    <a:pt x="225" y="52"/>
                  </a:lnTo>
                  <a:lnTo>
                    <a:pt x="215" y="39"/>
                  </a:lnTo>
                  <a:lnTo>
                    <a:pt x="205" y="29"/>
                  </a:lnTo>
                  <a:lnTo>
                    <a:pt x="194" y="18"/>
                  </a:lnTo>
                  <a:lnTo>
                    <a:pt x="182" y="13"/>
                  </a:lnTo>
                  <a:lnTo>
                    <a:pt x="168" y="8"/>
                  </a:lnTo>
                  <a:lnTo>
                    <a:pt x="156" y="3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23" y="0"/>
                  </a:lnTo>
                  <a:lnTo>
                    <a:pt x="117" y="0"/>
                  </a:lnTo>
                  <a:lnTo>
                    <a:pt x="111" y="0"/>
                  </a:lnTo>
                  <a:lnTo>
                    <a:pt x="103" y="3"/>
                  </a:lnTo>
                  <a:lnTo>
                    <a:pt x="90" y="8"/>
                  </a:lnTo>
                  <a:lnTo>
                    <a:pt x="78" y="13"/>
                  </a:lnTo>
                  <a:lnTo>
                    <a:pt x="68" y="18"/>
                  </a:lnTo>
                  <a:lnTo>
                    <a:pt x="56" y="29"/>
                  </a:lnTo>
                  <a:lnTo>
                    <a:pt x="45" y="39"/>
                  </a:lnTo>
                  <a:lnTo>
                    <a:pt x="37" y="52"/>
                  </a:lnTo>
                  <a:lnTo>
                    <a:pt x="27" y="62"/>
                  </a:lnTo>
                  <a:lnTo>
                    <a:pt x="21" y="78"/>
                  </a:lnTo>
                  <a:lnTo>
                    <a:pt x="13" y="91"/>
                  </a:lnTo>
                  <a:lnTo>
                    <a:pt x="9" y="106"/>
                  </a:lnTo>
                  <a:lnTo>
                    <a:pt x="3" y="122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8"/>
                  </a:lnTo>
                  <a:lnTo>
                    <a:pt x="0" y="169"/>
                  </a:lnTo>
                  <a:lnTo>
                    <a:pt x="0" y="176"/>
                  </a:lnTo>
                  <a:lnTo>
                    <a:pt x="0" y="184"/>
                  </a:lnTo>
                  <a:lnTo>
                    <a:pt x="0" y="194"/>
                  </a:lnTo>
                  <a:lnTo>
                    <a:pt x="0" y="202"/>
                  </a:lnTo>
                  <a:lnTo>
                    <a:pt x="0" y="213"/>
                  </a:lnTo>
                  <a:lnTo>
                    <a:pt x="3" y="228"/>
                  </a:lnTo>
                  <a:lnTo>
                    <a:pt x="9" y="246"/>
                  </a:lnTo>
                  <a:lnTo>
                    <a:pt x="13" y="259"/>
                  </a:lnTo>
                  <a:lnTo>
                    <a:pt x="21" y="275"/>
                  </a:lnTo>
                  <a:lnTo>
                    <a:pt x="27" y="288"/>
                  </a:lnTo>
                  <a:lnTo>
                    <a:pt x="37" y="301"/>
                  </a:lnTo>
                  <a:lnTo>
                    <a:pt x="45" y="311"/>
                  </a:lnTo>
                  <a:lnTo>
                    <a:pt x="56" y="321"/>
                  </a:lnTo>
                  <a:lnTo>
                    <a:pt x="68" y="329"/>
                  </a:lnTo>
                  <a:lnTo>
                    <a:pt x="78" y="339"/>
                  </a:lnTo>
                  <a:lnTo>
                    <a:pt x="90" y="345"/>
                  </a:lnTo>
                  <a:lnTo>
                    <a:pt x="103" y="350"/>
                  </a:lnTo>
                  <a:lnTo>
                    <a:pt x="111" y="350"/>
                  </a:lnTo>
                  <a:lnTo>
                    <a:pt x="117" y="352"/>
                  </a:lnTo>
                  <a:lnTo>
                    <a:pt x="123" y="352"/>
                  </a:lnTo>
                  <a:lnTo>
                    <a:pt x="131" y="3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2" name="Freeform 57"/>
            <p:cNvSpPr>
              <a:spLocks/>
            </p:cNvSpPr>
            <p:nvPr/>
          </p:nvSpPr>
          <p:spPr bwMode="auto">
            <a:xfrm>
              <a:off x="2543" y="2376"/>
              <a:ext cx="351" cy="51"/>
            </a:xfrm>
            <a:custGeom>
              <a:avLst/>
              <a:gdLst>
                <a:gd name="T0" fmla="*/ 4 w 351"/>
                <a:gd name="T1" fmla="*/ 0 h 51"/>
                <a:gd name="T2" fmla="*/ 347 w 351"/>
                <a:gd name="T3" fmla="*/ 15 h 51"/>
                <a:gd name="T4" fmla="*/ 351 w 351"/>
                <a:gd name="T5" fmla="*/ 51 h 51"/>
                <a:gd name="T6" fmla="*/ 0 w 351"/>
                <a:gd name="T7" fmla="*/ 18 h 51"/>
                <a:gd name="T8" fmla="*/ 4 w 351"/>
                <a:gd name="T9" fmla="*/ 0 h 51"/>
                <a:gd name="T10" fmla="*/ 4 w 351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1"/>
                <a:gd name="T19" fmla="*/ 0 h 51"/>
                <a:gd name="T20" fmla="*/ 351 w 351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1" h="51">
                  <a:moveTo>
                    <a:pt x="4" y="0"/>
                  </a:moveTo>
                  <a:lnTo>
                    <a:pt x="347" y="15"/>
                  </a:lnTo>
                  <a:lnTo>
                    <a:pt x="351" y="51"/>
                  </a:lnTo>
                  <a:lnTo>
                    <a:pt x="0" y="1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3" name="Freeform 58"/>
            <p:cNvSpPr>
              <a:spLocks/>
            </p:cNvSpPr>
            <p:nvPr/>
          </p:nvSpPr>
          <p:spPr bwMode="auto">
            <a:xfrm>
              <a:off x="1889" y="2176"/>
              <a:ext cx="535" cy="780"/>
            </a:xfrm>
            <a:custGeom>
              <a:avLst/>
              <a:gdLst>
                <a:gd name="T0" fmla="*/ 294 w 535"/>
                <a:gd name="T1" fmla="*/ 774 h 780"/>
                <a:gd name="T2" fmla="*/ 333 w 535"/>
                <a:gd name="T3" fmla="*/ 764 h 780"/>
                <a:gd name="T4" fmla="*/ 370 w 535"/>
                <a:gd name="T5" fmla="*/ 746 h 780"/>
                <a:gd name="T6" fmla="*/ 405 w 535"/>
                <a:gd name="T7" fmla="*/ 720 h 780"/>
                <a:gd name="T8" fmla="*/ 435 w 535"/>
                <a:gd name="T9" fmla="*/ 689 h 780"/>
                <a:gd name="T10" fmla="*/ 462 w 535"/>
                <a:gd name="T11" fmla="*/ 650 h 780"/>
                <a:gd name="T12" fmla="*/ 488 w 535"/>
                <a:gd name="T13" fmla="*/ 606 h 780"/>
                <a:gd name="T14" fmla="*/ 507 w 535"/>
                <a:gd name="T15" fmla="*/ 557 h 780"/>
                <a:gd name="T16" fmla="*/ 517 w 535"/>
                <a:gd name="T17" fmla="*/ 521 h 780"/>
                <a:gd name="T18" fmla="*/ 523 w 535"/>
                <a:gd name="T19" fmla="*/ 495 h 780"/>
                <a:gd name="T20" fmla="*/ 529 w 535"/>
                <a:gd name="T21" fmla="*/ 466 h 780"/>
                <a:gd name="T22" fmla="*/ 531 w 535"/>
                <a:gd name="T23" fmla="*/ 438 h 780"/>
                <a:gd name="T24" fmla="*/ 533 w 535"/>
                <a:gd name="T25" fmla="*/ 409 h 780"/>
                <a:gd name="T26" fmla="*/ 533 w 535"/>
                <a:gd name="T27" fmla="*/ 378 h 780"/>
                <a:gd name="T28" fmla="*/ 533 w 535"/>
                <a:gd name="T29" fmla="*/ 350 h 780"/>
                <a:gd name="T30" fmla="*/ 529 w 535"/>
                <a:gd name="T31" fmla="*/ 321 h 780"/>
                <a:gd name="T32" fmla="*/ 525 w 535"/>
                <a:gd name="T33" fmla="*/ 293 h 780"/>
                <a:gd name="T34" fmla="*/ 519 w 535"/>
                <a:gd name="T35" fmla="*/ 262 h 780"/>
                <a:gd name="T36" fmla="*/ 513 w 535"/>
                <a:gd name="T37" fmla="*/ 238 h 780"/>
                <a:gd name="T38" fmla="*/ 503 w 535"/>
                <a:gd name="T39" fmla="*/ 210 h 780"/>
                <a:gd name="T40" fmla="*/ 488 w 535"/>
                <a:gd name="T41" fmla="*/ 171 h 780"/>
                <a:gd name="T42" fmla="*/ 462 w 535"/>
                <a:gd name="T43" fmla="*/ 127 h 780"/>
                <a:gd name="T44" fmla="*/ 435 w 535"/>
                <a:gd name="T45" fmla="*/ 88 h 780"/>
                <a:gd name="T46" fmla="*/ 405 w 535"/>
                <a:gd name="T47" fmla="*/ 55 h 780"/>
                <a:gd name="T48" fmla="*/ 370 w 535"/>
                <a:gd name="T49" fmla="*/ 31 h 780"/>
                <a:gd name="T50" fmla="*/ 333 w 535"/>
                <a:gd name="T51" fmla="*/ 11 h 780"/>
                <a:gd name="T52" fmla="*/ 294 w 535"/>
                <a:gd name="T53" fmla="*/ 0 h 780"/>
                <a:gd name="T54" fmla="*/ 260 w 535"/>
                <a:gd name="T55" fmla="*/ 0 h 780"/>
                <a:gd name="T56" fmla="*/ 237 w 535"/>
                <a:gd name="T57" fmla="*/ 0 h 780"/>
                <a:gd name="T58" fmla="*/ 198 w 535"/>
                <a:gd name="T59" fmla="*/ 11 h 780"/>
                <a:gd name="T60" fmla="*/ 162 w 535"/>
                <a:gd name="T61" fmla="*/ 31 h 780"/>
                <a:gd name="T62" fmla="*/ 127 w 535"/>
                <a:gd name="T63" fmla="*/ 55 h 780"/>
                <a:gd name="T64" fmla="*/ 94 w 535"/>
                <a:gd name="T65" fmla="*/ 88 h 780"/>
                <a:gd name="T66" fmla="*/ 68 w 535"/>
                <a:gd name="T67" fmla="*/ 127 h 780"/>
                <a:gd name="T68" fmla="*/ 43 w 535"/>
                <a:gd name="T69" fmla="*/ 171 h 780"/>
                <a:gd name="T70" fmla="*/ 27 w 535"/>
                <a:gd name="T71" fmla="*/ 210 h 780"/>
                <a:gd name="T72" fmla="*/ 21 w 535"/>
                <a:gd name="T73" fmla="*/ 238 h 780"/>
                <a:gd name="T74" fmla="*/ 11 w 535"/>
                <a:gd name="T75" fmla="*/ 262 h 780"/>
                <a:gd name="T76" fmla="*/ 7 w 535"/>
                <a:gd name="T77" fmla="*/ 293 h 780"/>
                <a:gd name="T78" fmla="*/ 3 w 535"/>
                <a:gd name="T79" fmla="*/ 321 h 780"/>
                <a:gd name="T80" fmla="*/ 0 w 535"/>
                <a:gd name="T81" fmla="*/ 350 h 780"/>
                <a:gd name="T82" fmla="*/ 0 w 535"/>
                <a:gd name="T83" fmla="*/ 378 h 780"/>
                <a:gd name="T84" fmla="*/ 0 w 535"/>
                <a:gd name="T85" fmla="*/ 409 h 780"/>
                <a:gd name="T86" fmla="*/ 0 w 535"/>
                <a:gd name="T87" fmla="*/ 438 h 780"/>
                <a:gd name="T88" fmla="*/ 5 w 535"/>
                <a:gd name="T89" fmla="*/ 466 h 780"/>
                <a:gd name="T90" fmla="*/ 7 w 535"/>
                <a:gd name="T91" fmla="*/ 495 h 780"/>
                <a:gd name="T92" fmla="*/ 15 w 535"/>
                <a:gd name="T93" fmla="*/ 521 h 780"/>
                <a:gd name="T94" fmla="*/ 23 w 535"/>
                <a:gd name="T95" fmla="*/ 557 h 780"/>
                <a:gd name="T96" fmla="*/ 43 w 535"/>
                <a:gd name="T97" fmla="*/ 606 h 780"/>
                <a:gd name="T98" fmla="*/ 68 w 535"/>
                <a:gd name="T99" fmla="*/ 650 h 780"/>
                <a:gd name="T100" fmla="*/ 94 w 535"/>
                <a:gd name="T101" fmla="*/ 689 h 780"/>
                <a:gd name="T102" fmla="*/ 127 w 535"/>
                <a:gd name="T103" fmla="*/ 720 h 780"/>
                <a:gd name="T104" fmla="*/ 162 w 535"/>
                <a:gd name="T105" fmla="*/ 746 h 780"/>
                <a:gd name="T106" fmla="*/ 198 w 535"/>
                <a:gd name="T107" fmla="*/ 764 h 780"/>
                <a:gd name="T108" fmla="*/ 237 w 535"/>
                <a:gd name="T109" fmla="*/ 774 h 780"/>
                <a:gd name="T110" fmla="*/ 260 w 535"/>
                <a:gd name="T111" fmla="*/ 777 h 7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5"/>
                <a:gd name="T169" fmla="*/ 0 h 780"/>
                <a:gd name="T170" fmla="*/ 535 w 535"/>
                <a:gd name="T171" fmla="*/ 780 h 7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5" h="780">
                  <a:moveTo>
                    <a:pt x="268" y="780"/>
                  </a:moveTo>
                  <a:lnTo>
                    <a:pt x="280" y="777"/>
                  </a:lnTo>
                  <a:lnTo>
                    <a:pt x="294" y="774"/>
                  </a:lnTo>
                  <a:lnTo>
                    <a:pt x="307" y="772"/>
                  </a:lnTo>
                  <a:lnTo>
                    <a:pt x="319" y="769"/>
                  </a:lnTo>
                  <a:lnTo>
                    <a:pt x="333" y="764"/>
                  </a:lnTo>
                  <a:lnTo>
                    <a:pt x="345" y="759"/>
                  </a:lnTo>
                  <a:lnTo>
                    <a:pt x="358" y="754"/>
                  </a:lnTo>
                  <a:lnTo>
                    <a:pt x="370" y="746"/>
                  </a:lnTo>
                  <a:lnTo>
                    <a:pt x="382" y="738"/>
                  </a:lnTo>
                  <a:lnTo>
                    <a:pt x="392" y="730"/>
                  </a:lnTo>
                  <a:lnTo>
                    <a:pt x="405" y="720"/>
                  </a:lnTo>
                  <a:lnTo>
                    <a:pt x="415" y="710"/>
                  </a:lnTo>
                  <a:lnTo>
                    <a:pt x="425" y="699"/>
                  </a:lnTo>
                  <a:lnTo>
                    <a:pt x="435" y="689"/>
                  </a:lnTo>
                  <a:lnTo>
                    <a:pt x="445" y="676"/>
                  </a:lnTo>
                  <a:lnTo>
                    <a:pt x="456" y="663"/>
                  </a:lnTo>
                  <a:lnTo>
                    <a:pt x="462" y="650"/>
                  </a:lnTo>
                  <a:lnTo>
                    <a:pt x="472" y="635"/>
                  </a:lnTo>
                  <a:lnTo>
                    <a:pt x="478" y="619"/>
                  </a:lnTo>
                  <a:lnTo>
                    <a:pt x="488" y="606"/>
                  </a:lnTo>
                  <a:lnTo>
                    <a:pt x="494" y="588"/>
                  </a:lnTo>
                  <a:lnTo>
                    <a:pt x="501" y="572"/>
                  </a:lnTo>
                  <a:lnTo>
                    <a:pt x="507" y="557"/>
                  </a:lnTo>
                  <a:lnTo>
                    <a:pt x="513" y="539"/>
                  </a:lnTo>
                  <a:lnTo>
                    <a:pt x="515" y="531"/>
                  </a:lnTo>
                  <a:lnTo>
                    <a:pt x="517" y="521"/>
                  </a:lnTo>
                  <a:lnTo>
                    <a:pt x="519" y="510"/>
                  </a:lnTo>
                  <a:lnTo>
                    <a:pt x="521" y="502"/>
                  </a:lnTo>
                  <a:lnTo>
                    <a:pt x="523" y="495"/>
                  </a:lnTo>
                  <a:lnTo>
                    <a:pt x="525" y="484"/>
                  </a:lnTo>
                  <a:lnTo>
                    <a:pt x="527" y="474"/>
                  </a:lnTo>
                  <a:lnTo>
                    <a:pt x="529" y="466"/>
                  </a:lnTo>
                  <a:lnTo>
                    <a:pt x="529" y="456"/>
                  </a:lnTo>
                  <a:lnTo>
                    <a:pt x="529" y="448"/>
                  </a:lnTo>
                  <a:lnTo>
                    <a:pt x="531" y="438"/>
                  </a:lnTo>
                  <a:lnTo>
                    <a:pt x="533" y="427"/>
                  </a:lnTo>
                  <a:lnTo>
                    <a:pt x="533" y="420"/>
                  </a:lnTo>
                  <a:lnTo>
                    <a:pt x="533" y="409"/>
                  </a:lnTo>
                  <a:lnTo>
                    <a:pt x="533" y="399"/>
                  </a:lnTo>
                  <a:lnTo>
                    <a:pt x="535" y="391"/>
                  </a:lnTo>
                  <a:lnTo>
                    <a:pt x="533" y="378"/>
                  </a:lnTo>
                  <a:lnTo>
                    <a:pt x="533" y="370"/>
                  </a:lnTo>
                  <a:lnTo>
                    <a:pt x="533" y="357"/>
                  </a:lnTo>
                  <a:lnTo>
                    <a:pt x="533" y="350"/>
                  </a:lnTo>
                  <a:lnTo>
                    <a:pt x="531" y="339"/>
                  </a:lnTo>
                  <a:lnTo>
                    <a:pt x="529" y="329"/>
                  </a:lnTo>
                  <a:lnTo>
                    <a:pt x="529" y="321"/>
                  </a:lnTo>
                  <a:lnTo>
                    <a:pt x="529" y="311"/>
                  </a:lnTo>
                  <a:lnTo>
                    <a:pt x="527" y="301"/>
                  </a:lnTo>
                  <a:lnTo>
                    <a:pt x="525" y="293"/>
                  </a:lnTo>
                  <a:lnTo>
                    <a:pt x="523" y="282"/>
                  </a:lnTo>
                  <a:lnTo>
                    <a:pt x="521" y="272"/>
                  </a:lnTo>
                  <a:lnTo>
                    <a:pt x="519" y="262"/>
                  </a:lnTo>
                  <a:lnTo>
                    <a:pt x="517" y="254"/>
                  </a:lnTo>
                  <a:lnTo>
                    <a:pt x="515" y="246"/>
                  </a:lnTo>
                  <a:lnTo>
                    <a:pt x="513" y="238"/>
                  </a:lnTo>
                  <a:lnTo>
                    <a:pt x="509" y="228"/>
                  </a:lnTo>
                  <a:lnTo>
                    <a:pt x="507" y="218"/>
                  </a:lnTo>
                  <a:lnTo>
                    <a:pt x="503" y="210"/>
                  </a:lnTo>
                  <a:lnTo>
                    <a:pt x="501" y="202"/>
                  </a:lnTo>
                  <a:lnTo>
                    <a:pt x="494" y="184"/>
                  </a:lnTo>
                  <a:lnTo>
                    <a:pt x="488" y="171"/>
                  </a:lnTo>
                  <a:lnTo>
                    <a:pt x="478" y="156"/>
                  </a:lnTo>
                  <a:lnTo>
                    <a:pt x="472" y="140"/>
                  </a:lnTo>
                  <a:lnTo>
                    <a:pt x="462" y="127"/>
                  </a:lnTo>
                  <a:lnTo>
                    <a:pt x="456" y="114"/>
                  </a:lnTo>
                  <a:lnTo>
                    <a:pt x="445" y="99"/>
                  </a:lnTo>
                  <a:lnTo>
                    <a:pt x="435" y="88"/>
                  </a:lnTo>
                  <a:lnTo>
                    <a:pt x="425" y="75"/>
                  </a:lnTo>
                  <a:lnTo>
                    <a:pt x="415" y="65"/>
                  </a:lnTo>
                  <a:lnTo>
                    <a:pt x="405" y="55"/>
                  </a:lnTo>
                  <a:lnTo>
                    <a:pt x="392" y="44"/>
                  </a:lnTo>
                  <a:lnTo>
                    <a:pt x="382" y="36"/>
                  </a:lnTo>
                  <a:lnTo>
                    <a:pt x="370" y="31"/>
                  </a:lnTo>
                  <a:lnTo>
                    <a:pt x="358" y="21"/>
                  </a:lnTo>
                  <a:lnTo>
                    <a:pt x="345" y="16"/>
                  </a:lnTo>
                  <a:lnTo>
                    <a:pt x="333" y="11"/>
                  </a:lnTo>
                  <a:lnTo>
                    <a:pt x="319" y="8"/>
                  </a:lnTo>
                  <a:lnTo>
                    <a:pt x="307" y="3"/>
                  </a:lnTo>
                  <a:lnTo>
                    <a:pt x="294" y="0"/>
                  </a:lnTo>
                  <a:lnTo>
                    <a:pt x="280" y="0"/>
                  </a:lnTo>
                  <a:lnTo>
                    <a:pt x="268" y="0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5" y="0"/>
                  </a:lnTo>
                  <a:lnTo>
                    <a:pt x="237" y="0"/>
                  </a:lnTo>
                  <a:lnTo>
                    <a:pt x="225" y="3"/>
                  </a:lnTo>
                  <a:lnTo>
                    <a:pt x="213" y="8"/>
                  </a:lnTo>
                  <a:lnTo>
                    <a:pt x="198" y="11"/>
                  </a:lnTo>
                  <a:lnTo>
                    <a:pt x="186" y="16"/>
                  </a:lnTo>
                  <a:lnTo>
                    <a:pt x="174" y="21"/>
                  </a:lnTo>
                  <a:lnTo>
                    <a:pt x="162" y="31"/>
                  </a:lnTo>
                  <a:lnTo>
                    <a:pt x="149" y="36"/>
                  </a:lnTo>
                  <a:lnTo>
                    <a:pt x="137" y="44"/>
                  </a:lnTo>
                  <a:lnTo>
                    <a:pt x="127" y="55"/>
                  </a:lnTo>
                  <a:lnTo>
                    <a:pt x="117" y="65"/>
                  </a:lnTo>
                  <a:lnTo>
                    <a:pt x="105" y="75"/>
                  </a:lnTo>
                  <a:lnTo>
                    <a:pt x="94" y="88"/>
                  </a:lnTo>
                  <a:lnTo>
                    <a:pt x="86" y="99"/>
                  </a:lnTo>
                  <a:lnTo>
                    <a:pt x="78" y="114"/>
                  </a:lnTo>
                  <a:lnTo>
                    <a:pt x="68" y="127"/>
                  </a:lnTo>
                  <a:lnTo>
                    <a:pt x="60" y="140"/>
                  </a:lnTo>
                  <a:lnTo>
                    <a:pt x="52" y="156"/>
                  </a:lnTo>
                  <a:lnTo>
                    <a:pt x="43" y="171"/>
                  </a:lnTo>
                  <a:lnTo>
                    <a:pt x="37" y="184"/>
                  </a:lnTo>
                  <a:lnTo>
                    <a:pt x="31" y="202"/>
                  </a:lnTo>
                  <a:lnTo>
                    <a:pt x="27" y="210"/>
                  </a:lnTo>
                  <a:lnTo>
                    <a:pt x="23" y="218"/>
                  </a:lnTo>
                  <a:lnTo>
                    <a:pt x="21" y="228"/>
                  </a:lnTo>
                  <a:lnTo>
                    <a:pt x="21" y="238"/>
                  </a:lnTo>
                  <a:lnTo>
                    <a:pt x="17" y="246"/>
                  </a:lnTo>
                  <a:lnTo>
                    <a:pt x="15" y="254"/>
                  </a:lnTo>
                  <a:lnTo>
                    <a:pt x="11" y="262"/>
                  </a:lnTo>
                  <a:lnTo>
                    <a:pt x="11" y="272"/>
                  </a:lnTo>
                  <a:lnTo>
                    <a:pt x="7" y="282"/>
                  </a:lnTo>
                  <a:lnTo>
                    <a:pt x="7" y="293"/>
                  </a:lnTo>
                  <a:lnTo>
                    <a:pt x="5" y="301"/>
                  </a:lnTo>
                  <a:lnTo>
                    <a:pt x="5" y="311"/>
                  </a:lnTo>
                  <a:lnTo>
                    <a:pt x="3" y="321"/>
                  </a:lnTo>
                  <a:lnTo>
                    <a:pt x="0" y="329"/>
                  </a:lnTo>
                  <a:lnTo>
                    <a:pt x="0" y="339"/>
                  </a:lnTo>
                  <a:lnTo>
                    <a:pt x="0" y="350"/>
                  </a:lnTo>
                  <a:lnTo>
                    <a:pt x="0" y="357"/>
                  </a:lnTo>
                  <a:lnTo>
                    <a:pt x="0" y="370"/>
                  </a:lnTo>
                  <a:lnTo>
                    <a:pt x="0" y="378"/>
                  </a:lnTo>
                  <a:lnTo>
                    <a:pt x="0" y="391"/>
                  </a:lnTo>
                  <a:lnTo>
                    <a:pt x="0" y="399"/>
                  </a:lnTo>
                  <a:lnTo>
                    <a:pt x="0" y="409"/>
                  </a:lnTo>
                  <a:lnTo>
                    <a:pt x="0" y="420"/>
                  </a:lnTo>
                  <a:lnTo>
                    <a:pt x="0" y="427"/>
                  </a:lnTo>
                  <a:lnTo>
                    <a:pt x="0" y="438"/>
                  </a:lnTo>
                  <a:lnTo>
                    <a:pt x="0" y="448"/>
                  </a:lnTo>
                  <a:lnTo>
                    <a:pt x="3" y="456"/>
                  </a:lnTo>
                  <a:lnTo>
                    <a:pt x="5" y="466"/>
                  </a:lnTo>
                  <a:lnTo>
                    <a:pt x="5" y="474"/>
                  </a:lnTo>
                  <a:lnTo>
                    <a:pt x="7" y="484"/>
                  </a:lnTo>
                  <a:lnTo>
                    <a:pt x="7" y="495"/>
                  </a:lnTo>
                  <a:lnTo>
                    <a:pt x="11" y="502"/>
                  </a:lnTo>
                  <a:lnTo>
                    <a:pt x="11" y="510"/>
                  </a:lnTo>
                  <a:lnTo>
                    <a:pt x="15" y="521"/>
                  </a:lnTo>
                  <a:lnTo>
                    <a:pt x="17" y="531"/>
                  </a:lnTo>
                  <a:lnTo>
                    <a:pt x="21" y="539"/>
                  </a:lnTo>
                  <a:lnTo>
                    <a:pt x="23" y="557"/>
                  </a:lnTo>
                  <a:lnTo>
                    <a:pt x="31" y="572"/>
                  </a:lnTo>
                  <a:lnTo>
                    <a:pt x="37" y="588"/>
                  </a:lnTo>
                  <a:lnTo>
                    <a:pt x="43" y="606"/>
                  </a:lnTo>
                  <a:lnTo>
                    <a:pt x="52" y="619"/>
                  </a:lnTo>
                  <a:lnTo>
                    <a:pt x="60" y="635"/>
                  </a:lnTo>
                  <a:lnTo>
                    <a:pt x="68" y="650"/>
                  </a:lnTo>
                  <a:lnTo>
                    <a:pt x="78" y="663"/>
                  </a:lnTo>
                  <a:lnTo>
                    <a:pt x="86" y="676"/>
                  </a:lnTo>
                  <a:lnTo>
                    <a:pt x="94" y="689"/>
                  </a:lnTo>
                  <a:lnTo>
                    <a:pt x="105" y="699"/>
                  </a:lnTo>
                  <a:lnTo>
                    <a:pt x="117" y="710"/>
                  </a:lnTo>
                  <a:lnTo>
                    <a:pt x="127" y="720"/>
                  </a:lnTo>
                  <a:lnTo>
                    <a:pt x="137" y="730"/>
                  </a:lnTo>
                  <a:lnTo>
                    <a:pt x="149" y="738"/>
                  </a:lnTo>
                  <a:lnTo>
                    <a:pt x="162" y="746"/>
                  </a:lnTo>
                  <a:lnTo>
                    <a:pt x="174" y="754"/>
                  </a:lnTo>
                  <a:lnTo>
                    <a:pt x="186" y="759"/>
                  </a:lnTo>
                  <a:lnTo>
                    <a:pt x="198" y="764"/>
                  </a:lnTo>
                  <a:lnTo>
                    <a:pt x="213" y="769"/>
                  </a:lnTo>
                  <a:lnTo>
                    <a:pt x="225" y="772"/>
                  </a:lnTo>
                  <a:lnTo>
                    <a:pt x="237" y="774"/>
                  </a:lnTo>
                  <a:lnTo>
                    <a:pt x="245" y="774"/>
                  </a:lnTo>
                  <a:lnTo>
                    <a:pt x="252" y="777"/>
                  </a:lnTo>
                  <a:lnTo>
                    <a:pt x="260" y="777"/>
                  </a:lnTo>
                  <a:lnTo>
                    <a:pt x="268" y="7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4" name="Freeform 59"/>
            <p:cNvSpPr>
              <a:spLocks/>
            </p:cNvSpPr>
            <p:nvPr/>
          </p:nvSpPr>
          <p:spPr bwMode="auto">
            <a:xfrm>
              <a:off x="1932" y="2233"/>
              <a:ext cx="421" cy="653"/>
            </a:xfrm>
            <a:custGeom>
              <a:avLst/>
              <a:gdLst>
                <a:gd name="T0" fmla="*/ 231 w 421"/>
                <a:gd name="T1" fmla="*/ 650 h 653"/>
                <a:gd name="T2" fmla="*/ 262 w 421"/>
                <a:gd name="T3" fmla="*/ 640 h 653"/>
                <a:gd name="T4" fmla="*/ 292 w 421"/>
                <a:gd name="T5" fmla="*/ 627 h 653"/>
                <a:gd name="T6" fmla="*/ 319 w 421"/>
                <a:gd name="T7" fmla="*/ 603 h 653"/>
                <a:gd name="T8" fmla="*/ 341 w 421"/>
                <a:gd name="T9" fmla="*/ 578 h 653"/>
                <a:gd name="T10" fmla="*/ 364 w 421"/>
                <a:gd name="T11" fmla="*/ 544 h 653"/>
                <a:gd name="T12" fmla="*/ 384 w 421"/>
                <a:gd name="T13" fmla="*/ 508 h 653"/>
                <a:gd name="T14" fmla="*/ 398 w 421"/>
                <a:gd name="T15" fmla="*/ 466 h 653"/>
                <a:gd name="T16" fmla="*/ 409 w 421"/>
                <a:gd name="T17" fmla="*/ 420 h 653"/>
                <a:gd name="T18" fmla="*/ 417 w 421"/>
                <a:gd name="T19" fmla="*/ 376 h 653"/>
                <a:gd name="T20" fmla="*/ 421 w 421"/>
                <a:gd name="T21" fmla="*/ 326 h 653"/>
                <a:gd name="T22" fmla="*/ 419 w 421"/>
                <a:gd name="T23" fmla="*/ 300 h 653"/>
                <a:gd name="T24" fmla="*/ 417 w 421"/>
                <a:gd name="T25" fmla="*/ 259 h 653"/>
                <a:gd name="T26" fmla="*/ 407 w 421"/>
                <a:gd name="T27" fmla="*/ 212 h 653"/>
                <a:gd name="T28" fmla="*/ 392 w 421"/>
                <a:gd name="T29" fmla="*/ 168 h 653"/>
                <a:gd name="T30" fmla="*/ 376 w 421"/>
                <a:gd name="T31" fmla="*/ 127 h 653"/>
                <a:gd name="T32" fmla="*/ 358 w 421"/>
                <a:gd name="T33" fmla="*/ 93 h 653"/>
                <a:gd name="T34" fmla="*/ 335 w 421"/>
                <a:gd name="T35" fmla="*/ 62 h 653"/>
                <a:gd name="T36" fmla="*/ 309 w 421"/>
                <a:gd name="T37" fmla="*/ 36 h 653"/>
                <a:gd name="T38" fmla="*/ 282 w 421"/>
                <a:gd name="T39" fmla="*/ 16 h 653"/>
                <a:gd name="T40" fmla="*/ 251 w 421"/>
                <a:gd name="T41" fmla="*/ 3 h 653"/>
                <a:gd name="T42" fmla="*/ 221 w 421"/>
                <a:gd name="T43" fmla="*/ 0 h 653"/>
                <a:gd name="T44" fmla="*/ 188 w 421"/>
                <a:gd name="T45" fmla="*/ 0 h 653"/>
                <a:gd name="T46" fmla="*/ 155 w 421"/>
                <a:gd name="T47" fmla="*/ 8 h 653"/>
                <a:gd name="T48" fmla="*/ 127 w 421"/>
                <a:gd name="T49" fmla="*/ 23 h 653"/>
                <a:gd name="T50" fmla="*/ 98 w 421"/>
                <a:gd name="T51" fmla="*/ 42 h 653"/>
                <a:gd name="T52" fmla="*/ 74 w 421"/>
                <a:gd name="T53" fmla="*/ 70 h 653"/>
                <a:gd name="T54" fmla="*/ 53 w 421"/>
                <a:gd name="T55" fmla="*/ 104 h 653"/>
                <a:gd name="T56" fmla="*/ 33 w 421"/>
                <a:gd name="T57" fmla="*/ 140 h 653"/>
                <a:gd name="T58" fmla="*/ 19 w 421"/>
                <a:gd name="T59" fmla="*/ 181 h 653"/>
                <a:gd name="T60" fmla="*/ 6 w 421"/>
                <a:gd name="T61" fmla="*/ 228 h 653"/>
                <a:gd name="T62" fmla="*/ 0 w 421"/>
                <a:gd name="T63" fmla="*/ 275 h 653"/>
                <a:gd name="T64" fmla="*/ 0 w 421"/>
                <a:gd name="T65" fmla="*/ 308 h 653"/>
                <a:gd name="T66" fmla="*/ 0 w 421"/>
                <a:gd name="T67" fmla="*/ 342 h 653"/>
                <a:gd name="T68" fmla="*/ 4 w 421"/>
                <a:gd name="T69" fmla="*/ 391 h 653"/>
                <a:gd name="T70" fmla="*/ 11 w 421"/>
                <a:gd name="T71" fmla="*/ 438 h 653"/>
                <a:gd name="T72" fmla="*/ 23 w 421"/>
                <a:gd name="T73" fmla="*/ 479 h 653"/>
                <a:gd name="T74" fmla="*/ 39 w 421"/>
                <a:gd name="T75" fmla="*/ 518 h 653"/>
                <a:gd name="T76" fmla="*/ 62 w 421"/>
                <a:gd name="T77" fmla="*/ 557 h 653"/>
                <a:gd name="T78" fmla="*/ 82 w 421"/>
                <a:gd name="T79" fmla="*/ 585 h 653"/>
                <a:gd name="T80" fmla="*/ 109 w 421"/>
                <a:gd name="T81" fmla="*/ 611 h 653"/>
                <a:gd name="T82" fmla="*/ 137 w 421"/>
                <a:gd name="T83" fmla="*/ 632 h 653"/>
                <a:gd name="T84" fmla="*/ 166 w 421"/>
                <a:gd name="T85" fmla="*/ 645 h 653"/>
                <a:gd name="T86" fmla="*/ 198 w 421"/>
                <a:gd name="T87" fmla="*/ 653 h 6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1"/>
                <a:gd name="T133" fmla="*/ 0 h 653"/>
                <a:gd name="T134" fmla="*/ 421 w 421"/>
                <a:gd name="T135" fmla="*/ 653 h 6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1" h="653">
                  <a:moveTo>
                    <a:pt x="211" y="653"/>
                  </a:moveTo>
                  <a:lnTo>
                    <a:pt x="221" y="653"/>
                  </a:lnTo>
                  <a:lnTo>
                    <a:pt x="231" y="650"/>
                  </a:lnTo>
                  <a:lnTo>
                    <a:pt x="241" y="647"/>
                  </a:lnTo>
                  <a:lnTo>
                    <a:pt x="251" y="645"/>
                  </a:lnTo>
                  <a:lnTo>
                    <a:pt x="262" y="640"/>
                  </a:lnTo>
                  <a:lnTo>
                    <a:pt x="272" y="634"/>
                  </a:lnTo>
                  <a:lnTo>
                    <a:pt x="282" y="632"/>
                  </a:lnTo>
                  <a:lnTo>
                    <a:pt x="292" y="627"/>
                  </a:lnTo>
                  <a:lnTo>
                    <a:pt x="300" y="619"/>
                  </a:lnTo>
                  <a:lnTo>
                    <a:pt x="309" y="611"/>
                  </a:lnTo>
                  <a:lnTo>
                    <a:pt x="319" y="603"/>
                  </a:lnTo>
                  <a:lnTo>
                    <a:pt x="327" y="596"/>
                  </a:lnTo>
                  <a:lnTo>
                    <a:pt x="335" y="585"/>
                  </a:lnTo>
                  <a:lnTo>
                    <a:pt x="341" y="578"/>
                  </a:lnTo>
                  <a:lnTo>
                    <a:pt x="349" y="565"/>
                  </a:lnTo>
                  <a:lnTo>
                    <a:pt x="358" y="557"/>
                  </a:lnTo>
                  <a:lnTo>
                    <a:pt x="364" y="544"/>
                  </a:lnTo>
                  <a:lnTo>
                    <a:pt x="370" y="531"/>
                  </a:lnTo>
                  <a:lnTo>
                    <a:pt x="376" y="518"/>
                  </a:lnTo>
                  <a:lnTo>
                    <a:pt x="384" y="508"/>
                  </a:lnTo>
                  <a:lnTo>
                    <a:pt x="388" y="492"/>
                  </a:lnTo>
                  <a:lnTo>
                    <a:pt x="392" y="479"/>
                  </a:lnTo>
                  <a:lnTo>
                    <a:pt x="398" y="466"/>
                  </a:lnTo>
                  <a:lnTo>
                    <a:pt x="402" y="453"/>
                  </a:lnTo>
                  <a:lnTo>
                    <a:pt x="407" y="438"/>
                  </a:lnTo>
                  <a:lnTo>
                    <a:pt x="409" y="420"/>
                  </a:lnTo>
                  <a:lnTo>
                    <a:pt x="413" y="404"/>
                  </a:lnTo>
                  <a:lnTo>
                    <a:pt x="417" y="391"/>
                  </a:lnTo>
                  <a:lnTo>
                    <a:pt x="417" y="376"/>
                  </a:lnTo>
                  <a:lnTo>
                    <a:pt x="419" y="360"/>
                  </a:lnTo>
                  <a:lnTo>
                    <a:pt x="419" y="342"/>
                  </a:lnTo>
                  <a:lnTo>
                    <a:pt x="421" y="326"/>
                  </a:lnTo>
                  <a:lnTo>
                    <a:pt x="419" y="316"/>
                  </a:lnTo>
                  <a:lnTo>
                    <a:pt x="419" y="308"/>
                  </a:lnTo>
                  <a:lnTo>
                    <a:pt x="419" y="300"/>
                  </a:lnTo>
                  <a:lnTo>
                    <a:pt x="419" y="293"/>
                  </a:lnTo>
                  <a:lnTo>
                    <a:pt x="417" y="275"/>
                  </a:lnTo>
                  <a:lnTo>
                    <a:pt x="417" y="259"/>
                  </a:lnTo>
                  <a:lnTo>
                    <a:pt x="413" y="244"/>
                  </a:lnTo>
                  <a:lnTo>
                    <a:pt x="409" y="228"/>
                  </a:lnTo>
                  <a:lnTo>
                    <a:pt x="407" y="212"/>
                  </a:lnTo>
                  <a:lnTo>
                    <a:pt x="402" y="197"/>
                  </a:lnTo>
                  <a:lnTo>
                    <a:pt x="398" y="181"/>
                  </a:lnTo>
                  <a:lnTo>
                    <a:pt x="392" y="168"/>
                  </a:lnTo>
                  <a:lnTo>
                    <a:pt x="388" y="153"/>
                  </a:lnTo>
                  <a:lnTo>
                    <a:pt x="384" y="140"/>
                  </a:lnTo>
                  <a:lnTo>
                    <a:pt x="376" y="127"/>
                  </a:lnTo>
                  <a:lnTo>
                    <a:pt x="370" y="114"/>
                  </a:lnTo>
                  <a:lnTo>
                    <a:pt x="364" y="104"/>
                  </a:lnTo>
                  <a:lnTo>
                    <a:pt x="358" y="93"/>
                  </a:lnTo>
                  <a:lnTo>
                    <a:pt x="349" y="80"/>
                  </a:lnTo>
                  <a:lnTo>
                    <a:pt x="341" y="70"/>
                  </a:lnTo>
                  <a:lnTo>
                    <a:pt x="335" y="62"/>
                  </a:lnTo>
                  <a:lnTo>
                    <a:pt x="327" y="52"/>
                  </a:lnTo>
                  <a:lnTo>
                    <a:pt x="319" y="42"/>
                  </a:lnTo>
                  <a:lnTo>
                    <a:pt x="309" y="36"/>
                  </a:lnTo>
                  <a:lnTo>
                    <a:pt x="300" y="29"/>
                  </a:lnTo>
                  <a:lnTo>
                    <a:pt x="292" y="23"/>
                  </a:lnTo>
                  <a:lnTo>
                    <a:pt x="282" y="16"/>
                  </a:lnTo>
                  <a:lnTo>
                    <a:pt x="272" y="13"/>
                  </a:lnTo>
                  <a:lnTo>
                    <a:pt x="262" y="8"/>
                  </a:lnTo>
                  <a:lnTo>
                    <a:pt x="251" y="3"/>
                  </a:lnTo>
                  <a:lnTo>
                    <a:pt x="241" y="0"/>
                  </a:lnTo>
                  <a:lnTo>
                    <a:pt x="231" y="0"/>
                  </a:lnTo>
                  <a:lnTo>
                    <a:pt x="221" y="0"/>
                  </a:lnTo>
                  <a:lnTo>
                    <a:pt x="211" y="0"/>
                  </a:lnTo>
                  <a:lnTo>
                    <a:pt x="198" y="0"/>
                  </a:lnTo>
                  <a:lnTo>
                    <a:pt x="188" y="0"/>
                  </a:lnTo>
                  <a:lnTo>
                    <a:pt x="176" y="0"/>
                  </a:lnTo>
                  <a:lnTo>
                    <a:pt x="166" y="3"/>
                  </a:lnTo>
                  <a:lnTo>
                    <a:pt x="155" y="8"/>
                  </a:lnTo>
                  <a:lnTo>
                    <a:pt x="145" y="13"/>
                  </a:lnTo>
                  <a:lnTo>
                    <a:pt x="137" y="16"/>
                  </a:lnTo>
                  <a:lnTo>
                    <a:pt x="127" y="23"/>
                  </a:lnTo>
                  <a:lnTo>
                    <a:pt x="117" y="29"/>
                  </a:lnTo>
                  <a:lnTo>
                    <a:pt x="109" y="36"/>
                  </a:lnTo>
                  <a:lnTo>
                    <a:pt x="98" y="42"/>
                  </a:lnTo>
                  <a:lnTo>
                    <a:pt x="92" y="52"/>
                  </a:lnTo>
                  <a:lnTo>
                    <a:pt x="82" y="62"/>
                  </a:lnTo>
                  <a:lnTo>
                    <a:pt x="74" y="70"/>
                  </a:lnTo>
                  <a:lnTo>
                    <a:pt x="68" y="80"/>
                  </a:lnTo>
                  <a:lnTo>
                    <a:pt x="62" y="93"/>
                  </a:lnTo>
                  <a:lnTo>
                    <a:pt x="53" y="104"/>
                  </a:lnTo>
                  <a:lnTo>
                    <a:pt x="45" y="114"/>
                  </a:lnTo>
                  <a:lnTo>
                    <a:pt x="39" y="127"/>
                  </a:lnTo>
                  <a:lnTo>
                    <a:pt x="33" y="140"/>
                  </a:lnTo>
                  <a:lnTo>
                    <a:pt x="27" y="153"/>
                  </a:lnTo>
                  <a:lnTo>
                    <a:pt x="23" y="168"/>
                  </a:lnTo>
                  <a:lnTo>
                    <a:pt x="19" y="181"/>
                  </a:lnTo>
                  <a:lnTo>
                    <a:pt x="15" y="197"/>
                  </a:lnTo>
                  <a:lnTo>
                    <a:pt x="11" y="212"/>
                  </a:lnTo>
                  <a:lnTo>
                    <a:pt x="6" y="228"/>
                  </a:lnTo>
                  <a:lnTo>
                    <a:pt x="4" y="244"/>
                  </a:lnTo>
                  <a:lnTo>
                    <a:pt x="4" y="259"/>
                  </a:lnTo>
                  <a:lnTo>
                    <a:pt x="0" y="275"/>
                  </a:lnTo>
                  <a:lnTo>
                    <a:pt x="0" y="293"/>
                  </a:lnTo>
                  <a:lnTo>
                    <a:pt x="0" y="300"/>
                  </a:lnTo>
                  <a:lnTo>
                    <a:pt x="0" y="308"/>
                  </a:lnTo>
                  <a:lnTo>
                    <a:pt x="0" y="316"/>
                  </a:lnTo>
                  <a:lnTo>
                    <a:pt x="0" y="326"/>
                  </a:lnTo>
                  <a:lnTo>
                    <a:pt x="0" y="342"/>
                  </a:lnTo>
                  <a:lnTo>
                    <a:pt x="0" y="360"/>
                  </a:lnTo>
                  <a:lnTo>
                    <a:pt x="0" y="376"/>
                  </a:lnTo>
                  <a:lnTo>
                    <a:pt x="4" y="391"/>
                  </a:lnTo>
                  <a:lnTo>
                    <a:pt x="4" y="404"/>
                  </a:lnTo>
                  <a:lnTo>
                    <a:pt x="6" y="420"/>
                  </a:lnTo>
                  <a:lnTo>
                    <a:pt x="11" y="438"/>
                  </a:lnTo>
                  <a:lnTo>
                    <a:pt x="15" y="453"/>
                  </a:lnTo>
                  <a:lnTo>
                    <a:pt x="19" y="466"/>
                  </a:lnTo>
                  <a:lnTo>
                    <a:pt x="23" y="479"/>
                  </a:lnTo>
                  <a:lnTo>
                    <a:pt x="27" y="492"/>
                  </a:lnTo>
                  <a:lnTo>
                    <a:pt x="33" y="508"/>
                  </a:lnTo>
                  <a:lnTo>
                    <a:pt x="39" y="518"/>
                  </a:lnTo>
                  <a:lnTo>
                    <a:pt x="45" y="531"/>
                  </a:lnTo>
                  <a:lnTo>
                    <a:pt x="53" y="544"/>
                  </a:lnTo>
                  <a:lnTo>
                    <a:pt x="62" y="557"/>
                  </a:lnTo>
                  <a:lnTo>
                    <a:pt x="68" y="565"/>
                  </a:lnTo>
                  <a:lnTo>
                    <a:pt x="74" y="578"/>
                  </a:lnTo>
                  <a:lnTo>
                    <a:pt x="82" y="585"/>
                  </a:lnTo>
                  <a:lnTo>
                    <a:pt x="92" y="596"/>
                  </a:lnTo>
                  <a:lnTo>
                    <a:pt x="98" y="603"/>
                  </a:lnTo>
                  <a:lnTo>
                    <a:pt x="109" y="611"/>
                  </a:lnTo>
                  <a:lnTo>
                    <a:pt x="117" y="619"/>
                  </a:lnTo>
                  <a:lnTo>
                    <a:pt x="127" y="627"/>
                  </a:lnTo>
                  <a:lnTo>
                    <a:pt x="137" y="632"/>
                  </a:lnTo>
                  <a:lnTo>
                    <a:pt x="145" y="634"/>
                  </a:lnTo>
                  <a:lnTo>
                    <a:pt x="155" y="640"/>
                  </a:lnTo>
                  <a:lnTo>
                    <a:pt x="166" y="645"/>
                  </a:lnTo>
                  <a:lnTo>
                    <a:pt x="176" y="647"/>
                  </a:lnTo>
                  <a:lnTo>
                    <a:pt x="188" y="650"/>
                  </a:lnTo>
                  <a:lnTo>
                    <a:pt x="198" y="653"/>
                  </a:lnTo>
                  <a:lnTo>
                    <a:pt x="211" y="6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5" name="Freeform 60"/>
            <p:cNvSpPr>
              <a:spLocks/>
            </p:cNvSpPr>
            <p:nvPr/>
          </p:nvSpPr>
          <p:spPr bwMode="auto">
            <a:xfrm>
              <a:off x="1920" y="2319"/>
              <a:ext cx="404" cy="458"/>
            </a:xfrm>
            <a:custGeom>
              <a:avLst/>
              <a:gdLst>
                <a:gd name="T0" fmla="*/ 0 w 404"/>
                <a:gd name="T1" fmla="*/ 424 h 458"/>
                <a:gd name="T2" fmla="*/ 392 w 404"/>
                <a:gd name="T3" fmla="*/ 0 h 458"/>
                <a:gd name="T4" fmla="*/ 404 w 404"/>
                <a:gd name="T5" fmla="*/ 57 h 458"/>
                <a:gd name="T6" fmla="*/ 25 w 404"/>
                <a:gd name="T7" fmla="*/ 458 h 458"/>
                <a:gd name="T8" fmla="*/ 0 w 404"/>
                <a:gd name="T9" fmla="*/ 424 h 458"/>
                <a:gd name="T10" fmla="*/ 0 w 404"/>
                <a:gd name="T11" fmla="*/ 424 h 4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"/>
                <a:gd name="T19" fmla="*/ 0 h 458"/>
                <a:gd name="T20" fmla="*/ 404 w 404"/>
                <a:gd name="T21" fmla="*/ 458 h 4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" h="458">
                  <a:moveTo>
                    <a:pt x="0" y="424"/>
                  </a:moveTo>
                  <a:lnTo>
                    <a:pt x="392" y="0"/>
                  </a:lnTo>
                  <a:lnTo>
                    <a:pt x="404" y="57"/>
                  </a:lnTo>
                  <a:lnTo>
                    <a:pt x="25" y="458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6" name="Freeform 61"/>
            <p:cNvSpPr>
              <a:spLocks/>
            </p:cNvSpPr>
            <p:nvPr/>
          </p:nvSpPr>
          <p:spPr bwMode="auto">
            <a:xfrm>
              <a:off x="2022" y="2267"/>
              <a:ext cx="284" cy="632"/>
            </a:xfrm>
            <a:custGeom>
              <a:avLst/>
              <a:gdLst>
                <a:gd name="T0" fmla="*/ 8 w 284"/>
                <a:gd name="T1" fmla="*/ 0 h 632"/>
                <a:gd name="T2" fmla="*/ 284 w 284"/>
                <a:gd name="T3" fmla="*/ 569 h 632"/>
                <a:gd name="T4" fmla="*/ 219 w 284"/>
                <a:gd name="T5" fmla="*/ 632 h 632"/>
                <a:gd name="T6" fmla="*/ 0 w 284"/>
                <a:gd name="T7" fmla="*/ 18 h 632"/>
                <a:gd name="T8" fmla="*/ 8 w 284"/>
                <a:gd name="T9" fmla="*/ 0 h 632"/>
                <a:gd name="T10" fmla="*/ 8 w 284"/>
                <a:gd name="T11" fmla="*/ 0 h 6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4"/>
                <a:gd name="T19" fmla="*/ 0 h 632"/>
                <a:gd name="T20" fmla="*/ 284 w 284"/>
                <a:gd name="T21" fmla="*/ 632 h 6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4" h="632">
                  <a:moveTo>
                    <a:pt x="8" y="0"/>
                  </a:moveTo>
                  <a:lnTo>
                    <a:pt x="284" y="569"/>
                  </a:lnTo>
                  <a:lnTo>
                    <a:pt x="219" y="632"/>
                  </a:lnTo>
                  <a:lnTo>
                    <a:pt x="0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7" name="Freeform 62"/>
            <p:cNvSpPr>
              <a:spLocks/>
            </p:cNvSpPr>
            <p:nvPr/>
          </p:nvSpPr>
          <p:spPr bwMode="auto">
            <a:xfrm>
              <a:off x="2041" y="2212"/>
              <a:ext cx="151" cy="694"/>
            </a:xfrm>
            <a:custGeom>
              <a:avLst/>
              <a:gdLst>
                <a:gd name="T0" fmla="*/ 138 w 151"/>
                <a:gd name="T1" fmla="*/ 0 h 694"/>
                <a:gd name="T2" fmla="*/ 0 w 151"/>
                <a:gd name="T3" fmla="*/ 674 h 694"/>
                <a:gd name="T4" fmla="*/ 61 w 151"/>
                <a:gd name="T5" fmla="*/ 694 h 694"/>
                <a:gd name="T6" fmla="*/ 151 w 151"/>
                <a:gd name="T7" fmla="*/ 13 h 694"/>
                <a:gd name="T8" fmla="*/ 138 w 151"/>
                <a:gd name="T9" fmla="*/ 0 h 694"/>
                <a:gd name="T10" fmla="*/ 138 w 151"/>
                <a:gd name="T11" fmla="*/ 0 h 6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694"/>
                <a:gd name="T20" fmla="*/ 151 w 151"/>
                <a:gd name="T21" fmla="*/ 694 h 6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694">
                  <a:moveTo>
                    <a:pt x="138" y="0"/>
                  </a:moveTo>
                  <a:lnTo>
                    <a:pt x="0" y="674"/>
                  </a:lnTo>
                  <a:lnTo>
                    <a:pt x="61" y="694"/>
                  </a:lnTo>
                  <a:lnTo>
                    <a:pt x="151" y="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8" name="Freeform 63"/>
            <p:cNvSpPr>
              <a:spLocks/>
            </p:cNvSpPr>
            <p:nvPr/>
          </p:nvSpPr>
          <p:spPr bwMode="auto">
            <a:xfrm>
              <a:off x="1920" y="2474"/>
              <a:ext cx="453" cy="202"/>
            </a:xfrm>
            <a:custGeom>
              <a:avLst/>
              <a:gdLst>
                <a:gd name="T0" fmla="*/ 0 w 453"/>
                <a:gd name="T1" fmla="*/ 0 h 202"/>
                <a:gd name="T2" fmla="*/ 453 w 453"/>
                <a:gd name="T3" fmla="*/ 127 h 202"/>
                <a:gd name="T4" fmla="*/ 441 w 453"/>
                <a:gd name="T5" fmla="*/ 202 h 202"/>
                <a:gd name="T6" fmla="*/ 0 w 453"/>
                <a:gd name="T7" fmla="*/ 39 h 202"/>
                <a:gd name="T8" fmla="*/ 0 w 453"/>
                <a:gd name="T9" fmla="*/ 0 h 202"/>
                <a:gd name="T10" fmla="*/ 0 w 453"/>
                <a:gd name="T11" fmla="*/ 0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202"/>
                <a:gd name="T20" fmla="*/ 453 w 453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202">
                  <a:moveTo>
                    <a:pt x="0" y="0"/>
                  </a:moveTo>
                  <a:lnTo>
                    <a:pt x="453" y="127"/>
                  </a:lnTo>
                  <a:lnTo>
                    <a:pt x="441" y="202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9" name="Freeform 64"/>
            <p:cNvSpPr>
              <a:spLocks/>
            </p:cNvSpPr>
            <p:nvPr/>
          </p:nvSpPr>
          <p:spPr bwMode="auto">
            <a:xfrm>
              <a:off x="2016" y="2407"/>
              <a:ext cx="214" cy="300"/>
            </a:xfrm>
            <a:custGeom>
              <a:avLst/>
              <a:gdLst>
                <a:gd name="T0" fmla="*/ 118 w 214"/>
                <a:gd name="T1" fmla="*/ 300 h 300"/>
                <a:gd name="T2" fmla="*/ 139 w 214"/>
                <a:gd name="T3" fmla="*/ 292 h 300"/>
                <a:gd name="T4" fmla="*/ 157 w 214"/>
                <a:gd name="T5" fmla="*/ 279 h 300"/>
                <a:gd name="T6" fmla="*/ 176 w 214"/>
                <a:gd name="T7" fmla="*/ 264 h 300"/>
                <a:gd name="T8" fmla="*/ 190 w 214"/>
                <a:gd name="T9" fmla="*/ 243 h 300"/>
                <a:gd name="T10" fmla="*/ 200 w 214"/>
                <a:gd name="T11" fmla="*/ 220 h 300"/>
                <a:gd name="T12" fmla="*/ 208 w 214"/>
                <a:gd name="T13" fmla="*/ 194 h 300"/>
                <a:gd name="T14" fmla="*/ 214 w 214"/>
                <a:gd name="T15" fmla="*/ 165 h 300"/>
                <a:gd name="T16" fmla="*/ 214 w 214"/>
                <a:gd name="T17" fmla="*/ 134 h 300"/>
                <a:gd name="T18" fmla="*/ 208 w 214"/>
                <a:gd name="T19" fmla="*/ 103 h 300"/>
                <a:gd name="T20" fmla="*/ 200 w 214"/>
                <a:gd name="T21" fmla="*/ 77 h 300"/>
                <a:gd name="T22" fmla="*/ 190 w 214"/>
                <a:gd name="T23" fmla="*/ 54 h 300"/>
                <a:gd name="T24" fmla="*/ 176 w 214"/>
                <a:gd name="T25" fmla="*/ 31 h 300"/>
                <a:gd name="T26" fmla="*/ 157 w 214"/>
                <a:gd name="T27" fmla="*/ 15 h 300"/>
                <a:gd name="T28" fmla="*/ 139 w 214"/>
                <a:gd name="T29" fmla="*/ 5 h 300"/>
                <a:gd name="T30" fmla="*/ 118 w 214"/>
                <a:gd name="T31" fmla="*/ 0 h 300"/>
                <a:gd name="T32" fmla="*/ 98 w 214"/>
                <a:gd name="T33" fmla="*/ 0 h 300"/>
                <a:gd name="T34" fmla="*/ 76 w 214"/>
                <a:gd name="T35" fmla="*/ 5 h 300"/>
                <a:gd name="T36" fmla="*/ 55 w 214"/>
                <a:gd name="T37" fmla="*/ 15 h 300"/>
                <a:gd name="T38" fmla="*/ 39 w 214"/>
                <a:gd name="T39" fmla="*/ 31 h 300"/>
                <a:gd name="T40" fmla="*/ 25 w 214"/>
                <a:gd name="T41" fmla="*/ 54 h 300"/>
                <a:gd name="T42" fmla="*/ 12 w 214"/>
                <a:gd name="T43" fmla="*/ 77 h 300"/>
                <a:gd name="T44" fmla="*/ 4 w 214"/>
                <a:gd name="T45" fmla="*/ 103 h 300"/>
                <a:gd name="T46" fmla="*/ 0 w 214"/>
                <a:gd name="T47" fmla="*/ 134 h 300"/>
                <a:gd name="T48" fmla="*/ 0 w 214"/>
                <a:gd name="T49" fmla="*/ 165 h 300"/>
                <a:gd name="T50" fmla="*/ 4 w 214"/>
                <a:gd name="T51" fmla="*/ 194 h 300"/>
                <a:gd name="T52" fmla="*/ 12 w 214"/>
                <a:gd name="T53" fmla="*/ 220 h 300"/>
                <a:gd name="T54" fmla="*/ 25 w 214"/>
                <a:gd name="T55" fmla="*/ 243 h 300"/>
                <a:gd name="T56" fmla="*/ 39 w 214"/>
                <a:gd name="T57" fmla="*/ 264 h 300"/>
                <a:gd name="T58" fmla="*/ 55 w 214"/>
                <a:gd name="T59" fmla="*/ 279 h 300"/>
                <a:gd name="T60" fmla="*/ 76 w 214"/>
                <a:gd name="T61" fmla="*/ 292 h 300"/>
                <a:gd name="T62" fmla="*/ 98 w 214"/>
                <a:gd name="T63" fmla="*/ 300 h 300"/>
                <a:gd name="T64" fmla="*/ 108 w 214"/>
                <a:gd name="T65" fmla="*/ 300 h 3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300"/>
                <a:gd name="T101" fmla="*/ 214 w 214"/>
                <a:gd name="T102" fmla="*/ 300 h 3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300">
                  <a:moveTo>
                    <a:pt x="108" y="300"/>
                  </a:moveTo>
                  <a:lnTo>
                    <a:pt x="118" y="300"/>
                  </a:lnTo>
                  <a:lnTo>
                    <a:pt x="129" y="297"/>
                  </a:lnTo>
                  <a:lnTo>
                    <a:pt x="139" y="292"/>
                  </a:lnTo>
                  <a:lnTo>
                    <a:pt x="149" y="287"/>
                  </a:lnTo>
                  <a:lnTo>
                    <a:pt x="157" y="279"/>
                  </a:lnTo>
                  <a:lnTo>
                    <a:pt x="167" y="274"/>
                  </a:lnTo>
                  <a:lnTo>
                    <a:pt x="176" y="264"/>
                  </a:lnTo>
                  <a:lnTo>
                    <a:pt x="184" y="256"/>
                  </a:lnTo>
                  <a:lnTo>
                    <a:pt x="190" y="243"/>
                  </a:lnTo>
                  <a:lnTo>
                    <a:pt x="196" y="233"/>
                  </a:lnTo>
                  <a:lnTo>
                    <a:pt x="200" y="220"/>
                  </a:lnTo>
                  <a:lnTo>
                    <a:pt x="206" y="207"/>
                  </a:lnTo>
                  <a:lnTo>
                    <a:pt x="208" y="194"/>
                  </a:lnTo>
                  <a:lnTo>
                    <a:pt x="212" y="178"/>
                  </a:lnTo>
                  <a:lnTo>
                    <a:pt x="214" y="165"/>
                  </a:lnTo>
                  <a:lnTo>
                    <a:pt x="214" y="150"/>
                  </a:lnTo>
                  <a:lnTo>
                    <a:pt x="214" y="134"/>
                  </a:lnTo>
                  <a:lnTo>
                    <a:pt x="212" y="119"/>
                  </a:lnTo>
                  <a:lnTo>
                    <a:pt x="208" y="103"/>
                  </a:lnTo>
                  <a:lnTo>
                    <a:pt x="206" y="90"/>
                  </a:lnTo>
                  <a:lnTo>
                    <a:pt x="200" y="77"/>
                  </a:lnTo>
                  <a:lnTo>
                    <a:pt x="196" y="64"/>
                  </a:lnTo>
                  <a:lnTo>
                    <a:pt x="190" y="54"/>
                  </a:lnTo>
                  <a:lnTo>
                    <a:pt x="184" y="44"/>
                  </a:lnTo>
                  <a:lnTo>
                    <a:pt x="176" y="31"/>
                  </a:lnTo>
                  <a:lnTo>
                    <a:pt x="167" y="23"/>
                  </a:lnTo>
                  <a:lnTo>
                    <a:pt x="157" y="15"/>
                  </a:lnTo>
                  <a:lnTo>
                    <a:pt x="149" y="10"/>
                  </a:lnTo>
                  <a:lnTo>
                    <a:pt x="139" y="5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6" y="2"/>
                  </a:lnTo>
                  <a:lnTo>
                    <a:pt x="76" y="5"/>
                  </a:lnTo>
                  <a:lnTo>
                    <a:pt x="65" y="10"/>
                  </a:lnTo>
                  <a:lnTo>
                    <a:pt x="55" y="15"/>
                  </a:lnTo>
                  <a:lnTo>
                    <a:pt x="47" y="23"/>
                  </a:lnTo>
                  <a:lnTo>
                    <a:pt x="39" y="31"/>
                  </a:lnTo>
                  <a:lnTo>
                    <a:pt x="33" y="44"/>
                  </a:lnTo>
                  <a:lnTo>
                    <a:pt x="25" y="54"/>
                  </a:lnTo>
                  <a:lnTo>
                    <a:pt x="18" y="64"/>
                  </a:lnTo>
                  <a:lnTo>
                    <a:pt x="12" y="77"/>
                  </a:lnTo>
                  <a:lnTo>
                    <a:pt x="8" y="90"/>
                  </a:lnTo>
                  <a:lnTo>
                    <a:pt x="4" y="103"/>
                  </a:lnTo>
                  <a:lnTo>
                    <a:pt x="2" y="119"/>
                  </a:lnTo>
                  <a:lnTo>
                    <a:pt x="0" y="134"/>
                  </a:lnTo>
                  <a:lnTo>
                    <a:pt x="0" y="150"/>
                  </a:lnTo>
                  <a:lnTo>
                    <a:pt x="0" y="165"/>
                  </a:lnTo>
                  <a:lnTo>
                    <a:pt x="2" y="178"/>
                  </a:lnTo>
                  <a:lnTo>
                    <a:pt x="4" y="194"/>
                  </a:lnTo>
                  <a:lnTo>
                    <a:pt x="8" y="207"/>
                  </a:lnTo>
                  <a:lnTo>
                    <a:pt x="12" y="220"/>
                  </a:lnTo>
                  <a:lnTo>
                    <a:pt x="18" y="233"/>
                  </a:lnTo>
                  <a:lnTo>
                    <a:pt x="25" y="243"/>
                  </a:lnTo>
                  <a:lnTo>
                    <a:pt x="33" y="256"/>
                  </a:lnTo>
                  <a:lnTo>
                    <a:pt x="39" y="264"/>
                  </a:lnTo>
                  <a:lnTo>
                    <a:pt x="47" y="274"/>
                  </a:lnTo>
                  <a:lnTo>
                    <a:pt x="55" y="279"/>
                  </a:lnTo>
                  <a:lnTo>
                    <a:pt x="65" y="287"/>
                  </a:lnTo>
                  <a:lnTo>
                    <a:pt x="76" y="292"/>
                  </a:lnTo>
                  <a:lnTo>
                    <a:pt x="86" y="297"/>
                  </a:lnTo>
                  <a:lnTo>
                    <a:pt x="98" y="300"/>
                  </a:lnTo>
                  <a:lnTo>
                    <a:pt x="108" y="3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10" name="Freeform 65"/>
            <p:cNvSpPr>
              <a:spLocks/>
            </p:cNvSpPr>
            <p:nvPr/>
          </p:nvSpPr>
          <p:spPr bwMode="auto">
            <a:xfrm>
              <a:off x="2045" y="2453"/>
              <a:ext cx="134" cy="187"/>
            </a:xfrm>
            <a:custGeom>
              <a:avLst/>
              <a:gdLst>
                <a:gd name="T0" fmla="*/ 67 w 134"/>
                <a:gd name="T1" fmla="*/ 187 h 187"/>
                <a:gd name="T2" fmla="*/ 79 w 134"/>
                <a:gd name="T3" fmla="*/ 184 h 187"/>
                <a:gd name="T4" fmla="*/ 91 w 134"/>
                <a:gd name="T5" fmla="*/ 179 h 187"/>
                <a:gd name="T6" fmla="*/ 102 w 134"/>
                <a:gd name="T7" fmla="*/ 169 h 187"/>
                <a:gd name="T8" fmla="*/ 112 w 134"/>
                <a:gd name="T9" fmla="*/ 158 h 187"/>
                <a:gd name="T10" fmla="*/ 120 w 134"/>
                <a:gd name="T11" fmla="*/ 143 h 187"/>
                <a:gd name="T12" fmla="*/ 128 w 134"/>
                <a:gd name="T13" fmla="*/ 127 h 187"/>
                <a:gd name="T14" fmla="*/ 128 w 134"/>
                <a:gd name="T15" fmla="*/ 119 h 187"/>
                <a:gd name="T16" fmla="*/ 130 w 134"/>
                <a:gd name="T17" fmla="*/ 109 h 187"/>
                <a:gd name="T18" fmla="*/ 132 w 134"/>
                <a:gd name="T19" fmla="*/ 101 h 187"/>
                <a:gd name="T20" fmla="*/ 134 w 134"/>
                <a:gd name="T21" fmla="*/ 93 h 187"/>
                <a:gd name="T22" fmla="*/ 132 w 134"/>
                <a:gd name="T23" fmla="*/ 83 h 187"/>
                <a:gd name="T24" fmla="*/ 130 w 134"/>
                <a:gd name="T25" fmla="*/ 73 h 187"/>
                <a:gd name="T26" fmla="*/ 128 w 134"/>
                <a:gd name="T27" fmla="*/ 65 h 187"/>
                <a:gd name="T28" fmla="*/ 128 w 134"/>
                <a:gd name="T29" fmla="*/ 57 h 187"/>
                <a:gd name="T30" fmla="*/ 120 w 134"/>
                <a:gd name="T31" fmla="*/ 39 h 187"/>
                <a:gd name="T32" fmla="*/ 112 w 134"/>
                <a:gd name="T33" fmla="*/ 26 h 187"/>
                <a:gd name="T34" fmla="*/ 102 w 134"/>
                <a:gd name="T35" fmla="*/ 16 h 187"/>
                <a:gd name="T36" fmla="*/ 91 w 134"/>
                <a:gd name="T37" fmla="*/ 8 h 187"/>
                <a:gd name="T38" fmla="*/ 79 w 134"/>
                <a:gd name="T39" fmla="*/ 0 h 187"/>
                <a:gd name="T40" fmla="*/ 67 w 134"/>
                <a:gd name="T41" fmla="*/ 0 h 187"/>
                <a:gd name="T42" fmla="*/ 59 w 134"/>
                <a:gd name="T43" fmla="*/ 0 h 187"/>
                <a:gd name="T44" fmla="*/ 51 w 134"/>
                <a:gd name="T45" fmla="*/ 0 h 187"/>
                <a:gd name="T46" fmla="*/ 45 w 134"/>
                <a:gd name="T47" fmla="*/ 3 h 187"/>
                <a:gd name="T48" fmla="*/ 40 w 134"/>
                <a:gd name="T49" fmla="*/ 8 h 187"/>
                <a:gd name="T50" fmla="*/ 26 w 134"/>
                <a:gd name="T51" fmla="*/ 16 h 187"/>
                <a:gd name="T52" fmla="*/ 18 w 134"/>
                <a:gd name="T53" fmla="*/ 26 h 187"/>
                <a:gd name="T54" fmla="*/ 10 w 134"/>
                <a:gd name="T55" fmla="*/ 39 h 187"/>
                <a:gd name="T56" fmla="*/ 4 w 134"/>
                <a:gd name="T57" fmla="*/ 57 h 187"/>
                <a:gd name="T58" fmla="*/ 2 w 134"/>
                <a:gd name="T59" fmla="*/ 65 h 187"/>
                <a:gd name="T60" fmla="*/ 0 w 134"/>
                <a:gd name="T61" fmla="*/ 73 h 187"/>
                <a:gd name="T62" fmla="*/ 0 w 134"/>
                <a:gd name="T63" fmla="*/ 83 h 187"/>
                <a:gd name="T64" fmla="*/ 0 w 134"/>
                <a:gd name="T65" fmla="*/ 93 h 187"/>
                <a:gd name="T66" fmla="*/ 0 w 134"/>
                <a:gd name="T67" fmla="*/ 101 h 187"/>
                <a:gd name="T68" fmla="*/ 0 w 134"/>
                <a:gd name="T69" fmla="*/ 109 h 187"/>
                <a:gd name="T70" fmla="*/ 2 w 134"/>
                <a:gd name="T71" fmla="*/ 119 h 187"/>
                <a:gd name="T72" fmla="*/ 4 w 134"/>
                <a:gd name="T73" fmla="*/ 127 h 187"/>
                <a:gd name="T74" fmla="*/ 10 w 134"/>
                <a:gd name="T75" fmla="*/ 143 h 187"/>
                <a:gd name="T76" fmla="*/ 18 w 134"/>
                <a:gd name="T77" fmla="*/ 158 h 187"/>
                <a:gd name="T78" fmla="*/ 26 w 134"/>
                <a:gd name="T79" fmla="*/ 169 h 187"/>
                <a:gd name="T80" fmla="*/ 40 w 134"/>
                <a:gd name="T81" fmla="*/ 179 h 187"/>
                <a:gd name="T82" fmla="*/ 45 w 134"/>
                <a:gd name="T83" fmla="*/ 179 h 187"/>
                <a:gd name="T84" fmla="*/ 51 w 134"/>
                <a:gd name="T85" fmla="*/ 184 h 187"/>
                <a:gd name="T86" fmla="*/ 59 w 134"/>
                <a:gd name="T87" fmla="*/ 184 h 187"/>
                <a:gd name="T88" fmla="*/ 67 w 134"/>
                <a:gd name="T89" fmla="*/ 187 h 187"/>
                <a:gd name="T90" fmla="*/ 67 w 134"/>
                <a:gd name="T91" fmla="*/ 187 h 1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4"/>
                <a:gd name="T139" fmla="*/ 0 h 187"/>
                <a:gd name="T140" fmla="*/ 134 w 134"/>
                <a:gd name="T141" fmla="*/ 187 h 1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4" h="187">
                  <a:moveTo>
                    <a:pt x="67" y="187"/>
                  </a:moveTo>
                  <a:lnTo>
                    <a:pt x="79" y="184"/>
                  </a:lnTo>
                  <a:lnTo>
                    <a:pt x="91" y="179"/>
                  </a:lnTo>
                  <a:lnTo>
                    <a:pt x="102" y="169"/>
                  </a:lnTo>
                  <a:lnTo>
                    <a:pt x="112" y="158"/>
                  </a:lnTo>
                  <a:lnTo>
                    <a:pt x="120" y="143"/>
                  </a:lnTo>
                  <a:lnTo>
                    <a:pt x="128" y="127"/>
                  </a:lnTo>
                  <a:lnTo>
                    <a:pt x="128" y="119"/>
                  </a:lnTo>
                  <a:lnTo>
                    <a:pt x="130" y="109"/>
                  </a:lnTo>
                  <a:lnTo>
                    <a:pt x="132" y="101"/>
                  </a:lnTo>
                  <a:lnTo>
                    <a:pt x="134" y="93"/>
                  </a:lnTo>
                  <a:lnTo>
                    <a:pt x="132" y="83"/>
                  </a:lnTo>
                  <a:lnTo>
                    <a:pt x="130" y="73"/>
                  </a:lnTo>
                  <a:lnTo>
                    <a:pt x="128" y="65"/>
                  </a:lnTo>
                  <a:lnTo>
                    <a:pt x="128" y="57"/>
                  </a:lnTo>
                  <a:lnTo>
                    <a:pt x="120" y="39"/>
                  </a:lnTo>
                  <a:lnTo>
                    <a:pt x="112" y="26"/>
                  </a:lnTo>
                  <a:lnTo>
                    <a:pt x="102" y="16"/>
                  </a:lnTo>
                  <a:lnTo>
                    <a:pt x="91" y="8"/>
                  </a:lnTo>
                  <a:lnTo>
                    <a:pt x="79" y="0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5" y="3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8" y="26"/>
                  </a:lnTo>
                  <a:lnTo>
                    <a:pt x="10" y="39"/>
                  </a:lnTo>
                  <a:lnTo>
                    <a:pt x="4" y="57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0" y="109"/>
                  </a:lnTo>
                  <a:lnTo>
                    <a:pt x="2" y="119"/>
                  </a:lnTo>
                  <a:lnTo>
                    <a:pt x="4" y="127"/>
                  </a:lnTo>
                  <a:lnTo>
                    <a:pt x="10" y="143"/>
                  </a:lnTo>
                  <a:lnTo>
                    <a:pt x="18" y="158"/>
                  </a:lnTo>
                  <a:lnTo>
                    <a:pt x="26" y="169"/>
                  </a:lnTo>
                  <a:lnTo>
                    <a:pt x="40" y="179"/>
                  </a:lnTo>
                  <a:lnTo>
                    <a:pt x="45" y="179"/>
                  </a:lnTo>
                  <a:lnTo>
                    <a:pt x="51" y="184"/>
                  </a:lnTo>
                  <a:lnTo>
                    <a:pt x="59" y="184"/>
                  </a:lnTo>
                  <a:lnTo>
                    <a:pt x="67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11" name="Freeform 66"/>
            <p:cNvSpPr>
              <a:spLocks/>
            </p:cNvSpPr>
            <p:nvPr/>
          </p:nvSpPr>
          <p:spPr bwMode="auto">
            <a:xfrm>
              <a:off x="2061" y="2474"/>
              <a:ext cx="84" cy="109"/>
            </a:xfrm>
            <a:custGeom>
              <a:avLst/>
              <a:gdLst>
                <a:gd name="T0" fmla="*/ 43 w 84"/>
                <a:gd name="T1" fmla="*/ 109 h 109"/>
                <a:gd name="T2" fmla="*/ 51 w 84"/>
                <a:gd name="T3" fmla="*/ 109 h 109"/>
                <a:gd name="T4" fmla="*/ 57 w 84"/>
                <a:gd name="T5" fmla="*/ 106 h 109"/>
                <a:gd name="T6" fmla="*/ 63 w 84"/>
                <a:gd name="T7" fmla="*/ 98 h 109"/>
                <a:gd name="T8" fmla="*/ 71 w 84"/>
                <a:gd name="T9" fmla="*/ 93 h 109"/>
                <a:gd name="T10" fmla="*/ 75 w 84"/>
                <a:gd name="T11" fmla="*/ 85 h 109"/>
                <a:gd name="T12" fmla="*/ 80 w 84"/>
                <a:gd name="T13" fmla="*/ 75 h 109"/>
                <a:gd name="T14" fmla="*/ 82 w 84"/>
                <a:gd name="T15" fmla="*/ 65 h 109"/>
                <a:gd name="T16" fmla="*/ 84 w 84"/>
                <a:gd name="T17" fmla="*/ 54 h 109"/>
                <a:gd name="T18" fmla="*/ 82 w 84"/>
                <a:gd name="T19" fmla="*/ 41 h 109"/>
                <a:gd name="T20" fmla="*/ 80 w 84"/>
                <a:gd name="T21" fmla="*/ 31 h 109"/>
                <a:gd name="T22" fmla="*/ 75 w 84"/>
                <a:gd name="T23" fmla="*/ 21 h 109"/>
                <a:gd name="T24" fmla="*/ 71 w 84"/>
                <a:gd name="T25" fmla="*/ 15 h 109"/>
                <a:gd name="T26" fmla="*/ 63 w 84"/>
                <a:gd name="T27" fmla="*/ 5 h 109"/>
                <a:gd name="T28" fmla="*/ 57 w 84"/>
                <a:gd name="T29" fmla="*/ 3 h 109"/>
                <a:gd name="T30" fmla="*/ 51 w 84"/>
                <a:gd name="T31" fmla="*/ 0 h 109"/>
                <a:gd name="T32" fmla="*/ 43 w 84"/>
                <a:gd name="T33" fmla="*/ 0 h 109"/>
                <a:gd name="T34" fmla="*/ 33 w 84"/>
                <a:gd name="T35" fmla="*/ 0 h 109"/>
                <a:gd name="T36" fmla="*/ 24 w 84"/>
                <a:gd name="T37" fmla="*/ 3 h 109"/>
                <a:gd name="T38" fmla="*/ 16 w 84"/>
                <a:gd name="T39" fmla="*/ 5 h 109"/>
                <a:gd name="T40" fmla="*/ 10 w 84"/>
                <a:gd name="T41" fmla="*/ 15 h 109"/>
                <a:gd name="T42" fmla="*/ 4 w 84"/>
                <a:gd name="T43" fmla="*/ 21 h 109"/>
                <a:gd name="T44" fmla="*/ 2 w 84"/>
                <a:gd name="T45" fmla="*/ 31 h 109"/>
                <a:gd name="T46" fmla="*/ 0 w 84"/>
                <a:gd name="T47" fmla="*/ 41 h 109"/>
                <a:gd name="T48" fmla="*/ 0 w 84"/>
                <a:gd name="T49" fmla="*/ 54 h 109"/>
                <a:gd name="T50" fmla="*/ 0 w 84"/>
                <a:gd name="T51" fmla="*/ 65 h 109"/>
                <a:gd name="T52" fmla="*/ 2 w 84"/>
                <a:gd name="T53" fmla="*/ 75 h 109"/>
                <a:gd name="T54" fmla="*/ 4 w 84"/>
                <a:gd name="T55" fmla="*/ 85 h 109"/>
                <a:gd name="T56" fmla="*/ 10 w 84"/>
                <a:gd name="T57" fmla="*/ 93 h 109"/>
                <a:gd name="T58" fmla="*/ 16 w 84"/>
                <a:gd name="T59" fmla="*/ 98 h 109"/>
                <a:gd name="T60" fmla="*/ 24 w 84"/>
                <a:gd name="T61" fmla="*/ 106 h 109"/>
                <a:gd name="T62" fmla="*/ 33 w 84"/>
                <a:gd name="T63" fmla="*/ 109 h 109"/>
                <a:gd name="T64" fmla="*/ 43 w 84"/>
                <a:gd name="T65" fmla="*/ 109 h 109"/>
                <a:gd name="T66" fmla="*/ 43 w 84"/>
                <a:gd name="T67" fmla="*/ 109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09"/>
                <a:gd name="T104" fmla="*/ 84 w 84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09">
                  <a:moveTo>
                    <a:pt x="43" y="109"/>
                  </a:moveTo>
                  <a:lnTo>
                    <a:pt x="51" y="109"/>
                  </a:lnTo>
                  <a:lnTo>
                    <a:pt x="57" y="106"/>
                  </a:lnTo>
                  <a:lnTo>
                    <a:pt x="63" y="98"/>
                  </a:lnTo>
                  <a:lnTo>
                    <a:pt x="71" y="93"/>
                  </a:lnTo>
                  <a:lnTo>
                    <a:pt x="75" y="85"/>
                  </a:lnTo>
                  <a:lnTo>
                    <a:pt x="80" y="75"/>
                  </a:lnTo>
                  <a:lnTo>
                    <a:pt x="82" y="65"/>
                  </a:lnTo>
                  <a:lnTo>
                    <a:pt x="84" y="54"/>
                  </a:lnTo>
                  <a:lnTo>
                    <a:pt x="82" y="41"/>
                  </a:lnTo>
                  <a:lnTo>
                    <a:pt x="80" y="31"/>
                  </a:lnTo>
                  <a:lnTo>
                    <a:pt x="75" y="21"/>
                  </a:lnTo>
                  <a:lnTo>
                    <a:pt x="71" y="15"/>
                  </a:lnTo>
                  <a:lnTo>
                    <a:pt x="63" y="5"/>
                  </a:lnTo>
                  <a:lnTo>
                    <a:pt x="57" y="3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3"/>
                  </a:lnTo>
                  <a:lnTo>
                    <a:pt x="16" y="5"/>
                  </a:lnTo>
                  <a:lnTo>
                    <a:pt x="10" y="15"/>
                  </a:lnTo>
                  <a:lnTo>
                    <a:pt x="4" y="21"/>
                  </a:lnTo>
                  <a:lnTo>
                    <a:pt x="2" y="31"/>
                  </a:lnTo>
                  <a:lnTo>
                    <a:pt x="0" y="41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2" y="75"/>
                  </a:lnTo>
                  <a:lnTo>
                    <a:pt x="4" y="85"/>
                  </a:lnTo>
                  <a:lnTo>
                    <a:pt x="10" y="93"/>
                  </a:lnTo>
                  <a:lnTo>
                    <a:pt x="16" y="98"/>
                  </a:lnTo>
                  <a:lnTo>
                    <a:pt x="24" y="106"/>
                  </a:lnTo>
                  <a:lnTo>
                    <a:pt x="33" y="109"/>
                  </a:lnTo>
                  <a:lnTo>
                    <a:pt x="43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12" name="Freeform 67"/>
            <p:cNvSpPr>
              <a:spLocks/>
            </p:cNvSpPr>
            <p:nvPr/>
          </p:nvSpPr>
          <p:spPr bwMode="auto">
            <a:xfrm>
              <a:off x="2884" y="2484"/>
              <a:ext cx="334" cy="508"/>
            </a:xfrm>
            <a:custGeom>
              <a:avLst/>
              <a:gdLst>
                <a:gd name="T0" fmla="*/ 185 w 334"/>
                <a:gd name="T1" fmla="*/ 505 h 508"/>
                <a:gd name="T2" fmla="*/ 208 w 334"/>
                <a:gd name="T3" fmla="*/ 500 h 508"/>
                <a:gd name="T4" fmla="*/ 232 w 334"/>
                <a:gd name="T5" fmla="*/ 487 h 508"/>
                <a:gd name="T6" fmla="*/ 253 w 334"/>
                <a:gd name="T7" fmla="*/ 472 h 508"/>
                <a:gd name="T8" fmla="*/ 285 w 334"/>
                <a:gd name="T9" fmla="*/ 435 h 508"/>
                <a:gd name="T10" fmla="*/ 300 w 334"/>
                <a:gd name="T11" fmla="*/ 404 h 508"/>
                <a:gd name="T12" fmla="*/ 312 w 334"/>
                <a:gd name="T13" fmla="*/ 373 h 508"/>
                <a:gd name="T14" fmla="*/ 324 w 334"/>
                <a:gd name="T15" fmla="*/ 339 h 508"/>
                <a:gd name="T16" fmla="*/ 330 w 334"/>
                <a:gd name="T17" fmla="*/ 306 h 508"/>
                <a:gd name="T18" fmla="*/ 334 w 334"/>
                <a:gd name="T19" fmla="*/ 267 h 508"/>
                <a:gd name="T20" fmla="*/ 334 w 334"/>
                <a:gd name="T21" fmla="*/ 228 h 508"/>
                <a:gd name="T22" fmla="*/ 328 w 334"/>
                <a:gd name="T23" fmla="*/ 189 h 508"/>
                <a:gd name="T24" fmla="*/ 322 w 334"/>
                <a:gd name="T25" fmla="*/ 156 h 508"/>
                <a:gd name="T26" fmla="*/ 308 w 334"/>
                <a:gd name="T27" fmla="*/ 119 h 508"/>
                <a:gd name="T28" fmla="*/ 296 w 334"/>
                <a:gd name="T29" fmla="*/ 91 h 508"/>
                <a:gd name="T30" fmla="*/ 279 w 334"/>
                <a:gd name="T31" fmla="*/ 65 h 508"/>
                <a:gd name="T32" fmla="*/ 259 w 334"/>
                <a:gd name="T33" fmla="*/ 42 h 508"/>
                <a:gd name="T34" fmla="*/ 238 w 334"/>
                <a:gd name="T35" fmla="*/ 26 h 508"/>
                <a:gd name="T36" fmla="*/ 216 w 334"/>
                <a:gd name="T37" fmla="*/ 11 h 508"/>
                <a:gd name="T38" fmla="*/ 192 w 334"/>
                <a:gd name="T39" fmla="*/ 3 h 508"/>
                <a:gd name="T40" fmla="*/ 169 w 334"/>
                <a:gd name="T41" fmla="*/ 0 h 508"/>
                <a:gd name="T42" fmla="*/ 140 w 334"/>
                <a:gd name="T43" fmla="*/ 3 h 508"/>
                <a:gd name="T44" fmla="*/ 116 w 334"/>
                <a:gd name="T45" fmla="*/ 11 h 508"/>
                <a:gd name="T46" fmla="*/ 94 w 334"/>
                <a:gd name="T47" fmla="*/ 26 h 508"/>
                <a:gd name="T48" fmla="*/ 73 w 334"/>
                <a:gd name="T49" fmla="*/ 42 h 508"/>
                <a:gd name="T50" fmla="*/ 53 w 334"/>
                <a:gd name="T51" fmla="*/ 65 h 508"/>
                <a:gd name="T52" fmla="*/ 36 w 334"/>
                <a:gd name="T53" fmla="*/ 91 h 508"/>
                <a:gd name="T54" fmla="*/ 22 w 334"/>
                <a:gd name="T55" fmla="*/ 119 h 508"/>
                <a:gd name="T56" fmla="*/ 12 w 334"/>
                <a:gd name="T57" fmla="*/ 156 h 508"/>
                <a:gd name="T58" fmla="*/ 4 w 334"/>
                <a:gd name="T59" fmla="*/ 189 h 508"/>
                <a:gd name="T60" fmla="*/ 0 w 334"/>
                <a:gd name="T61" fmla="*/ 228 h 508"/>
                <a:gd name="T62" fmla="*/ 0 w 334"/>
                <a:gd name="T63" fmla="*/ 267 h 508"/>
                <a:gd name="T64" fmla="*/ 2 w 334"/>
                <a:gd name="T65" fmla="*/ 306 h 508"/>
                <a:gd name="T66" fmla="*/ 8 w 334"/>
                <a:gd name="T67" fmla="*/ 339 h 508"/>
                <a:gd name="T68" fmla="*/ 18 w 334"/>
                <a:gd name="T69" fmla="*/ 373 h 508"/>
                <a:gd name="T70" fmla="*/ 30 w 334"/>
                <a:gd name="T71" fmla="*/ 404 h 508"/>
                <a:gd name="T72" fmla="*/ 49 w 334"/>
                <a:gd name="T73" fmla="*/ 435 h 508"/>
                <a:gd name="T74" fmla="*/ 65 w 334"/>
                <a:gd name="T75" fmla="*/ 456 h 508"/>
                <a:gd name="T76" fmla="*/ 87 w 334"/>
                <a:gd name="T77" fmla="*/ 477 h 508"/>
                <a:gd name="T78" fmla="*/ 110 w 334"/>
                <a:gd name="T79" fmla="*/ 492 h 508"/>
                <a:gd name="T80" fmla="*/ 132 w 334"/>
                <a:gd name="T81" fmla="*/ 503 h 508"/>
                <a:gd name="T82" fmla="*/ 159 w 334"/>
                <a:gd name="T83" fmla="*/ 508 h 5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4"/>
                <a:gd name="T127" fmla="*/ 0 h 508"/>
                <a:gd name="T128" fmla="*/ 334 w 334"/>
                <a:gd name="T129" fmla="*/ 508 h 5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4" h="508">
                  <a:moveTo>
                    <a:pt x="169" y="508"/>
                  </a:moveTo>
                  <a:lnTo>
                    <a:pt x="175" y="508"/>
                  </a:lnTo>
                  <a:lnTo>
                    <a:pt x="185" y="505"/>
                  </a:lnTo>
                  <a:lnTo>
                    <a:pt x="192" y="505"/>
                  </a:lnTo>
                  <a:lnTo>
                    <a:pt x="202" y="503"/>
                  </a:lnTo>
                  <a:lnTo>
                    <a:pt x="208" y="500"/>
                  </a:lnTo>
                  <a:lnTo>
                    <a:pt x="216" y="495"/>
                  </a:lnTo>
                  <a:lnTo>
                    <a:pt x="224" y="492"/>
                  </a:lnTo>
                  <a:lnTo>
                    <a:pt x="232" y="487"/>
                  </a:lnTo>
                  <a:lnTo>
                    <a:pt x="238" y="482"/>
                  </a:lnTo>
                  <a:lnTo>
                    <a:pt x="247" y="477"/>
                  </a:lnTo>
                  <a:lnTo>
                    <a:pt x="253" y="472"/>
                  </a:lnTo>
                  <a:lnTo>
                    <a:pt x="259" y="464"/>
                  </a:lnTo>
                  <a:lnTo>
                    <a:pt x="273" y="448"/>
                  </a:lnTo>
                  <a:lnTo>
                    <a:pt x="285" y="435"/>
                  </a:lnTo>
                  <a:lnTo>
                    <a:pt x="289" y="425"/>
                  </a:lnTo>
                  <a:lnTo>
                    <a:pt x="296" y="415"/>
                  </a:lnTo>
                  <a:lnTo>
                    <a:pt x="300" y="404"/>
                  </a:lnTo>
                  <a:lnTo>
                    <a:pt x="306" y="396"/>
                  </a:lnTo>
                  <a:lnTo>
                    <a:pt x="308" y="383"/>
                  </a:lnTo>
                  <a:lnTo>
                    <a:pt x="312" y="373"/>
                  </a:lnTo>
                  <a:lnTo>
                    <a:pt x="316" y="363"/>
                  </a:lnTo>
                  <a:lnTo>
                    <a:pt x="322" y="352"/>
                  </a:lnTo>
                  <a:lnTo>
                    <a:pt x="324" y="339"/>
                  </a:lnTo>
                  <a:lnTo>
                    <a:pt x="326" y="329"/>
                  </a:lnTo>
                  <a:lnTo>
                    <a:pt x="328" y="316"/>
                  </a:lnTo>
                  <a:lnTo>
                    <a:pt x="330" y="306"/>
                  </a:lnTo>
                  <a:lnTo>
                    <a:pt x="332" y="293"/>
                  </a:lnTo>
                  <a:lnTo>
                    <a:pt x="334" y="280"/>
                  </a:lnTo>
                  <a:lnTo>
                    <a:pt x="334" y="267"/>
                  </a:lnTo>
                  <a:lnTo>
                    <a:pt x="334" y="257"/>
                  </a:lnTo>
                  <a:lnTo>
                    <a:pt x="334" y="241"/>
                  </a:lnTo>
                  <a:lnTo>
                    <a:pt x="334" y="228"/>
                  </a:lnTo>
                  <a:lnTo>
                    <a:pt x="332" y="215"/>
                  </a:lnTo>
                  <a:lnTo>
                    <a:pt x="330" y="202"/>
                  </a:lnTo>
                  <a:lnTo>
                    <a:pt x="328" y="189"/>
                  </a:lnTo>
                  <a:lnTo>
                    <a:pt x="326" y="179"/>
                  </a:lnTo>
                  <a:lnTo>
                    <a:pt x="324" y="166"/>
                  </a:lnTo>
                  <a:lnTo>
                    <a:pt x="322" y="156"/>
                  </a:lnTo>
                  <a:lnTo>
                    <a:pt x="316" y="143"/>
                  </a:lnTo>
                  <a:lnTo>
                    <a:pt x="312" y="132"/>
                  </a:lnTo>
                  <a:lnTo>
                    <a:pt x="308" y="119"/>
                  </a:lnTo>
                  <a:lnTo>
                    <a:pt x="306" y="112"/>
                  </a:lnTo>
                  <a:lnTo>
                    <a:pt x="300" y="99"/>
                  </a:lnTo>
                  <a:lnTo>
                    <a:pt x="296" y="91"/>
                  </a:lnTo>
                  <a:lnTo>
                    <a:pt x="289" y="83"/>
                  </a:lnTo>
                  <a:lnTo>
                    <a:pt x="285" y="75"/>
                  </a:lnTo>
                  <a:lnTo>
                    <a:pt x="279" y="65"/>
                  </a:lnTo>
                  <a:lnTo>
                    <a:pt x="273" y="57"/>
                  </a:lnTo>
                  <a:lnTo>
                    <a:pt x="265" y="49"/>
                  </a:lnTo>
                  <a:lnTo>
                    <a:pt x="259" y="42"/>
                  </a:lnTo>
                  <a:lnTo>
                    <a:pt x="253" y="34"/>
                  </a:lnTo>
                  <a:lnTo>
                    <a:pt x="247" y="29"/>
                  </a:lnTo>
                  <a:lnTo>
                    <a:pt x="238" y="26"/>
                  </a:lnTo>
                  <a:lnTo>
                    <a:pt x="232" y="21"/>
                  </a:lnTo>
                  <a:lnTo>
                    <a:pt x="224" y="16"/>
                  </a:lnTo>
                  <a:lnTo>
                    <a:pt x="216" y="11"/>
                  </a:lnTo>
                  <a:lnTo>
                    <a:pt x="208" y="8"/>
                  </a:lnTo>
                  <a:lnTo>
                    <a:pt x="202" y="5"/>
                  </a:lnTo>
                  <a:lnTo>
                    <a:pt x="192" y="3"/>
                  </a:lnTo>
                  <a:lnTo>
                    <a:pt x="185" y="0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59" y="0"/>
                  </a:lnTo>
                  <a:lnTo>
                    <a:pt x="149" y="0"/>
                  </a:lnTo>
                  <a:lnTo>
                    <a:pt x="140" y="3"/>
                  </a:lnTo>
                  <a:lnTo>
                    <a:pt x="132" y="5"/>
                  </a:lnTo>
                  <a:lnTo>
                    <a:pt x="124" y="8"/>
                  </a:lnTo>
                  <a:lnTo>
                    <a:pt x="116" y="11"/>
                  </a:lnTo>
                  <a:lnTo>
                    <a:pt x="110" y="16"/>
                  </a:lnTo>
                  <a:lnTo>
                    <a:pt x="102" y="21"/>
                  </a:lnTo>
                  <a:lnTo>
                    <a:pt x="94" y="26"/>
                  </a:lnTo>
                  <a:lnTo>
                    <a:pt x="87" y="29"/>
                  </a:lnTo>
                  <a:lnTo>
                    <a:pt x="79" y="34"/>
                  </a:lnTo>
                  <a:lnTo>
                    <a:pt x="73" y="42"/>
                  </a:lnTo>
                  <a:lnTo>
                    <a:pt x="65" y="49"/>
                  </a:lnTo>
                  <a:lnTo>
                    <a:pt x="59" y="57"/>
                  </a:lnTo>
                  <a:lnTo>
                    <a:pt x="53" y="65"/>
                  </a:lnTo>
                  <a:lnTo>
                    <a:pt x="49" y="75"/>
                  </a:lnTo>
                  <a:lnTo>
                    <a:pt x="42" y="83"/>
                  </a:lnTo>
                  <a:lnTo>
                    <a:pt x="36" y="91"/>
                  </a:lnTo>
                  <a:lnTo>
                    <a:pt x="30" y="99"/>
                  </a:lnTo>
                  <a:lnTo>
                    <a:pt x="26" y="112"/>
                  </a:lnTo>
                  <a:lnTo>
                    <a:pt x="22" y="119"/>
                  </a:lnTo>
                  <a:lnTo>
                    <a:pt x="18" y="132"/>
                  </a:lnTo>
                  <a:lnTo>
                    <a:pt x="14" y="143"/>
                  </a:lnTo>
                  <a:lnTo>
                    <a:pt x="12" y="156"/>
                  </a:lnTo>
                  <a:lnTo>
                    <a:pt x="8" y="166"/>
                  </a:lnTo>
                  <a:lnTo>
                    <a:pt x="6" y="179"/>
                  </a:lnTo>
                  <a:lnTo>
                    <a:pt x="4" y="189"/>
                  </a:lnTo>
                  <a:lnTo>
                    <a:pt x="2" y="202"/>
                  </a:lnTo>
                  <a:lnTo>
                    <a:pt x="0" y="215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7"/>
                  </a:lnTo>
                  <a:lnTo>
                    <a:pt x="0" y="267"/>
                  </a:lnTo>
                  <a:lnTo>
                    <a:pt x="0" y="280"/>
                  </a:lnTo>
                  <a:lnTo>
                    <a:pt x="0" y="293"/>
                  </a:lnTo>
                  <a:lnTo>
                    <a:pt x="2" y="306"/>
                  </a:lnTo>
                  <a:lnTo>
                    <a:pt x="4" y="316"/>
                  </a:lnTo>
                  <a:lnTo>
                    <a:pt x="6" y="329"/>
                  </a:lnTo>
                  <a:lnTo>
                    <a:pt x="8" y="339"/>
                  </a:lnTo>
                  <a:lnTo>
                    <a:pt x="12" y="352"/>
                  </a:lnTo>
                  <a:lnTo>
                    <a:pt x="14" y="363"/>
                  </a:lnTo>
                  <a:lnTo>
                    <a:pt x="18" y="373"/>
                  </a:lnTo>
                  <a:lnTo>
                    <a:pt x="22" y="383"/>
                  </a:lnTo>
                  <a:lnTo>
                    <a:pt x="26" y="396"/>
                  </a:lnTo>
                  <a:lnTo>
                    <a:pt x="30" y="404"/>
                  </a:lnTo>
                  <a:lnTo>
                    <a:pt x="36" y="415"/>
                  </a:lnTo>
                  <a:lnTo>
                    <a:pt x="42" y="425"/>
                  </a:lnTo>
                  <a:lnTo>
                    <a:pt x="49" y="435"/>
                  </a:lnTo>
                  <a:lnTo>
                    <a:pt x="53" y="440"/>
                  </a:lnTo>
                  <a:lnTo>
                    <a:pt x="59" y="448"/>
                  </a:lnTo>
                  <a:lnTo>
                    <a:pt x="65" y="456"/>
                  </a:lnTo>
                  <a:lnTo>
                    <a:pt x="73" y="464"/>
                  </a:lnTo>
                  <a:lnTo>
                    <a:pt x="79" y="472"/>
                  </a:lnTo>
                  <a:lnTo>
                    <a:pt x="87" y="477"/>
                  </a:lnTo>
                  <a:lnTo>
                    <a:pt x="94" y="482"/>
                  </a:lnTo>
                  <a:lnTo>
                    <a:pt x="102" y="487"/>
                  </a:lnTo>
                  <a:lnTo>
                    <a:pt x="110" y="492"/>
                  </a:lnTo>
                  <a:lnTo>
                    <a:pt x="116" y="495"/>
                  </a:lnTo>
                  <a:lnTo>
                    <a:pt x="124" y="500"/>
                  </a:lnTo>
                  <a:lnTo>
                    <a:pt x="132" y="503"/>
                  </a:lnTo>
                  <a:lnTo>
                    <a:pt x="140" y="505"/>
                  </a:lnTo>
                  <a:lnTo>
                    <a:pt x="149" y="505"/>
                  </a:lnTo>
                  <a:lnTo>
                    <a:pt x="159" y="508"/>
                  </a:lnTo>
                  <a:lnTo>
                    <a:pt x="169" y="5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13" name="Freeform 68"/>
            <p:cNvSpPr>
              <a:spLocks/>
            </p:cNvSpPr>
            <p:nvPr/>
          </p:nvSpPr>
          <p:spPr bwMode="auto">
            <a:xfrm>
              <a:off x="2908" y="2539"/>
              <a:ext cx="255" cy="393"/>
            </a:xfrm>
            <a:custGeom>
              <a:avLst/>
              <a:gdLst>
                <a:gd name="T0" fmla="*/ 141 w 255"/>
                <a:gd name="T1" fmla="*/ 391 h 393"/>
                <a:gd name="T2" fmla="*/ 163 w 255"/>
                <a:gd name="T3" fmla="*/ 383 h 393"/>
                <a:gd name="T4" fmla="*/ 186 w 255"/>
                <a:gd name="T5" fmla="*/ 367 h 393"/>
                <a:gd name="T6" fmla="*/ 206 w 255"/>
                <a:gd name="T7" fmla="*/ 347 h 393"/>
                <a:gd name="T8" fmla="*/ 225 w 255"/>
                <a:gd name="T9" fmla="*/ 318 h 393"/>
                <a:gd name="T10" fmla="*/ 237 w 255"/>
                <a:gd name="T11" fmla="*/ 290 h 393"/>
                <a:gd name="T12" fmla="*/ 245 w 255"/>
                <a:gd name="T13" fmla="*/ 264 h 393"/>
                <a:gd name="T14" fmla="*/ 249 w 255"/>
                <a:gd name="T15" fmla="*/ 243 h 393"/>
                <a:gd name="T16" fmla="*/ 251 w 255"/>
                <a:gd name="T17" fmla="*/ 225 h 393"/>
                <a:gd name="T18" fmla="*/ 253 w 255"/>
                <a:gd name="T19" fmla="*/ 207 h 393"/>
                <a:gd name="T20" fmla="*/ 253 w 255"/>
                <a:gd name="T21" fmla="*/ 186 h 393"/>
                <a:gd name="T22" fmla="*/ 251 w 255"/>
                <a:gd name="T23" fmla="*/ 165 h 393"/>
                <a:gd name="T24" fmla="*/ 249 w 255"/>
                <a:gd name="T25" fmla="*/ 145 h 393"/>
                <a:gd name="T26" fmla="*/ 245 w 255"/>
                <a:gd name="T27" fmla="*/ 127 h 393"/>
                <a:gd name="T28" fmla="*/ 237 w 255"/>
                <a:gd name="T29" fmla="*/ 101 h 393"/>
                <a:gd name="T30" fmla="*/ 225 w 255"/>
                <a:gd name="T31" fmla="*/ 70 h 393"/>
                <a:gd name="T32" fmla="*/ 206 w 255"/>
                <a:gd name="T33" fmla="*/ 41 h 393"/>
                <a:gd name="T34" fmla="*/ 186 w 255"/>
                <a:gd name="T35" fmla="*/ 20 h 393"/>
                <a:gd name="T36" fmla="*/ 163 w 255"/>
                <a:gd name="T37" fmla="*/ 5 h 393"/>
                <a:gd name="T38" fmla="*/ 141 w 255"/>
                <a:gd name="T39" fmla="*/ 0 h 393"/>
                <a:gd name="T40" fmla="*/ 123 w 255"/>
                <a:gd name="T41" fmla="*/ 0 h 393"/>
                <a:gd name="T42" fmla="*/ 108 w 255"/>
                <a:gd name="T43" fmla="*/ 0 h 393"/>
                <a:gd name="T44" fmla="*/ 90 w 255"/>
                <a:gd name="T45" fmla="*/ 5 h 393"/>
                <a:gd name="T46" fmla="*/ 67 w 255"/>
                <a:gd name="T47" fmla="*/ 20 h 393"/>
                <a:gd name="T48" fmla="*/ 45 w 255"/>
                <a:gd name="T49" fmla="*/ 41 h 393"/>
                <a:gd name="T50" fmla="*/ 27 w 255"/>
                <a:gd name="T51" fmla="*/ 70 h 393"/>
                <a:gd name="T52" fmla="*/ 14 w 255"/>
                <a:gd name="T53" fmla="*/ 101 h 393"/>
                <a:gd name="T54" fmla="*/ 4 w 255"/>
                <a:gd name="T55" fmla="*/ 127 h 393"/>
                <a:gd name="T56" fmla="*/ 2 w 255"/>
                <a:gd name="T57" fmla="*/ 145 h 393"/>
                <a:gd name="T58" fmla="*/ 0 w 255"/>
                <a:gd name="T59" fmla="*/ 165 h 393"/>
                <a:gd name="T60" fmla="*/ 0 w 255"/>
                <a:gd name="T61" fmla="*/ 186 h 393"/>
                <a:gd name="T62" fmla="*/ 0 w 255"/>
                <a:gd name="T63" fmla="*/ 207 h 393"/>
                <a:gd name="T64" fmla="*/ 0 w 255"/>
                <a:gd name="T65" fmla="*/ 225 h 393"/>
                <a:gd name="T66" fmla="*/ 2 w 255"/>
                <a:gd name="T67" fmla="*/ 243 h 393"/>
                <a:gd name="T68" fmla="*/ 4 w 255"/>
                <a:gd name="T69" fmla="*/ 264 h 393"/>
                <a:gd name="T70" fmla="*/ 14 w 255"/>
                <a:gd name="T71" fmla="*/ 290 h 393"/>
                <a:gd name="T72" fmla="*/ 27 w 255"/>
                <a:gd name="T73" fmla="*/ 318 h 393"/>
                <a:gd name="T74" fmla="*/ 45 w 255"/>
                <a:gd name="T75" fmla="*/ 347 h 393"/>
                <a:gd name="T76" fmla="*/ 67 w 255"/>
                <a:gd name="T77" fmla="*/ 367 h 393"/>
                <a:gd name="T78" fmla="*/ 90 w 255"/>
                <a:gd name="T79" fmla="*/ 383 h 393"/>
                <a:gd name="T80" fmla="*/ 108 w 255"/>
                <a:gd name="T81" fmla="*/ 391 h 393"/>
                <a:gd name="T82" fmla="*/ 123 w 255"/>
                <a:gd name="T83" fmla="*/ 391 h 393"/>
                <a:gd name="T84" fmla="*/ 129 w 255"/>
                <a:gd name="T85" fmla="*/ 393 h 3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5"/>
                <a:gd name="T130" fmla="*/ 0 h 393"/>
                <a:gd name="T131" fmla="*/ 255 w 255"/>
                <a:gd name="T132" fmla="*/ 393 h 3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5" h="393">
                  <a:moveTo>
                    <a:pt x="129" y="393"/>
                  </a:moveTo>
                  <a:lnTo>
                    <a:pt x="141" y="391"/>
                  </a:lnTo>
                  <a:lnTo>
                    <a:pt x="153" y="388"/>
                  </a:lnTo>
                  <a:lnTo>
                    <a:pt x="163" y="383"/>
                  </a:lnTo>
                  <a:lnTo>
                    <a:pt x="178" y="378"/>
                  </a:lnTo>
                  <a:lnTo>
                    <a:pt x="186" y="367"/>
                  </a:lnTo>
                  <a:lnTo>
                    <a:pt x="198" y="360"/>
                  </a:lnTo>
                  <a:lnTo>
                    <a:pt x="206" y="347"/>
                  </a:lnTo>
                  <a:lnTo>
                    <a:pt x="217" y="334"/>
                  </a:lnTo>
                  <a:lnTo>
                    <a:pt x="225" y="318"/>
                  </a:lnTo>
                  <a:lnTo>
                    <a:pt x="233" y="305"/>
                  </a:lnTo>
                  <a:lnTo>
                    <a:pt x="237" y="290"/>
                  </a:lnTo>
                  <a:lnTo>
                    <a:pt x="243" y="272"/>
                  </a:lnTo>
                  <a:lnTo>
                    <a:pt x="245" y="264"/>
                  </a:lnTo>
                  <a:lnTo>
                    <a:pt x="247" y="253"/>
                  </a:lnTo>
                  <a:lnTo>
                    <a:pt x="249" y="243"/>
                  </a:lnTo>
                  <a:lnTo>
                    <a:pt x="251" y="235"/>
                  </a:lnTo>
                  <a:lnTo>
                    <a:pt x="251" y="225"/>
                  </a:lnTo>
                  <a:lnTo>
                    <a:pt x="253" y="215"/>
                  </a:lnTo>
                  <a:lnTo>
                    <a:pt x="253" y="207"/>
                  </a:lnTo>
                  <a:lnTo>
                    <a:pt x="255" y="196"/>
                  </a:lnTo>
                  <a:lnTo>
                    <a:pt x="253" y="186"/>
                  </a:lnTo>
                  <a:lnTo>
                    <a:pt x="253" y="176"/>
                  </a:lnTo>
                  <a:lnTo>
                    <a:pt x="251" y="165"/>
                  </a:lnTo>
                  <a:lnTo>
                    <a:pt x="251" y="155"/>
                  </a:lnTo>
                  <a:lnTo>
                    <a:pt x="249" y="145"/>
                  </a:lnTo>
                  <a:lnTo>
                    <a:pt x="247" y="137"/>
                  </a:lnTo>
                  <a:lnTo>
                    <a:pt x="245" y="127"/>
                  </a:lnTo>
                  <a:lnTo>
                    <a:pt x="243" y="119"/>
                  </a:lnTo>
                  <a:lnTo>
                    <a:pt x="237" y="101"/>
                  </a:lnTo>
                  <a:lnTo>
                    <a:pt x="233" y="85"/>
                  </a:lnTo>
                  <a:lnTo>
                    <a:pt x="225" y="70"/>
                  </a:lnTo>
                  <a:lnTo>
                    <a:pt x="217" y="57"/>
                  </a:lnTo>
                  <a:lnTo>
                    <a:pt x="206" y="41"/>
                  </a:lnTo>
                  <a:lnTo>
                    <a:pt x="198" y="33"/>
                  </a:lnTo>
                  <a:lnTo>
                    <a:pt x="186" y="20"/>
                  </a:lnTo>
                  <a:lnTo>
                    <a:pt x="178" y="13"/>
                  </a:lnTo>
                  <a:lnTo>
                    <a:pt x="163" y="5"/>
                  </a:lnTo>
                  <a:lnTo>
                    <a:pt x="153" y="2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23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2"/>
                  </a:lnTo>
                  <a:lnTo>
                    <a:pt x="90" y="5"/>
                  </a:lnTo>
                  <a:lnTo>
                    <a:pt x="78" y="13"/>
                  </a:lnTo>
                  <a:lnTo>
                    <a:pt x="67" y="20"/>
                  </a:lnTo>
                  <a:lnTo>
                    <a:pt x="55" y="33"/>
                  </a:lnTo>
                  <a:lnTo>
                    <a:pt x="45" y="41"/>
                  </a:lnTo>
                  <a:lnTo>
                    <a:pt x="37" y="57"/>
                  </a:lnTo>
                  <a:lnTo>
                    <a:pt x="27" y="70"/>
                  </a:lnTo>
                  <a:lnTo>
                    <a:pt x="21" y="85"/>
                  </a:lnTo>
                  <a:lnTo>
                    <a:pt x="14" y="101"/>
                  </a:lnTo>
                  <a:lnTo>
                    <a:pt x="8" y="119"/>
                  </a:lnTo>
                  <a:lnTo>
                    <a:pt x="4" y="127"/>
                  </a:lnTo>
                  <a:lnTo>
                    <a:pt x="4" y="137"/>
                  </a:lnTo>
                  <a:lnTo>
                    <a:pt x="2" y="145"/>
                  </a:lnTo>
                  <a:lnTo>
                    <a:pt x="2" y="155"/>
                  </a:lnTo>
                  <a:lnTo>
                    <a:pt x="0" y="165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0" y="196"/>
                  </a:lnTo>
                  <a:lnTo>
                    <a:pt x="0" y="207"/>
                  </a:lnTo>
                  <a:lnTo>
                    <a:pt x="0" y="215"/>
                  </a:lnTo>
                  <a:lnTo>
                    <a:pt x="0" y="225"/>
                  </a:lnTo>
                  <a:lnTo>
                    <a:pt x="2" y="235"/>
                  </a:lnTo>
                  <a:lnTo>
                    <a:pt x="2" y="243"/>
                  </a:lnTo>
                  <a:lnTo>
                    <a:pt x="4" y="253"/>
                  </a:lnTo>
                  <a:lnTo>
                    <a:pt x="4" y="264"/>
                  </a:lnTo>
                  <a:lnTo>
                    <a:pt x="8" y="272"/>
                  </a:lnTo>
                  <a:lnTo>
                    <a:pt x="14" y="290"/>
                  </a:lnTo>
                  <a:lnTo>
                    <a:pt x="21" y="305"/>
                  </a:lnTo>
                  <a:lnTo>
                    <a:pt x="27" y="318"/>
                  </a:lnTo>
                  <a:lnTo>
                    <a:pt x="37" y="334"/>
                  </a:lnTo>
                  <a:lnTo>
                    <a:pt x="45" y="347"/>
                  </a:lnTo>
                  <a:lnTo>
                    <a:pt x="55" y="360"/>
                  </a:lnTo>
                  <a:lnTo>
                    <a:pt x="67" y="367"/>
                  </a:lnTo>
                  <a:lnTo>
                    <a:pt x="78" y="378"/>
                  </a:lnTo>
                  <a:lnTo>
                    <a:pt x="90" y="383"/>
                  </a:lnTo>
                  <a:lnTo>
                    <a:pt x="102" y="388"/>
                  </a:lnTo>
                  <a:lnTo>
                    <a:pt x="108" y="391"/>
                  </a:lnTo>
                  <a:lnTo>
                    <a:pt x="114" y="391"/>
                  </a:lnTo>
                  <a:lnTo>
                    <a:pt x="123" y="391"/>
                  </a:lnTo>
                  <a:lnTo>
                    <a:pt x="129" y="3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14" name="Freeform 69"/>
            <p:cNvSpPr>
              <a:spLocks/>
            </p:cNvSpPr>
            <p:nvPr/>
          </p:nvSpPr>
          <p:spPr bwMode="auto">
            <a:xfrm>
              <a:off x="2902" y="2575"/>
              <a:ext cx="261" cy="295"/>
            </a:xfrm>
            <a:custGeom>
              <a:avLst/>
              <a:gdLst>
                <a:gd name="T0" fmla="*/ 0 w 261"/>
                <a:gd name="T1" fmla="*/ 277 h 295"/>
                <a:gd name="T2" fmla="*/ 251 w 261"/>
                <a:gd name="T3" fmla="*/ 0 h 295"/>
                <a:gd name="T4" fmla="*/ 261 w 261"/>
                <a:gd name="T5" fmla="*/ 39 h 295"/>
                <a:gd name="T6" fmla="*/ 14 w 261"/>
                <a:gd name="T7" fmla="*/ 295 h 295"/>
                <a:gd name="T8" fmla="*/ 0 w 261"/>
                <a:gd name="T9" fmla="*/ 277 h 295"/>
                <a:gd name="T10" fmla="*/ 0 w 261"/>
                <a:gd name="T11" fmla="*/ 277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1"/>
                <a:gd name="T19" fmla="*/ 0 h 295"/>
                <a:gd name="T20" fmla="*/ 261 w 261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1" h="295">
                  <a:moveTo>
                    <a:pt x="0" y="277"/>
                  </a:moveTo>
                  <a:lnTo>
                    <a:pt x="251" y="0"/>
                  </a:lnTo>
                  <a:lnTo>
                    <a:pt x="261" y="39"/>
                  </a:lnTo>
                  <a:lnTo>
                    <a:pt x="14" y="295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15" name="Freeform 70"/>
            <p:cNvSpPr>
              <a:spLocks/>
            </p:cNvSpPr>
            <p:nvPr/>
          </p:nvSpPr>
          <p:spPr bwMode="auto">
            <a:xfrm>
              <a:off x="2965" y="2541"/>
              <a:ext cx="186" cy="409"/>
            </a:xfrm>
            <a:custGeom>
              <a:avLst/>
              <a:gdLst>
                <a:gd name="T0" fmla="*/ 6 w 186"/>
                <a:gd name="T1" fmla="*/ 0 h 409"/>
                <a:gd name="T2" fmla="*/ 186 w 186"/>
                <a:gd name="T3" fmla="*/ 368 h 409"/>
                <a:gd name="T4" fmla="*/ 143 w 186"/>
                <a:gd name="T5" fmla="*/ 409 h 409"/>
                <a:gd name="T6" fmla="*/ 0 w 186"/>
                <a:gd name="T7" fmla="*/ 11 h 409"/>
                <a:gd name="T8" fmla="*/ 6 w 186"/>
                <a:gd name="T9" fmla="*/ 0 h 409"/>
                <a:gd name="T10" fmla="*/ 6 w 186"/>
                <a:gd name="T11" fmla="*/ 0 h 4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"/>
                <a:gd name="T19" fmla="*/ 0 h 409"/>
                <a:gd name="T20" fmla="*/ 186 w 186"/>
                <a:gd name="T21" fmla="*/ 409 h 4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" h="409">
                  <a:moveTo>
                    <a:pt x="6" y="0"/>
                  </a:moveTo>
                  <a:lnTo>
                    <a:pt x="186" y="368"/>
                  </a:lnTo>
                  <a:lnTo>
                    <a:pt x="143" y="409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16" name="Freeform 71"/>
            <p:cNvSpPr>
              <a:spLocks/>
            </p:cNvSpPr>
            <p:nvPr/>
          </p:nvSpPr>
          <p:spPr bwMode="auto">
            <a:xfrm>
              <a:off x="2980" y="2518"/>
              <a:ext cx="89" cy="438"/>
            </a:xfrm>
            <a:custGeom>
              <a:avLst/>
              <a:gdLst>
                <a:gd name="T0" fmla="*/ 83 w 89"/>
                <a:gd name="T1" fmla="*/ 0 h 438"/>
                <a:gd name="T2" fmla="*/ 0 w 89"/>
                <a:gd name="T3" fmla="*/ 422 h 438"/>
                <a:gd name="T4" fmla="*/ 36 w 89"/>
                <a:gd name="T5" fmla="*/ 438 h 438"/>
                <a:gd name="T6" fmla="*/ 89 w 89"/>
                <a:gd name="T7" fmla="*/ 8 h 438"/>
                <a:gd name="T8" fmla="*/ 83 w 89"/>
                <a:gd name="T9" fmla="*/ 0 h 438"/>
                <a:gd name="T10" fmla="*/ 83 w 89"/>
                <a:gd name="T11" fmla="*/ 0 h 4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438"/>
                <a:gd name="T20" fmla="*/ 89 w 89"/>
                <a:gd name="T21" fmla="*/ 438 h 4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438">
                  <a:moveTo>
                    <a:pt x="83" y="0"/>
                  </a:moveTo>
                  <a:lnTo>
                    <a:pt x="0" y="422"/>
                  </a:lnTo>
                  <a:lnTo>
                    <a:pt x="36" y="438"/>
                  </a:lnTo>
                  <a:lnTo>
                    <a:pt x="89" y="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17" name="Freeform 72"/>
            <p:cNvSpPr>
              <a:spLocks/>
            </p:cNvSpPr>
            <p:nvPr/>
          </p:nvSpPr>
          <p:spPr bwMode="auto">
            <a:xfrm>
              <a:off x="2906" y="2676"/>
              <a:ext cx="280" cy="116"/>
            </a:xfrm>
            <a:custGeom>
              <a:avLst/>
              <a:gdLst>
                <a:gd name="T0" fmla="*/ 0 w 280"/>
                <a:gd name="T1" fmla="*/ 0 h 116"/>
                <a:gd name="T2" fmla="*/ 280 w 280"/>
                <a:gd name="T3" fmla="*/ 59 h 116"/>
                <a:gd name="T4" fmla="*/ 274 w 280"/>
                <a:gd name="T5" fmla="*/ 116 h 116"/>
                <a:gd name="T6" fmla="*/ 0 w 280"/>
                <a:gd name="T7" fmla="*/ 15 h 116"/>
                <a:gd name="T8" fmla="*/ 0 w 280"/>
                <a:gd name="T9" fmla="*/ 0 h 116"/>
                <a:gd name="T10" fmla="*/ 0 w 28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"/>
                <a:gd name="T19" fmla="*/ 0 h 116"/>
                <a:gd name="T20" fmla="*/ 280 w 28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" h="116">
                  <a:moveTo>
                    <a:pt x="0" y="0"/>
                  </a:moveTo>
                  <a:lnTo>
                    <a:pt x="280" y="59"/>
                  </a:lnTo>
                  <a:lnTo>
                    <a:pt x="274" y="116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18" name="Freeform 73"/>
            <p:cNvSpPr>
              <a:spLocks/>
            </p:cNvSpPr>
            <p:nvPr/>
          </p:nvSpPr>
          <p:spPr bwMode="auto">
            <a:xfrm>
              <a:off x="2955" y="2632"/>
              <a:ext cx="139" cy="191"/>
            </a:xfrm>
            <a:custGeom>
              <a:avLst/>
              <a:gdLst>
                <a:gd name="T0" fmla="*/ 69 w 139"/>
                <a:gd name="T1" fmla="*/ 191 h 191"/>
                <a:gd name="T2" fmla="*/ 82 w 139"/>
                <a:gd name="T3" fmla="*/ 189 h 191"/>
                <a:gd name="T4" fmla="*/ 94 w 139"/>
                <a:gd name="T5" fmla="*/ 184 h 191"/>
                <a:gd name="T6" fmla="*/ 106 w 139"/>
                <a:gd name="T7" fmla="*/ 176 h 191"/>
                <a:gd name="T8" fmla="*/ 116 w 139"/>
                <a:gd name="T9" fmla="*/ 163 h 191"/>
                <a:gd name="T10" fmla="*/ 121 w 139"/>
                <a:gd name="T11" fmla="*/ 155 h 191"/>
                <a:gd name="T12" fmla="*/ 125 w 139"/>
                <a:gd name="T13" fmla="*/ 147 h 191"/>
                <a:gd name="T14" fmla="*/ 129 w 139"/>
                <a:gd name="T15" fmla="*/ 140 h 191"/>
                <a:gd name="T16" fmla="*/ 133 w 139"/>
                <a:gd name="T17" fmla="*/ 132 h 191"/>
                <a:gd name="T18" fmla="*/ 133 w 139"/>
                <a:gd name="T19" fmla="*/ 122 h 191"/>
                <a:gd name="T20" fmla="*/ 137 w 139"/>
                <a:gd name="T21" fmla="*/ 114 h 191"/>
                <a:gd name="T22" fmla="*/ 137 w 139"/>
                <a:gd name="T23" fmla="*/ 103 h 191"/>
                <a:gd name="T24" fmla="*/ 139 w 139"/>
                <a:gd name="T25" fmla="*/ 96 h 191"/>
                <a:gd name="T26" fmla="*/ 137 w 139"/>
                <a:gd name="T27" fmla="*/ 85 h 191"/>
                <a:gd name="T28" fmla="*/ 137 w 139"/>
                <a:gd name="T29" fmla="*/ 75 h 191"/>
                <a:gd name="T30" fmla="*/ 133 w 139"/>
                <a:gd name="T31" fmla="*/ 67 h 191"/>
                <a:gd name="T32" fmla="*/ 133 w 139"/>
                <a:gd name="T33" fmla="*/ 59 h 191"/>
                <a:gd name="T34" fmla="*/ 125 w 139"/>
                <a:gd name="T35" fmla="*/ 41 h 191"/>
                <a:gd name="T36" fmla="*/ 116 w 139"/>
                <a:gd name="T37" fmla="*/ 28 h 191"/>
                <a:gd name="T38" fmla="*/ 106 w 139"/>
                <a:gd name="T39" fmla="*/ 15 h 191"/>
                <a:gd name="T40" fmla="*/ 94 w 139"/>
                <a:gd name="T41" fmla="*/ 8 h 191"/>
                <a:gd name="T42" fmla="*/ 82 w 139"/>
                <a:gd name="T43" fmla="*/ 0 h 191"/>
                <a:gd name="T44" fmla="*/ 69 w 139"/>
                <a:gd name="T45" fmla="*/ 0 h 191"/>
                <a:gd name="T46" fmla="*/ 61 w 139"/>
                <a:gd name="T47" fmla="*/ 0 h 191"/>
                <a:gd name="T48" fmla="*/ 55 w 139"/>
                <a:gd name="T49" fmla="*/ 0 h 191"/>
                <a:gd name="T50" fmla="*/ 47 w 139"/>
                <a:gd name="T51" fmla="*/ 2 h 191"/>
                <a:gd name="T52" fmla="*/ 41 w 139"/>
                <a:gd name="T53" fmla="*/ 8 h 191"/>
                <a:gd name="T54" fmla="*/ 29 w 139"/>
                <a:gd name="T55" fmla="*/ 15 h 191"/>
                <a:gd name="T56" fmla="*/ 20 w 139"/>
                <a:gd name="T57" fmla="*/ 28 h 191"/>
                <a:gd name="T58" fmla="*/ 10 w 139"/>
                <a:gd name="T59" fmla="*/ 41 h 191"/>
                <a:gd name="T60" fmla="*/ 4 w 139"/>
                <a:gd name="T61" fmla="*/ 59 h 191"/>
                <a:gd name="T62" fmla="*/ 0 w 139"/>
                <a:gd name="T63" fmla="*/ 67 h 191"/>
                <a:gd name="T64" fmla="*/ 0 w 139"/>
                <a:gd name="T65" fmla="*/ 75 h 191"/>
                <a:gd name="T66" fmla="*/ 0 w 139"/>
                <a:gd name="T67" fmla="*/ 85 h 191"/>
                <a:gd name="T68" fmla="*/ 0 w 139"/>
                <a:gd name="T69" fmla="*/ 96 h 191"/>
                <a:gd name="T70" fmla="*/ 0 w 139"/>
                <a:gd name="T71" fmla="*/ 103 h 191"/>
                <a:gd name="T72" fmla="*/ 0 w 139"/>
                <a:gd name="T73" fmla="*/ 114 h 191"/>
                <a:gd name="T74" fmla="*/ 0 w 139"/>
                <a:gd name="T75" fmla="*/ 122 h 191"/>
                <a:gd name="T76" fmla="*/ 4 w 139"/>
                <a:gd name="T77" fmla="*/ 132 h 191"/>
                <a:gd name="T78" fmla="*/ 6 w 139"/>
                <a:gd name="T79" fmla="*/ 140 h 191"/>
                <a:gd name="T80" fmla="*/ 10 w 139"/>
                <a:gd name="T81" fmla="*/ 147 h 191"/>
                <a:gd name="T82" fmla="*/ 14 w 139"/>
                <a:gd name="T83" fmla="*/ 155 h 191"/>
                <a:gd name="T84" fmla="*/ 20 w 139"/>
                <a:gd name="T85" fmla="*/ 163 h 191"/>
                <a:gd name="T86" fmla="*/ 29 w 139"/>
                <a:gd name="T87" fmla="*/ 176 h 191"/>
                <a:gd name="T88" fmla="*/ 41 w 139"/>
                <a:gd name="T89" fmla="*/ 184 h 191"/>
                <a:gd name="T90" fmla="*/ 47 w 139"/>
                <a:gd name="T91" fmla="*/ 186 h 191"/>
                <a:gd name="T92" fmla="*/ 55 w 139"/>
                <a:gd name="T93" fmla="*/ 189 h 191"/>
                <a:gd name="T94" fmla="*/ 61 w 139"/>
                <a:gd name="T95" fmla="*/ 191 h 191"/>
                <a:gd name="T96" fmla="*/ 69 w 139"/>
                <a:gd name="T97" fmla="*/ 191 h 191"/>
                <a:gd name="T98" fmla="*/ 69 w 139"/>
                <a:gd name="T99" fmla="*/ 191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9"/>
                <a:gd name="T151" fmla="*/ 0 h 191"/>
                <a:gd name="T152" fmla="*/ 139 w 139"/>
                <a:gd name="T153" fmla="*/ 191 h 1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9" h="191">
                  <a:moveTo>
                    <a:pt x="69" y="191"/>
                  </a:moveTo>
                  <a:lnTo>
                    <a:pt x="82" y="189"/>
                  </a:lnTo>
                  <a:lnTo>
                    <a:pt x="94" y="184"/>
                  </a:lnTo>
                  <a:lnTo>
                    <a:pt x="106" y="176"/>
                  </a:lnTo>
                  <a:lnTo>
                    <a:pt x="116" y="163"/>
                  </a:lnTo>
                  <a:lnTo>
                    <a:pt x="121" y="155"/>
                  </a:lnTo>
                  <a:lnTo>
                    <a:pt x="125" y="147"/>
                  </a:lnTo>
                  <a:lnTo>
                    <a:pt x="129" y="140"/>
                  </a:lnTo>
                  <a:lnTo>
                    <a:pt x="133" y="132"/>
                  </a:lnTo>
                  <a:lnTo>
                    <a:pt x="133" y="122"/>
                  </a:lnTo>
                  <a:lnTo>
                    <a:pt x="137" y="114"/>
                  </a:lnTo>
                  <a:lnTo>
                    <a:pt x="137" y="103"/>
                  </a:lnTo>
                  <a:lnTo>
                    <a:pt x="139" y="96"/>
                  </a:lnTo>
                  <a:lnTo>
                    <a:pt x="137" y="85"/>
                  </a:lnTo>
                  <a:lnTo>
                    <a:pt x="137" y="75"/>
                  </a:lnTo>
                  <a:lnTo>
                    <a:pt x="133" y="67"/>
                  </a:lnTo>
                  <a:lnTo>
                    <a:pt x="133" y="59"/>
                  </a:lnTo>
                  <a:lnTo>
                    <a:pt x="125" y="41"/>
                  </a:lnTo>
                  <a:lnTo>
                    <a:pt x="116" y="28"/>
                  </a:lnTo>
                  <a:lnTo>
                    <a:pt x="106" y="15"/>
                  </a:lnTo>
                  <a:lnTo>
                    <a:pt x="94" y="8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7" y="2"/>
                  </a:lnTo>
                  <a:lnTo>
                    <a:pt x="41" y="8"/>
                  </a:lnTo>
                  <a:lnTo>
                    <a:pt x="29" y="15"/>
                  </a:lnTo>
                  <a:lnTo>
                    <a:pt x="20" y="28"/>
                  </a:lnTo>
                  <a:lnTo>
                    <a:pt x="10" y="41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3"/>
                  </a:lnTo>
                  <a:lnTo>
                    <a:pt x="0" y="114"/>
                  </a:lnTo>
                  <a:lnTo>
                    <a:pt x="0" y="122"/>
                  </a:lnTo>
                  <a:lnTo>
                    <a:pt x="4" y="132"/>
                  </a:lnTo>
                  <a:lnTo>
                    <a:pt x="6" y="140"/>
                  </a:lnTo>
                  <a:lnTo>
                    <a:pt x="10" y="147"/>
                  </a:lnTo>
                  <a:lnTo>
                    <a:pt x="14" y="155"/>
                  </a:lnTo>
                  <a:lnTo>
                    <a:pt x="20" y="163"/>
                  </a:lnTo>
                  <a:lnTo>
                    <a:pt x="29" y="176"/>
                  </a:lnTo>
                  <a:lnTo>
                    <a:pt x="41" y="184"/>
                  </a:lnTo>
                  <a:lnTo>
                    <a:pt x="47" y="186"/>
                  </a:lnTo>
                  <a:lnTo>
                    <a:pt x="55" y="189"/>
                  </a:lnTo>
                  <a:lnTo>
                    <a:pt x="61" y="191"/>
                  </a:lnTo>
                  <a:lnTo>
                    <a:pt x="69" y="1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19" name="Freeform 74"/>
            <p:cNvSpPr>
              <a:spLocks/>
            </p:cNvSpPr>
            <p:nvPr/>
          </p:nvSpPr>
          <p:spPr bwMode="auto">
            <a:xfrm>
              <a:off x="2980" y="2663"/>
              <a:ext cx="89" cy="122"/>
            </a:xfrm>
            <a:custGeom>
              <a:avLst/>
              <a:gdLst>
                <a:gd name="T0" fmla="*/ 44 w 89"/>
                <a:gd name="T1" fmla="*/ 122 h 122"/>
                <a:gd name="T2" fmla="*/ 53 w 89"/>
                <a:gd name="T3" fmla="*/ 119 h 122"/>
                <a:gd name="T4" fmla="*/ 61 w 89"/>
                <a:gd name="T5" fmla="*/ 114 h 122"/>
                <a:gd name="T6" fmla="*/ 67 w 89"/>
                <a:gd name="T7" fmla="*/ 109 h 122"/>
                <a:gd name="T8" fmla="*/ 75 w 89"/>
                <a:gd name="T9" fmla="*/ 101 h 122"/>
                <a:gd name="T10" fmla="*/ 79 w 89"/>
                <a:gd name="T11" fmla="*/ 91 h 122"/>
                <a:gd name="T12" fmla="*/ 85 w 89"/>
                <a:gd name="T13" fmla="*/ 83 h 122"/>
                <a:gd name="T14" fmla="*/ 87 w 89"/>
                <a:gd name="T15" fmla="*/ 70 h 122"/>
                <a:gd name="T16" fmla="*/ 89 w 89"/>
                <a:gd name="T17" fmla="*/ 59 h 122"/>
                <a:gd name="T18" fmla="*/ 87 w 89"/>
                <a:gd name="T19" fmla="*/ 47 h 122"/>
                <a:gd name="T20" fmla="*/ 85 w 89"/>
                <a:gd name="T21" fmla="*/ 36 h 122"/>
                <a:gd name="T22" fmla="*/ 79 w 89"/>
                <a:gd name="T23" fmla="*/ 23 h 122"/>
                <a:gd name="T24" fmla="*/ 75 w 89"/>
                <a:gd name="T25" fmla="*/ 15 h 122"/>
                <a:gd name="T26" fmla="*/ 67 w 89"/>
                <a:gd name="T27" fmla="*/ 8 h 122"/>
                <a:gd name="T28" fmla="*/ 61 w 89"/>
                <a:gd name="T29" fmla="*/ 3 h 122"/>
                <a:gd name="T30" fmla="*/ 53 w 89"/>
                <a:gd name="T31" fmla="*/ 0 h 122"/>
                <a:gd name="T32" fmla="*/ 44 w 89"/>
                <a:gd name="T33" fmla="*/ 0 h 122"/>
                <a:gd name="T34" fmla="*/ 34 w 89"/>
                <a:gd name="T35" fmla="*/ 0 h 122"/>
                <a:gd name="T36" fmla="*/ 26 w 89"/>
                <a:gd name="T37" fmla="*/ 3 h 122"/>
                <a:gd name="T38" fmla="*/ 18 w 89"/>
                <a:gd name="T39" fmla="*/ 8 h 122"/>
                <a:gd name="T40" fmla="*/ 12 w 89"/>
                <a:gd name="T41" fmla="*/ 15 h 122"/>
                <a:gd name="T42" fmla="*/ 6 w 89"/>
                <a:gd name="T43" fmla="*/ 23 h 122"/>
                <a:gd name="T44" fmla="*/ 2 w 89"/>
                <a:gd name="T45" fmla="*/ 36 h 122"/>
                <a:gd name="T46" fmla="*/ 0 w 89"/>
                <a:gd name="T47" fmla="*/ 47 h 122"/>
                <a:gd name="T48" fmla="*/ 0 w 89"/>
                <a:gd name="T49" fmla="*/ 59 h 122"/>
                <a:gd name="T50" fmla="*/ 0 w 89"/>
                <a:gd name="T51" fmla="*/ 70 h 122"/>
                <a:gd name="T52" fmla="*/ 2 w 89"/>
                <a:gd name="T53" fmla="*/ 83 h 122"/>
                <a:gd name="T54" fmla="*/ 6 w 89"/>
                <a:gd name="T55" fmla="*/ 91 h 122"/>
                <a:gd name="T56" fmla="*/ 12 w 89"/>
                <a:gd name="T57" fmla="*/ 101 h 122"/>
                <a:gd name="T58" fmla="*/ 18 w 89"/>
                <a:gd name="T59" fmla="*/ 109 h 122"/>
                <a:gd name="T60" fmla="*/ 26 w 89"/>
                <a:gd name="T61" fmla="*/ 114 h 122"/>
                <a:gd name="T62" fmla="*/ 34 w 89"/>
                <a:gd name="T63" fmla="*/ 119 h 122"/>
                <a:gd name="T64" fmla="*/ 44 w 89"/>
                <a:gd name="T65" fmla="*/ 122 h 122"/>
                <a:gd name="T66" fmla="*/ 44 w 89"/>
                <a:gd name="T67" fmla="*/ 122 h 1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22"/>
                <a:gd name="T104" fmla="*/ 89 w 89"/>
                <a:gd name="T105" fmla="*/ 122 h 1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22">
                  <a:moveTo>
                    <a:pt x="44" y="122"/>
                  </a:moveTo>
                  <a:lnTo>
                    <a:pt x="53" y="119"/>
                  </a:lnTo>
                  <a:lnTo>
                    <a:pt x="61" y="114"/>
                  </a:lnTo>
                  <a:lnTo>
                    <a:pt x="67" y="109"/>
                  </a:lnTo>
                  <a:lnTo>
                    <a:pt x="75" y="101"/>
                  </a:lnTo>
                  <a:lnTo>
                    <a:pt x="79" y="91"/>
                  </a:lnTo>
                  <a:lnTo>
                    <a:pt x="85" y="83"/>
                  </a:lnTo>
                  <a:lnTo>
                    <a:pt x="87" y="70"/>
                  </a:lnTo>
                  <a:lnTo>
                    <a:pt x="89" y="59"/>
                  </a:lnTo>
                  <a:lnTo>
                    <a:pt x="87" y="47"/>
                  </a:lnTo>
                  <a:lnTo>
                    <a:pt x="85" y="36"/>
                  </a:lnTo>
                  <a:lnTo>
                    <a:pt x="79" y="23"/>
                  </a:lnTo>
                  <a:lnTo>
                    <a:pt x="75" y="15"/>
                  </a:lnTo>
                  <a:lnTo>
                    <a:pt x="67" y="8"/>
                  </a:lnTo>
                  <a:lnTo>
                    <a:pt x="61" y="3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6" y="3"/>
                  </a:lnTo>
                  <a:lnTo>
                    <a:pt x="18" y="8"/>
                  </a:lnTo>
                  <a:lnTo>
                    <a:pt x="12" y="15"/>
                  </a:lnTo>
                  <a:lnTo>
                    <a:pt x="6" y="23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6" y="91"/>
                  </a:lnTo>
                  <a:lnTo>
                    <a:pt x="12" y="101"/>
                  </a:lnTo>
                  <a:lnTo>
                    <a:pt x="18" y="109"/>
                  </a:lnTo>
                  <a:lnTo>
                    <a:pt x="26" y="114"/>
                  </a:lnTo>
                  <a:lnTo>
                    <a:pt x="34" y="119"/>
                  </a:lnTo>
                  <a:lnTo>
                    <a:pt x="44" y="1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20" name="Freeform 75"/>
            <p:cNvSpPr>
              <a:spLocks/>
            </p:cNvSpPr>
            <p:nvPr/>
          </p:nvSpPr>
          <p:spPr bwMode="auto">
            <a:xfrm>
              <a:off x="2994" y="2686"/>
              <a:ext cx="55" cy="62"/>
            </a:xfrm>
            <a:custGeom>
              <a:avLst/>
              <a:gdLst>
                <a:gd name="T0" fmla="*/ 26 w 55"/>
                <a:gd name="T1" fmla="*/ 62 h 62"/>
                <a:gd name="T2" fmla="*/ 37 w 55"/>
                <a:gd name="T3" fmla="*/ 60 h 62"/>
                <a:gd name="T4" fmla="*/ 45 w 55"/>
                <a:gd name="T5" fmla="*/ 55 h 62"/>
                <a:gd name="T6" fmla="*/ 53 w 55"/>
                <a:gd name="T7" fmla="*/ 42 h 62"/>
                <a:gd name="T8" fmla="*/ 55 w 55"/>
                <a:gd name="T9" fmla="*/ 31 h 62"/>
                <a:gd name="T10" fmla="*/ 53 w 55"/>
                <a:gd name="T11" fmla="*/ 18 h 62"/>
                <a:gd name="T12" fmla="*/ 45 w 55"/>
                <a:gd name="T13" fmla="*/ 8 h 62"/>
                <a:gd name="T14" fmla="*/ 37 w 55"/>
                <a:gd name="T15" fmla="*/ 0 h 62"/>
                <a:gd name="T16" fmla="*/ 26 w 55"/>
                <a:gd name="T17" fmla="*/ 0 h 62"/>
                <a:gd name="T18" fmla="*/ 16 w 55"/>
                <a:gd name="T19" fmla="*/ 0 h 62"/>
                <a:gd name="T20" fmla="*/ 6 w 55"/>
                <a:gd name="T21" fmla="*/ 8 h 62"/>
                <a:gd name="T22" fmla="*/ 0 w 55"/>
                <a:gd name="T23" fmla="*/ 18 h 62"/>
                <a:gd name="T24" fmla="*/ 0 w 55"/>
                <a:gd name="T25" fmla="*/ 31 h 62"/>
                <a:gd name="T26" fmla="*/ 0 w 55"/>
                <a:gd name="T27" fmla="*/ 42 h 62"/>
                <a:gd name="T28" fmla="*/ 6 w 55"/>
                <a:gd name="T29" fmla="*/ 55 h 62"/>
                <a:gd name="T30" fmla="*/ 16 w 55"/>
                <a:gd name="T31" fmla="*/ 60 h 62"/>
                <a:gd name="T32" fmla="*/ 26 w 55"/>
                <a:gd name="T33" fmla="*/ 62 h 62"/>
                <a:gd name="T34" fmla="*/ 26 w 55"/>
                <a:gd name="T35" fmla="*/ 62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62"/>
                <a:gd name="T56" fmla="*/ 55 w 55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62">
                  <a:moveTo>
                    <a:pt x="26" y="62"/>
                  </a:moveTo>
                  <a:lnTo>
                    <a:pt x="37" y="60"/>
                  </a:lnTo>
                  <a:lnTo>
                    <a:pt x="45" y="55"/>
                  </a:lnTo>
                  <a:lnTo>
                    <a:pt x="53" y="42"/>
                  </a:lnTo>
                  <a:lnTo>
                    <a:pt x="55" y="31"/>
                  </a:lnTo>
                  <a:lnTo>
                    <a:pt x="53" y="18"/>
                  </a:lnTo>
                  <a:lnTo>
                    <a:pt x="45" y="8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31"/>
                  </a:lnTo>
                  <a:lnTo>
                    <a:pt x="0" y="42"/>
                  </a:lnTo>
                  <a:lnTo>
                    <a:pt x="6" y="55"/>
                  </a:lnTo>
                  <a:lnTo>
                    <a:pt x="16" y="60"/>
                  </a:lnTo>
                  <a:lnTo>
                    <a:pt x="26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21" name="Freeform 76"/>
            <p:cNvSpPr>
              <a:spLocks/>
            </p:cNvSpPr>
            <p:nvPr/>
          </p:nvSpPr>
          <p:spPr bwMode="auto">
            <a:xfrm>
              <a:off x="2432" y="2482"/>
              <a:ext cx="321" cy="461"/>
            </a:xfrm>
            <a:custGeom>
              <a:avLst/>
              <a:gdLst>
                <a:gd name="T0" fmla="*/ 170 w 321"/>
                <a:gd name="T1" fmla="*/ 461 h 461"/>
                <a:gd name="T2" fmla="*/ 184 w 321"/>
                <a:gd name="T3" fmla="*/ 458 h 461"/>
                <a:gd name="T4" fmla="*/ 198 w 321"/>
                <a:gd name="T5" fmla="*/ 453 h 461"/>
                <a:gd name="T6" fmla="*/ 215 w 321"/>
                <a:gd name="T7" fmla="*/ 445 h 461"/>
                <a:gd name="T8" fmla="*/ 233 w 321"/>
                <a:gd name="T9" fmla="*/ 432 h 461"/>
                <a:gd name="T10" fmla="*/ 260 w 321"/>
                <a:gd name="T11" fmla="*/ 406 h 461"/>
                <a:gd name="T12" fmla="*/ 276 w 321"/>
                <a:gd name="T13" fmla="*/ 385 h 461"/>
                <a:gd name="T14" fmla="*/ 286 w 321"/>
                <a:gd name="T15" fmla="*/ 367 h 461"/>
                <a:gd name="T16" fmla="*/ 296 w 321"/>
                <a:gd name="T17" fmla="*/ 349 h 461"/>
                <a:gd name="T18" fmla="*/ 303 w 321"/>
                <a:gd name="T19" fmla="*/ 331 h 461"/>
                <a:gd name="T20" fmla="*/ 309 w 321"/>
                <a:gd name="T21" fmla="*/ 310 h 461"/>
                <a:gd name="T22" fmla="*/ 315 w 321"/>
                <a:gd name="T23" fmla="*/ 287 h 461"/>
                <a:gd name="T24" fmla="*/ 319 w 321"/>
                <a:gd name="T25" fmla="*/ 266 h 461"/>
                <a:gd name="T26" fmla="*/ 319 w 321"/>
                <a:gd name="T27" fmla="*/ 243 h 461"/>
                <a:gd name="T28" fmla="*/ 319 w 321"/>
                <a:gd name="T29" fmla="*/ 217 h 461"/>
                <a:gd name="T30" fmla="*/ 319 w 321"/>
                <a:gd name="T31" fmla="*/ 194 h 461"/>
                <a:gd name="T32" fmla="*/ 315 w 321"/>
                <a:gd name="T33" fmla="*/ 171 h 461"/>
                <a:gd name="T34" fmla="*/ 309 w 321"/>
                <a:gd name="T35" fmla="*/ 150 h 461"/>
                <a:gd name="T36" fmla="*/ 303 w 321"/>
                <a:gd name="T37" fmla="*/ 129 h 461"/>
                <a:gd name="T38" fmla="*/ 296 w 321"/>
                <a:gd name="T39" fmla="*/ 108 h 461"/>
                <a:gd name="T40" fmla="*/ 286 w 321"/>
                <a:gd name="T41" fmla="*/ 90 h 461"/>
                <a:gd name="T42" fmla="*/ 276 w 321"/>
                <a:gd name="T43" fmla="*/ 72 h 461"/>
                <a:gd name="T44" fmla="*/ 260 w 321"/>
                <a:gd name="T45" fmla="*/ 51 h 461"/>
                <a:gd name="T46" fmla="*/ 233 w 321"/>
                <a:gd name="T47" fmla="*/ 26 h 461"/>
                <a:gd name="T48" fmla="*/ 215 w 321"/>
                <a:gd name="T49" fmla="*/ 13 h 461"/>
                <a:gd name="T50" fmla="*/ 198 w 321"/>
                <a:gd name="T51" fmla="*/ 5 h 461"/>
                <a:gd name="T52" fmla="*/ 184 w 321"/>
                <a:gd name="T53" fmla="*/ 2 h 461"/>
                <a:gd name="T54" fmla="*/ 170 w 321"/>
                <a:gd name="T55" fmla="*/ 0 h 461"/>
                <a:gd name="T56" fmla="*/ 154 w 321"/>
                <a:gd name="T57" fmla="*/ 0 h 461"/>
                <a:gd name="T58" fmla="*/ 135 w 321"/>
                <a:gd name="T59" fmla="*/ 2 h 461"/>
                <a:gd name="T60" fmla="*/ 121 w 321"/>
                <a:gd name="T61" fmla="*/ 5 h 461"/>
                <a:gd name="T62" fmla="*/ 105 w 321"/>
                <a:gd name="T63" fmla="*/ 13 h 461"/>
                <a:gd name="T64" fmla="*/ 92 w 321"/>
                <a:gd name="T65" fmla="*/ 20 h 461"/>
                <a:gd name="T66" fmla="*/ 78 w 321"/>
                <a:gd name="T67" fmla="*/ 31 h 461"/>
                <a:gd name="T68" fmla="*/ 60 w 321"/>
                <a:gd name="T69" fmla="*/ 51 h 461"/>
                <a:gd name="T70" fmla="*/ 41 w 321"/>
                <a:gd name="T71" fmla="*/ 72 h 461"/>
                <a:gd name="T72" fmla="*/ 31 w 321"/>
                <a:gd name="T73" fmla="*/ 90 h 461"/>
                <a:gd name="T74" fmla="*/ 23 w 321"/>
                <a:gd name="T75" fmla="*/ 108 h 461"/>
                <a:gd name="T76" fmla="*/ 15 w 321"/>
                <a:gd name="T77" fmla="*/ 129 h 461"/>
                <a:gd name="T78" fmla="*/ 9 w 321"/>
                <a:gd name="T79" fmla="*/ 150 h 461"/>
                <a:gd name="T80" fmla="*/ 5 w 321"/>
                <a:gd name="T81" fmla="*/ 171 h 461"/>
                <a:gd name="T82" fmla="*/ 0 w 321"/>
                <a:gd name="T83" fmla="*/ 194 h 461"/>
                <a:gd name="T84" fmla="*/ 0 w 321"/>
                <a:gd name="T85" fmla="*/ 217 h 461"/>
                <a:gd name="T86" fmla="*/ 0 w 321"/>
                <a:gd name="T87" fmla="*/ 243 h 461"/>
                <a:gd name="T88" fmla="*/ 0 w 321"/>
                <a:gd name="T89" fmla="*/ 266 h 461"/>
                <a:gd name="T90" fmla="*/ 5 w 321"/>
                <a:gd name="T91" fmla="*/ 287 h 461"/>
                <a:gd name="T92" fmla="*/ 9 w 321"/>
                <a:gd name="T93" fmla="*/ 310 h 461"/>
                <a:gd name="T94" fmla="*/ 15 w 321"/>
                <a:gd name="T95" fmla="*/ 331 h 461"/>
                <a:gd name="T96" fmla="*/ 23 w 321"/>
                <a:gd name="T97" fmla="*/ 349 h 461"/>
                <a:gd name="T98" fmla="*/ 31 w 321"/>
                <a:gd name="T99" fmla="*/ 367 h 461"/>
                <a:gd name="T100" fmla="*/ 41 w 321"/>
                <a:gd name="T101" fmla="*/ 385 h 461"/>
                <a:gd name="T102" fmla="*/ 60 w 321"/>
                <a:gd name="T103" fmla="*/ 406 h 461"/>
                <a:gd name="T104" fmla="*/ 78 w 321"/>
                <a:gd name="T105" fmla="*/ 427 h 461"/>
                <a:gd name="T106" fmla="*/ 92 w 321"/>
                <a:gd name="T107" fmla="*/ 437 h 461"/>
                <a:gd name="T108" fmla="*/ 105 w 321"/>
                <a:gd name="T109" fmla="*/ 445 h 461"/>
                <a:gd name="T110" fmla="*/ 121 w 321"/>
                <a:gd name="T111" fmla="*/ 453 h 461"/>
                <a:gd name="T112" fmla="*/ 135 w 321"/>
                <a:gd name="T113" fmla="*/ 458 h 461"/>
                <a:gd name="T114" fmla="*/ 154 w 321"/>
                <a:gd name="T115" fmla="*/ 461 h 461"/>
                <a:gd name="T116" fmla="*/ 162 w 321"/>
                <a:gd name="T117" fmla="*/ 46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1"/>
                <a:gd name="T178" fmla="*/ 0 h 461"/>
                <a:gd name="T179" fmla="*/ 321 w 321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1" h="461">
                  <a:moveTo>
                    <a:pt x="162" y="461"/>
                  </a:moveTo>
                  <a:lnTo>
                    <a:pt x="170" y="461"/>
                  </a:lnTo>
                  <a:lnTo>
                    <a:pt x="176" y="461"/>
                  </a:lnTo>
                  <a:lnTo>
                    <a:pt x="184" y="458"/>
                  </a:lnTo>
                  <a:lnTo>
                    <a:pt x="192" y="458"/>
                  </a:lnTo>
                  <a:lnTo>
                    <a:pt x="198" y="453"/>
                  </a:lnTo>
                  <a:lnTo>
                    <a:pt x="207" y="450"/>
                  </a:lnTo>
                  <a:lnTo>
                    <a:pt x="215" y="445"/>
                  </a:lnTo>
                  <a:lnTo>
                    <a:pt x="221" y="442"/>
                  </a:lnTo>
                  <a:lnTo>
                    <a:pt x="233" y="432"/>
                  </a:lnTo>
                  <a:lnTo>
                    <a:pt x="247" y="422"/>
                  </a:lnTo>
                  <a:lnTo>
                    <a:pt x="260" y="406"/>
                  </a:lnTo>
                  <a:lnTo>
                    <a:pt x="274" y="396"/>
                  </a:lnTo>
                  <a:lnTo>
                    <a:pt x="276" y="385"/>
                  </a:lnTo>
                  <a:lnTo>
                    <a:pt x="282" y="378"/>
                  </a:lnTo>
                  <a:lnTo>
                    <a:pt x="286" y="367"/>
                  </a:lnTo>
                  <a:lnTo>
                    <a:pt x="292" y="360"/>
                  </a:lnTo>
                  <a:lnTo>
                    <a:pt x="296" y="349"/>
                  </a:lnTo>
                  <a:lnTo>
                    <a:pt x="299" y="341"/>
                  </a:lnTo>
                  <a:lnTo>
                    <a:pt x="303" y="331"/>
                  </a:lnTo>
                  <a:lnTo>
                    <a:pt x="307" y="321"/>
                  </a:lnTo>
                  <a:lnTo>
                    <a:pt x="309" y="310"/>
                  </a:lnTo>
                  <a:lnTo>
                    <a:pt x="313" y="300"/>
                  </a:lnTo>
                  <a:lnTo>
                    <a:pt x="315" y="287"/>
                  </a:lnTo>
                  <a:lnTo>
                    <a:pt x="317" y="279"/>
                  </a:lnTo>
                  <a:lnTo>
                    <a:pt x="319" y="266"/>
                  </a:lnTo>
                  <a:lnTo>
                    <a:pt x="319" y="253"/>
                  </a:lnTo>
                  <a:lnTo>
                    <a:pt x="319" y="243"/>
                  </a:lnTo>
                  <a:lnTo>
                    <a:pt x="321" y="233"/>
                  </a:lnTo>
                  <a:lnTo>
                    <a:pt x="319" y="217"/>
                  </a:lnTo>
                  <a:lnTo>
                    <a:pt x="319" y="207"/>
                  </a:lnTo>
                  <a:lnTo>
                    <a:pt x="319" y="194"/>
                  </a:lnTo>
                  <a:lnTo>
                    <a:pt x="317" y="184"/>
                  </a:lnTo>
                  <a:lnTo>
                    <a:pt x="315" y="171"/>
                  </a:lnTo>
                  <a:lnTo>
                    <a:pt x="313" y="160"/>
                  </a:lnTo>
                  <a:lnTo>
                    <a:pt x="309" y="150"/>
                  </a:lnTo>
                  <a:lnTo>
                    <a:pt x="307" y="140"/>
                  </a:lnTo>
                  <a:lnTo>
                    <a:pt x="303" y="129"/>
                  </a:lnTo>
                  <a:lnTo>
                    <a:pt x="299" y="119"/>
                  </a:lnTo>
                  <a:lnTo>
                    <a:pt x="296" y="108"/>
                  </a:lnTo>
                  <a:lnTo>
                    <a:pt x="292" y="101"/>
                  </a:lnTo>
                  <a:lnTo>
                    <a:pt x="286" y="90"/>
                  </a:lnTo>
                  <a:lnTo>
                    <a:pt x="282" y="80"/>
                  </a:lnTo>
                  <a:lnTo>
                    <a:pt x="276" y="72"/>
                  </a:lnTo>
                  <a:lnTo>
                    <a:pt x="274" y="67"/>
                  </a:lnTo>
                  <a:lnTo>
                    <a:pt x="260" y="51"/>
                  </a:lnTo>
                  <a:lnTo>
                    <a:pt x="247" y="39"/>
                  </a:lnTo>
                  <a:lnTo>
                    <a:pt x="233" y="26"/>
                  </a:lnTo>
                  <a:lnTo>
                    <a:pt x="221" y="18"/>
                  </a:lnTo>
                  <a:lnTo>
                    <a:pt x="215" y="13"/>
                  </a:lnTo>
                  <a:lnTo>
                    <a:pt x="207" y="7"/>
                  </a:lnTo>
                  <a:lnTo>
                    <a:pt x="198" y="5"/>
                  </a:lnTo>
                  <a:lnTo>
                    <a:pt x="192" y="2"/>
                  </a:lnTo>
                  <a:lnTo>
                    <a:pt x="184" y="2"/>
                  </a:lnTo>
                  <a:lnTo>
                    <a:pt x="176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5" y="2"/>
                  </a:lnTo>
                  <a:lnTo>
                    <a:pt x="127" y="2"/>
                  </a:lnTo>
                  <a:lnTo>
                    <a:pt x="121" y="5"/>
                  </a:lnTo>
                  <a:lnTo>
                    <a:pt x="113" y="7"/>
                  </a:lnTo>
                  <a:lnTo>
                    <a:pt x="105" y="13"/>
                  </a:lnTo>
                  <a:lnTo>
                    <a:pt x="98" y="18"/>
                  </a:lnTo>
                  <a:lnTo>
                    <a:pt x="92" y="20"/>
                  </a:lnTo>
                  <a:lnTo>
                    <a:pt x="84" y="26"/>
                  </a:lnTo>
                  <a:lnTo>
                    <a:pt x="78" y="31"/>
                  </a:lnTo>
                  <a:lnTo>
                    <a:pt x="72" y="39"/>
                  </a:lnTo>
                  <a:lnTo>
                    <a:pt x="60" y="51"/>
                  </a:lnTo>
                  <a:lnTo>
                    <a:pt x="47" y="67"/>
                  </a:lnTo>
                  <a:lnTo>
                    <a:pt x="41" y="72"/>
                  </a:lnTo>
                  <a:lnTo>
                    <a:pt x="35" y="80"/>
                  </a:lnTo>
                  <a:lnTo>
                    <a:pt x="31" y="90"/>
                  </a:lnTo>
                  <a:lnTo>
                    <a:pt x="27" y="101"/>
                  </a:lnTo>
                  <a:lnTo>
                    <a:pt x="23" y="108"/>
                  </a:lnTo>
                  <a:lnTo>
                    <a:pt x="19" y="119"/>
                  </a:lnTo>
                  <a:lnTo>
                    <a:pt x="15" y="129"/>
                  </a:lnTo>
                  <a:lnTo>
                    <a:pt x="13" y="140"/>
                  </a:lnTo>
                  <a:lnTo>
                    <a:pt x="9" y="150"/>
                  </a:lnTo>
                  <a:lnTo>
                    <a:pt x="7" y="160"/>
                  </a:lnTo>
                  <a:lnTo>
                    <a:pt x="5" y="171"/>
                  </a:lnTo>
                  <a:lnTo>
                    <a:pt x="5" y="184"/>
                  </a:lnTo>
                  <a:lnTo>
                    <a:pt x="0" y="194"/>
                  </a:lnTo>
                  <a:lnTo>
                    <a:pt x="0" y="207"/>
                  </a:lnTo>
                  <a:lnTo>
                    <a:pt x="0" y="217"/>
                  </a:lnTo>
                  <a:lnTo>
                    <a:pt x="0" y="233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0" y="266"/>
                  </a:lnTo>
                  <a:lnTo>
                    <a:pt x="5" y="279"/>
                  </a:lnTo>
                  <a:lnTo>
                    <a:pt x="5" y="287"/>
                  </a:lnTo>
                  <a:lnTo>
                    <a:pt x="7" y="300"/>
                  </a:lnTo>
                  <a:lnTo>
                    <a:pt x="9" y="310"/>
                  </a:lnTo>
                  <a:lnTo>
                    <a:pt x="13" y="321"/>
                  </a:lnTo>
                  <a:lnTo>
                    <a:pt x="15" y="331"/>
                  </a:lnTo>
                  <a:lnTo>
                    <a:pt x="19" y="341"/>
                  </a:lnTo>
                  <a:lnTo>
                    <a:pt x="23" y="349"/>
                  </a:lnTo>
                  <a:lnTo>
                    <a:pt x="27" y="360"/>
                  </a:lnTo>
                  <a:lnTo>
                    <a:pt x="31" y="367"/>
                  </a:lnTo>
                  <a:lnTo>
                    <a:pt x="35" y="378"/>
                  </a:lnTo>
                  <a:lnTo>
                    <a:pt x="41" y="385"/>
                  </a:lnTo>
                  <a:lnTo>
                    <a:pt x="47" y="396"/>
                  </a:lnTo>
                  <a:lnTo>
                    <a:pt x="60" y="406"/>
                  </a:lnTo>
                  <a:lnTo>
                    <a:pt x="72" y="422"/>
                  </a:lnTo>
                  <a:lnTo>
                    <a:pt x="78" y="427"/>
                  </a:lnTo>
                  <a:lnTo>
                    <a:pt x="84" y="432"/>
                  </a:lnTo>
                  <a:lnTo>
                    <a:pt x="92" y="437"/>
                  </a:lnTo>
                  <a:lnTo>
                    <a:pt x="98" y="442"/>
                  </a:lnTo>
                  <a:lnTo>
                    <a:pt x="105" y="445"/>
                  </a:lnTo>
                  <a:lnTo>
                    <a:pt x="113" y="450"/>
                  </a:lnTo>
                  <a:lnTo>
                    <a:pt x="121" y="453"/>
                  </a:lnTo>
                  <a:lnTo>
                    <a:pt x="127" y="458"/>
                  </a:lnTo>
                  <a:lnTo>
                    <a:pt x="135" y="458"/>
                  </a:lnTo>
                  <a:lnTo>
                    <a:pt x="143" y="461"/>
                  </a:lnTo>
                  <a:lnTo>
                    <a:pt x="154" y="461"/>
                  </a:lnTo>
                  <a:lnTo>
                    <a:pt x="162" y="4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22" name="Freeform 77"/>
            <p:cNvSpPr>
              <a:spLocks/>
            </p:cNvSpPr>
            <p:nvPr/>
          </p:nvSpPr>
          <p:spPr bwMode="auto">
            <a:xfrm>
              <a:off x="2461" y="2531"/>
              <a:ext cx="233" cy="362"/>
            </a:xfrm>
            <a:custGeom>
              <a:avLst/>
              <a:gdLst>
                <a:gd name="T0" fmla="*/ 127 w 233"/>
                <a:gd name="T1" fmla="*/ 362 h 362"/>
                <a:gd name="T2" fmla="*/ 149 w 233"/>
                <a:gd name="T3" fmla="*/ 352 h 362"/>
                <a:gd name="T4" fmla="*/ 169 w 233"/>
                <a:gd name="T5" fmla="*/ 339 h 362"/>
                <a:gd name="T6" fmla="*/ 188 w 233"/>
                <a:gd name="T7" fmla="*/ 318 h 362"/>
                <a:gd name="T8" fmla="*/ 204 w 233"/>
                <a:gd name="T9" fmla="*/ 295 h 362"/>
                <a:gd name="T10" fmla="*/ 216 w 233"/>
                <a:gd name="T11" fmla="*/ 264 h 362"/>
                <a:gd name="T12" fmla="*/ 225 w 233"/>
                <a:gd name="T13" fmla="*/ 233 h 362"/>
                <a:gd name="T14" fmla="*/ 231 w 233"/>
                <a:gd name="T15" fmla="*/ 207 h 362"/>
                <a:gd name="T16" fmla="*/ 231 w 233"/>
                <a:gd name="T17" fmla="*/ 189 h 362"/>
                <a:gd name="T18" fmla="*/ 231 w 233"/>
                <a:gd name="T19" fmla="*/ 171 h 362"/>
                <a:gd name="T20" fmla="*/ 231 w 233"/>
                <a:gd name="T21" fmla="*/ 153 h 362"/>
                <a:gd name="T22" fmla="*/ 225 w 233"/>
                <a:gd name="T23" fmla="*/ 124 h 362"/>
                <a:gd name="T24" fmla="*/ 216 w 233"/>
                <a:gd name="T25" fmla="*/ 93 h 362"/>
                <a:gd name="T26" fmla="*/ 204 w 233"/>
                <a:gd name="T27" fmla="*/ 65 h 362"/>
                <a:gd name="T28" fmla="*/ 188 w 233"/>
                <a:gd name="T29" fmla="*/ 39 h 362"/>
                <a:gd name="T30" fmla="*/ 169 w 233"/>
                <a:gd name="T31" fmla="*/ 18 h 362"/>
                <a:gd name="T32" fmla="*/ 149 w 233"/>
                <a:gd name="T33" fmla="*/ 8 h 362"/>
                <a:gd name="T34" fmla="*/ 127 w 233"/>
                <a:gd name="T35" fmla="*/ 0 h 362"/>
                <a:gd name="T36" fmla="*/ 104 w 233"/>
                <a:gd name="T37" fmla="*/ 0 h 362"/>
                <a:gd name="T38" fmla="*/ 80 w 233"/>
                <a:gd name="T39" fmla="*/ 8 h 362"/>
                <a:gd name="T40" fmla="*/ 59 w 233"/>
                <a:gd name="T41" fmla="*/ 18 h 362"/>
                <a:gd name="T42" fmla="*/ 41 w 233"/>
                <a:gd name="T43" fmla="*/ 39 h 362"/>
                <a:gd name="T44" fmla="*/ 25 w 233"/>
                <a:gd name="T45" fmla="*/ 65 h 362"/>
                <a:gd name="T46" fmla="*/ 12 w 233"/>
                <a:gd name="T47" fmla="*/ 93 h 362"/>
                <a:gd name="T48" fmla="*/ 4 w 233"/>
                <a:gd name="T49" fmla="*/ 124 h 362"/>
                <a:gd name="T50" fmla="*/ 0 w 233"/>
                <a:gd name="T51" fmla="*/ 153 h 362"/>
                <a:gd name="T52" fmla="*/ 0 w 233"/>
                <a:gd name="T53" fmla="*/ 171 h 362"/>
                <a:gd name="T54" fmla="*/ 0 w 233"/>
                <a:gd name="T55" fmla="*/ 189 h 362"/>
                <a:gd name="T56" fmla="*/ 0 w 233"/>
                <a:gd name="T57" fmla="*/ 207 h 362"/>
                <a:gd name="T58" fmla="*/ 4 w 233"/>
                <a:gd name="T59" fmla="*/ 233 h 362"/>
                <a:gd name="T60" fmla="*/ 12 w 233"/>
                <a:gd name="T61" fmla="*/ 264 h 362"/>
                <a:gd name="T62" fmla="*/ 25 w 233"/>
                <a:gd name="T63" fmla="*/ 295 h 362"/>
                <a:gd name="T64" fmla="*/ 41 w 233"/>
                <a:gd name="T65" fmla="*/ 318 h 362"/>
                <a:gd name="T66" fmla="*/ 59 w 233"/>
                <a:gd name="T67" fmla="*/ 339 h 362"/>
                <a:gd name="T68" fmla="*/ 80 w 233"/>
                <a:gd name="T69" fmla="*/ 352 h 362"/>
                <a:gd name="T70" fmla="*/ 104 w 233"/>
                <a:gd name="T71" fmla="*/ 362 h 362"/>
                <a:gd name="T72" fmla="*/ 116 w 233"/>
                <a:gd name="T73" fmla="*/ 362 h 3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3"/>
                <a:gd name="T112" fmla="*/ 0 h 362"/>
                <a:gd name="T113" fmla="*/ 233 w 233"/>
                <a:gd name="T114" fmla="*/ 362 h 3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3" h="362">
                  <a:moveTo>
                    <a:pt x="116" y="362"/>
                  </a:moveTo>
                  <a:lnTo>
                    <a:pt x="127" y="362"/>
                  </a:lnTo>
                  <a:lnTo>
                    <a:pt x="137" y="357"/>
                  </a:lnTo>
                  <a:lnTo>
                    <a:pt x="149" y="352"/>
                  </a:lnTo>
                  <a:lnTo>
                    <a:pt x="159" y="347"/>
                  </a:lnTo>
                  <a:lnTo>
                    <a:pt x="169" y="339"/>
                  </a:lnTo>
                  <a:lnTo>
                    <a:pt x="180" y="329"/>
                  </a:lnTo>
                  <a:lnTo>
                    <a:pt x="188" y="318"/>
                  </a:lnTo>
                  <a:lnTo>
                    <a:pt x="198" y="308"/>
                  </a:lnTo>
                  <a:lnTo>
                    <a:pt x="204" y="295"/>
                  </a:lnTo>
                  <a:lnTo>
                    <a:pt x="212" y="280"/>
                  </a:lnTo>
                  <a:lnTo>
                    <a:pt x="216" y="264"/>
                  </a:lnTo>
                  <a:lnTo>
                    <a:pt x="223" y="251"/>
                  </a:lnTo>
                  <a:lnTo>
                    <a:pt x="225" y="233"/>
                  </a:lnTo>
                  <a:lnTo>
                    <a:pt x="229" y="217"/>
                  </a:lnTo>
                  <a:lnTo>
                    <a:pt x="231" y="207"/>
                  </a:lnTo>
                  <a:lnTo>
                    <a:pt x="231" y="197"/>
                  </a:lnTo>
                  <a:lnTo>
                    <a:pt x="231" y="189"/>
                  </a:lnTo>
                  <a:lnTo>
                    <a:pt x="233" y="181"/>
                  </a:lnTo>
                  <a:lnTo>
                    <a:pt x="231" y="171"/>
                  </a:lnTo>
                  <a:lnTo>
                    <a:pt x="231" y="160"/>
                  </a:lnTo>
                  <a:lnTo>
                    <a:pt x="231" y="153"/>
                  </a:lnTo>
                  <a:lnTo>
                    <a:pt x="229" y="142"/>
                  </a:lnTo>
                  <a:lnTo>
                    <a:pt x="225" y="124"/>
                  </a:lnTo>
                  <a:lnTo>
                    <a:pt x="223" y="109"/>
                  </a:lnTo>
                  <a:lnTo>
                    <a:pt x="216" y="93"/>
                  </a:lnTo>
                  <a:lnTo>
                    <a:pt x="212" y="78"/>
                  </a:lnTo>
                  <a:lnTo>
                    <a:pt x="204" y="65"/>
                  </a:lnTo>
                  <a:lnTo>
                    <a:pt x="198" y="52"/>
                  </a:lnTo>
                  <a:lnTo>
                    <a:pt x="188" y="39"/>
                  </a:lnTo>
                  <a:lnTo>
                    <a:pt x="180" y="28"/>
                  </a:lnTo>
                  <a:lnTo>
                    <a:pt x="169" y="18"/>
                  </a:lnTo>
                  <a:lnTo>
                    <a:pt x="159" y="13"/>
                  </a:lnTo>
                  <a:lnTo>
                    <a:pt x="149" y="8"/>
                  </a:lnTo>
                  <a:lnTo>
                    <a:pt x="137" y="2"/>
                  </a:lnTo>
                  <a:lnTo>
                    <a:pt x="127" y="0"/>
                  </a:lnTo>
                  <a:lnTo>
                    <a:pt x="116" y="0"/>
                  </a:lnTo>
                  <a:lnTo>
                    <a:pt x="104" y="0"/>
                  </a:lnTo>
                  <a:lnTo>
                    <a:pt x="92" y="2"/>
                  </a:lnTo>
                  <a:lnTo>
                    <a:pt x="80" y="8"/>
                  </a:lnTo>
                  <a:lnTo>
                    <a:pt x="69" y="13"/>
                  </a:lnTo>
                  <a:lnTo>
                    <a:pt x="59" y="18"/>
                  </a:lnTo>
                  <a:lnTo>
                    <a:pt x="49" y="28"/>
                  </a:lnTo>
                  <a:lnTo>
                    <a:pt x="41" y="39"/>
                  </a:lnTo>
                  <a:lnTo>
                    <a:pt x="33" y="52"/>
                  </a:lnTo>
                  <a:lnTo>
                    <a:pt x="25" y="65"/>
                  </a:lnTo>
                  <a:lnTo>
                    <a:pt x="18" y="78"/>
                  </a:lnTo>
                  <a:lnTo>
                    <a:pt x="12" y="93"/>
                  </a:lnTo>
                  <a:lnTo>
                    <a:pt x="8" y="109"/>
                  </a:lnTo>
                  <a:lnTo>
                    <a:pt x="4" y="124"/>
                  </a:lnTo>
                  <a:lnTo>
                    <a:pt x="0" y="142"/>
                  </a:lnTo>
                  <a:lnTo>
                    <a:pt x="0" y="153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0" y="197"/>
                  </a:lnTo>
                  <a:lnTo>
                    <a:pt x="0" y="207"/>
                  </a:lnTo>
                  <a:lnTo>
                    <a:pt x="0" y="217"/>
                  </a:lnTo>
                  <a:lnTo>
                    <a:pt x="4" y="233"/>
                  </a:lnTo>
                  <a:lnTo>
                    <a:pt x="8" y="251"/>
                  </a:lnTo>
                  <a:lnTo>
                    <a:pt x="12" y="264"/>
                  </a:lnTo>
                  <a:lnTo>
                    <a:pt x="18" y="280"/>
                  </a:lnTo>
                  <a:lnTo>
                    <a:pt x="25" y="295"/>
                  </a:lnTo>
                  <a:lnTo>
                    <a:pt x="33" y="308"/>
                  </a:lnTo>
                  <a:lnTo>
                    <a:pt x="41" y="318"/>
                  </a:lnTo>
                  <a:lnTo>
                    <a:pt x="49" y="329"/>
                  </a:lnTo>
                  <a:lnTo>
                    <a:pt x="59" y="339"/>
                  </a:lnTo>
                  <a:lnTo>
                    <a:pt x="69" y="347"/>
                  </a:lnTo>
                  <a:lnTo>
                    <a:pt x="80" y="352"/>
                  </a:lnTo>
                  <a:lnTo>
                    <a:pt x="92" y="357"/>
                  </a:lnTo>
                  <a:lnTo>
                    <a:pt x="104" y="362"/>
                  </a:lnTo>
                  <a:lnTo>
                    <a:pt x="116" y="3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23" name="Freeform 78"/>
            <p:cNvSpPr>
              <a:spLocks/>
            </p:cNvSpPr>
            <p:nvPr/>
          </p:nvSpPr>
          <p:spPr bwMode="auto">
            <a:xfrm>
              <a:off x="2453" y="2567"/>
              <a:ext cx="241" cy="272"/>
            </a:xfrm>
            <a:custGeom>
              <a:avLst/>
              <a:gdLst>
                <a:gd name="T0" fmla="*/ 0 w 241"/>
                <a:gd name="T1" fmla="*/ 251 h 272"/>
                <a:gd name="T2" fmla="*/ 233 w 241"/>
                <a:gd name="T3" fmla="*/ 0 h 272"/>
                <a:gd name="T4" fmla="*/ 241 w 241"/>
                <a:gd name="T5" fmla="*/ 31 h 272"/>
                <a:gd name="T6" fmla="*/ 12 w 241"/>
                <a:gd name="T7" fmla="*/ 272 h 272"/>
                <a:gd name="T8" fmla="*/ 0 w 241"/>
                <a:gd name="T9" fmla="*/ 251 h 272"/>
                <a:gd name="T10" fmla="*/ 0 w 241"/>
                <a:gd name="T11" fmla="*/ 251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1"/>
                <a:gd name="T19" fmla="*/ 0 h 272"/>
                <a:gd name="T20" fmla="*/ 241 w 241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1" h="272">
                  <a:moveTo>
                    <a:pt x="0" y="251"/>
                  </a:moveTo>
                  <a:lnTo>
                    <a:pt x="233" y="0"/>
                  </a:lnTo>
                  <a:lnTo>
                    <a:pt x="241" y="31"/>
                  </a:lnTo>
                  <a:lnTo>
                    <a:pt x="12" y="272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24" name="Freeform 79"/>
            <p:cNvSpPr>
              <a:spLocks/>
            </p:cNvSpPr>
            <p:nvPr/>
          </p:nvSpPr>
          <p:spPr bwMode="auto">
            <a:xfrm>
              <a:off x="2514" y="2533"/>
              <a:ext cx="168" cy="376"/>
            </a:xfrm>
            <a:custGeom>
              <a:avLst/>
              <a:gdLst>
                <a:gd name="T0" fmla="*/ 2 w 168"/>
                <a:gd name="T1" fmla="*/ 0 h 376"/>
                <a:gd name="T2" fmla="*/ 168 w 168"/>
                <a:gd name="T3" fmla="*/ 340 h 376"/>
                <a:gd name="T4" fmla="*/ 129 w 168"/>
                <a:gd name="T5" fmla="*/ 376 h 376"/>
                <a:gd name="T6" fmla="*/ 0 w 168"/>
                <a:gd name="T7" fmla="*/ 8 h 376"/>
                <a:gd name="T8" fmla="*/ 2 w 168"/>
                <a:gd name="T9" fmla="*/ 0 h 376"/>
                <a:gd name="T10" fmla="*/ 2 w 168"/>
                <a:gd name="T11" fmla="*/ 0 h 3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376"/>
                <a:gd name="T20" fmla="*/ 168 w 168"/>
                <a:gd name="T21" fmla="*/ 376 h 3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376">
                  <a:moveTo>
                    <a:pt x="2" y="0"/>
                  </a:moveTo>
                  <a:lnTo>
                    <a:pt x="168" y="340"/>
                  </a:lnTo>
                  <a:lnTo>
                    <a:pt x="129" y="376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25" name="Freeform 80"/>
            <p:cNvSpPr>
              <a:spLocks/>
            </p:cNvSpPr>
            <p:nvPr/>
          </p:nvSpPr>
          <p:spPr bwMode="auto">
            <a:xfrm>
              <a:off x="2524" y="2510"/>
              <a:ext cx="84" cy="404"/>
            </a:xfrm>
            <a:custGeom>
              <a:avLst/>
              <a:gdLst>
                <a:gd name="T0" fmla="*/ 76 w 84"/>
                <a:gd name="T1" fmla="*/ 0 h 404"/>
                <a:gd name="T2" fmla="*/ 0 w 84"/>
                <a:gd name="T3" fmla="*/ 394 h 404"/>
                <a:gd name="T4" fmla="*/ 35 w 84"/>
                <a:gd name="T5" fmla="*/ 404 h 404"/>
                <a:gd name="T6" fmla="*/ 84 w 84"/>
                <a:gd name="T7" fmla="*/ 11 h 404"/>
                <a:gd name="T8" fmla="*/ 76 w 84"/>
                <a:gd name="T9" fmla="*/ 0 h 404"/>
                <a:gd name="T10" fmla="*/ 76 w 84"/>
                <a:gd name="T11" fmla="*/ 0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404"/>
                <a:gd name="T20" fmla="*/ 84 w 84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404">
                  <a:moveTo>
                    <a:pt x="76" y="0"/>
                  </a:moveTo>
                  <a:lnTo>
                    <a:pt x="0" y="394"/>
                  </a:lnTo>
                  <a:lnTo>
                    <a:pt x="35" y="404"/>
                  </a:lnTo>
                  <a:lnTo>
                    <a:pt x="84" y="1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26" name="Freeform 81"/>
            <p:cNvSpPr>
              <a:spLocks/>
            </p:cNvSpPr>
            <p:nvPr/>
          </p:nvSpPr>
          <p:spPr bwMode="auto">
            <a:xfrm>
              <a:off x="2459" y="2655"/>
              <a:ext cx="253" cy="106"/>
            </a:xfrm>
            <a:custGeom>
              <a:avLst/>
              <a:gdLst>
                <a:gd name="T0" fmla="*/ 0 w 253"/>
                <a:gd name="T1" fmla="*/ 0 h 106"/>
                <a:gd name="T2" fmla="*/ 253 w 253"/>
                <a:gd name="T3" fmla="*/ 60 h 106"/>
                <a:gd name="T4" fmla="*/ 237 w 253"/>
                <a:gd name="T5" fmla="*/ 106 h 106"/>
                <a:gd name="T6" fmla="*/ 0 w 253"/>
                <a:gd name="T7" fmla="*/ 23 h 106"/>
                <a:gd name="T8" fmla="*/ 0 w 253"/>
                <a:gd name="T9" fmla="*/ 0 h 106"/>
                <a:gd name="T10" fmla="*/ 0 w 253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"/>
                <a:gd name="T19" fmla="*/ 0 h 106"/>
                <a:gd name="T20" fmla="*/ 253 w 253"/>
                <a:gd name="T21" fmla="*/ 106 h 1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" h="106">
                  <a:moveTo>
                    <a:pt x="0" y="0"/>
                  </a:moveTo>
                  <a:lnTo>
                    <a:pt x="253" y="60"/>
                  </a:lnTo>
                  <a:lnTo>
                    <a:pt x="237" y="106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27" name="Freeform 82"/>
            <p:cNvSpPr>
              <a:spLocks/>
            </p:cNvSpPr>
            <p:nvPr/>
          </p:nvSpPr>
          <p:spPr bwMode="auto">
            <a:xfrm>
              <a:off x="2508" y="2619"/>
              <a:ext cx="127" cy="173"/>
            </a:xfrm>
            <a:custGeom>
              <a:avLst/>
              <a:gdLst>
                <a:gd name="T0" fmla="*/ 61 w 127"/>
                <a:gd name="T1" fmla="*/ 173 h 173"/>
                <a:gd name="T2" fmla="*/ 74 w 127"/>
                <a:gd name="T3" fmla="*/ 171 h 173"/>
                <a:gd name="T4" fmla="*/ 86 w 127"/>
                <a:gd name="T5" fmla="*/ 166 h 173"/>
                <a:gd name="T6" fmla="*/ 96 w 127"/>
                <a:gd name="T7" fmla="*/ 158 h 173"/>
                <a:gd name="T8" fmla="*/ 106 w 127"/>
                <a:gd name="T9" fmla="*/ 148 h 173"/>
                <a:gd name="T10" fmla="*/ 112 w 127"/>
                <a:gd name="T11" fmla="*/ 135 h 173"/>
                <a:gd name="T12" fmla="*/ 118 w 127"/>
                <a:gd name="T13" fmla="*/ 119 h 173"/>
                <a:gd name="T14" fmla="*/ 122 w 127"/>
                <a:gd name="T15" fmla="*/ 101 h 173"/>
                <a:gd name="T16" fmla="*/ 127 w 127"/>
                <a:gd name="T17" fmla="*/ 85 h 173"/>
                <a:gd name="T18" fmla="*/ 125 w 127"/>
                <a:gd name="T19" fmla="*/ 75 h 173"/>
                <a:gd name="T20" fmla="*/ 122 w 127"/>
                <a:gd name="T21" fmla="*/ 67 h 173"/>
                <a:gd name="T22" fmla="*/ 120 w 127"/>
                <a:gd name="T23" fmla="*/ 59 h 173"/>
                <a:gd name="T24" fmla="*/ 118 w 127"/>
                <a:gd name="T25" fmla="*/ 52 h 173"/>
                <a:gd name="T26" fmla="*/ 112 w 127"/>
                <a:gd name="T27" fmla="*/ 36 h 173"/>
                <a:gd name="T28" fmla="*/ 106 w 127"/>
                <a:gd name="T29" fmla="*/ 26 h 173"/>
                <a:gd name="T30" fmla="*/ 96 w 127"/>
                <a:gd name="T31" fmla="*/ 13 h 173"/>
                <a:gd name="T32" fmla="*/ 86 w 127"/>
                <a:gd name="T33" fmla="*/ 5 h 173"/>
                <a:gd name="T34" fmla="*/ 74 w 127"/>
                <a:gd name="T35" fmla="*/ 0 h 173"/>
                <a:gd name="T36" fmla="*/ 61 w 127"/>
                <a:gd name="T37" fmla="*/ 0 h 173"/>
                <a:gd name="T38" fmla="*/ 47 w 127"/>
                <a:gd name="T39" fmla="*/ 0 h 173"/>
                <a:gd name="T40" fmla="*/ 37 w 127"/>
                <a:gd name="T41" fmla="*/ 5 h 173"/>
                <a:gd name="T42" fmla="*/ 25 w 127"/>
                <a:gd name="T43" fmla="*/ 13 h 173"/>
                <a:gd name="T44" fmla="*/ 18 w 127"/>
                <a:gd name="T45" fmla="*/ 26 h 173"/>
                <a:gd name="T46" fmla="*/ 8 w 127"/>
                <a:gd name="T47" fmla="*/ 36 h 173"/>
                <a:gd name="T48" fmla="*/ 4 w 127"/>
                <a:gd name="T49" fmla="*/ 52 h 173"/>
                <a:gd name="T50" fmla="*/ 2 w 127"/>
                <a:gd name="T51" fmla="*/ 59 h 173"/>
                <a:gd name="T52" fmla="*/ 0 w 127"/>
                <a:gd name="T53" fmla="*/ 67 h 173"/>
                <a:gd name="T54" fmla="*/ 0 w 127"/>
                <a:gd name="T55" fmla="*/ 75 h 173"/>
                <a:gd name="T56" fmla="*/ 0 w 127"/>
                <a:gd name="T57" fmla="*/ 85 h 173"/>
                <a:gd name="T58" fmla="*/ 0 w 127"/>
                <a:gd name="T59" fmla="*/ 101 h 173"/>
                <a:gd name="T60" fmla="*/ 4 w 127"/>
                <a:gd name="T61" fmla="*/ 119 h 173"/>
                <a:gd name="T62" fmla="*/ 8 w 127"/>
                <a:gd name="T63" fmla="*/ 135 h 173"/>
                <a:gd name="T64" fmla="*/ 18 w 127"/>
                <a:gd name="T65" fmla="*/ 148 h 173"/>
                <a:gd name="T66" fmla="*/ 25 w 127"/>
                <a:gd name="T67" fmla="*/ 158 h 173"/>
                <a:gd name="T68" fmla="*/ 37 w 127"/>
                <a:gd name="T69" fmla="*/ 166 h 173"/>
                <a:gd name="T70" fmla="*/ 47 w 127"/>
                <a:gd name="T71" fmla="*/ 171 h 173"/>
                <a:gd name="T72" fmla="*/ 61 w 127"/>
                <a:gd name="T73" fmla="*/ 173 h 173"/>
                <a:gd name="T74" fmla="*/ 61 w 127"/>
                <a:gd name="T75" fmla="*/ 173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7"/>
                <a:gd name="T115" fmla="*/ 0 h 173"/>
                <a:gd name="T116" fmla="*/ 127 w 127"/>
                <a:gd name="T117" fmla="*/ 173 h 1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7" h="173">
                  <a:moveTo>
                    <a:pt x="61" y="173"/>
                  </a:moveTo>
                  <a:lnTo>
                    <a:pt x="74" y="171"/>
                  </a:lnTo>
                  <a:lnTo>
                    <a:pt x="86" y="166"/>
                  </a:lnTo>
                  <a:lnTo>
                    <a:pt x="96" y="158"/>
                  </a:lnTo>
                  <a:lnTo>
                    <a:pt x="106" y="148"/>
                  </a:lnTo>
                  <a:lnTo>
                    <a:pt x="112" y="135"/>
                  </a:lnTo>
                  <a:lnTo>
                    <a:pt x="118" y="119"/>
                  </a:lnTo>
                  <a:lnTo>
                    <a:pt x="122" y="101"/>
                  </a:lnTo>
                  <a:lnTo>
                    <a:pt x="127" y="85"/>
                  </a:lnTo>
                  <a:lnTo>
                    <a:pt x="125" y="75"/>
                  </a:lnTo>
                  <a:lnTo>
                    <a:pt x="122" y="67"/>
                  </a:lnTo>
                  <a:lnTo>
                    <a:pt x="120" y="59"/>
                  </a:lnTo>
                  <a:lnTo>
                    <a:pt x="118" y="52"/>
                  </a:lnTo>
                  <a:lnTo>
                    <a:pt x="112" y="36"/>
                  </a:lnTo>
                  <a:lnTo>
                    <a:pt x="106" y="26"/>
                  </a:lnTo>
                  <a:lnTo>
                    <a:pt x="96" y="13"/>
                  </a:lnTo>
                  <a:lnTo>
                    <a:pt x="86" y="5"/>
                  </a:lnTo>
                  <a:lnTo>
                    <a:pt x="74" y="0"/>
                  </a:lnTo>
                  <a:lnTo>
                    <a:pt x="61" y="0"/>
                  </a:lnTo>
                  <a:lnTo>
                    <a:pt x="47" y="0"/>
                  </a:lnTo>
                  <a:lnTo>
                    <a:pt x="37" y="5"/>
                  </a:lnTo>
                  <a:lnTo>
                    <a:pt x="25" y="13"/>
                  </a:lnTo>
                  <a:lnTo>
                    <a:pt x="18" y="26"/>
                  </a:lnTo>
                  <a:lnTo>
                    <a:pt x="8" y="36"/>
                  </a:lnTo>
                  <a:lnTo>
                    <a:pt x="4" y="52"/>
                  </a:lnTo>
                  <a:lnTo>
                    <a:pt x="2" y="59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4" y="119"/>
                  </a:lnTo>
                  <a:lnTo>
                    <a:pt x="8" y="135"/>
                  </a:lnTo>
                  <a:lnTo>
                    <a:pt x="18" y="148"/>
                  </a:lnTo>
                  <a:lnTo>
                    <a:pt x="25" y="158"/>
                  </a:lnTo>
                  <a:lnTo>
                    <a:pt x="37" y="166"/>
                  </a:lnTo>
                  <a:lnTo>
                    <a:pt x="47" y="171"/>
                  </a:lnTo>
                  <a:lnTo>
                    <a:pt x="61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28" name="Freeform 83"/>
            <p:cNvSpPr>
              <a:spLocks/>
            </p:cNvSpPr>
            <p:nvPr/>
          </p:nvSpPr>
          <p:spPr bwMode="auto">
            <a:xfrm>
              <a:off x="2526" y="2642"/>
              <a:ext cx="76" cy="114"/>
            </a:xfrm>
            <a:custGeom>
              <a:avLst/>
              <a:gdLst>
                <a:gd name="T0" fmla="*/ 37 w 76"/>
                <a:gd name="T1" fmla="*/ 114 h 114"/>
                <a:gd name="T2" fmla="*/ 43 w 76"/>
                <a:gd name="T3" fmla="*/ 114 h 114"/>
                <a:gd name="T4" fmla="*/ 51 w 76"/>
                <a:gd name="T5" fmla="*/ 112 h 114"/>
                <a:gd name="T6" fmla="*/ 58 w 76"/>
                <a:gd name="T7" fmla="*/ 104 h 114"/>
                <a:gd name="T8" fmla="*/ 64 w 76"/>
                <a:gd name="T9" fmla="*/ 99 h 114"/>
                <a:gd name="T10" fmla="*/ 68 w 76"/>
                <a:gd name="T11" fmla="*/ 88 h 114"/>
                <a:gd name="T12" fmla="*/ 72 w 76"/>
                <a:gd name="T13" fmla="*/ 80 h 114"/>
                <a:gd name="T14" fmla="*/ 76 w 76"/>
                <a:gd name="T15" fmla="*/ 70 h 114"/>
                <a:gd name="T16" fmla="*/ 76 w 76"/>
                <a:gd name="T17" fmla="*/ 57 h 114"/>
                <a:gd name="T18" fmla="*/ 76 w 76"/>
                <a:gd name="T19" fmla="*/ 44 h 114"/>
                <a:gd name="T20" fmla="*/ 72 w 76"/>
                <a:gd name="T21" fmla="*/ 34 h 114"/>
                <a:gd name="T22" fmla="*/ 68 w 76"/>
                <a:gd name="T23" fmla="*/ 24 h 114"/>
                <a:gd name="T24" fmla="*/ 64 w 76"/>
                <a:gd name="T25" fmla="*/ 16 h 114"/>
                <a:gd name="T26" fmla="*/ 58 w 76"/>
                <a:gd name="T27" fmla="*/ 8 h 114"/>
                <a:gd name="T28" fmla="*/ 51 w 76"/>
                <a:gd name="T29" fmla="*/ 3 h 114"/>
                <a:gd name="T30" fmla="*/ 43 w 76"/>
                <a:gd name="T31" fmla="*/ 0 h 114"/>
                <a:gd name="T32" fmla="*/ 37 w 76"/>
                <a:gd name="T33" fmla="*/ 0 h 114"/>
                <a:gd name="T34" fmla="*/ 29 w 76"/>
                <a:gd name="T35" fmla="*/ 0 h 114"/>
                <a:gd name="T36" fmla="*/ 23 w 76"/>
                <a:gd name="T37" fmla="*/ 3 h 114"/>
                <a:gd name="T38" fmla="*/ 15 w 76"/>
                <a:gd name="T39" fmla="*/ 8 h 114"/>
                <a:gd name="T40" fmla="*/ 11 w 76"/>
                <a:gd name="T41" fmla="*/ 16 h 114"/>
                <a:gd name="T42" fmla="*/ 7 w 76"/>
                <a:gd name="T43" fmla="*/ 24 h 114"/>
                <a:gd name="T44" fmla="*/ 4 w 76"/>
                <a:gd name="T45" fmla="*/ 34 h 114"/>
                <a:gd name="T46" fmla="*/ 0 w 76"/>
                <a:gd name="T47" fmla="*/ 44 h 114"/>
                <a:gd name="T48" fmla="*/ 0 w 76"/>
                <a:gd name="T49" fmla="*/ 57 h 114"/>
                <a:gd name="T50" fmla="*/ 0 w 76"/>
                <a:gd name="T51" fmla="*/ 70 h 114"/>
                <a:gd name="T52" fmla="*/ 4 w 76"/>
                <a:gd name="T53" fmla="*/ 80 h 114"/>
                <a:gd name="T54" fmla="*/ 7 w 76"/>
                <a:gd name="T55" fmla="*/ 88 h 114"/>
                <a:gd name="T56" fmla="*/ 11 w 76"/>
                <a:gd name="T57" fmla="*/ 99 h 114"/>
                <a:gd name="T58" fmla="*/ 15 w 76"/>
                <a:gd name="T59" fmla="*/ 104 h 114"/>
                <a:gd name="T60" fmla="*/ 23 w 76"/>
                <a:gd name="T61" fmla="*/ 112 h 114"/>
                <a:gd name="T62" fmla="*/ 29 w 76"/>
                <a:gd name="T63" fmla="*/ 114 h 114"/>
                <a:gd name="T64" fmla="*/ 37 w 76"/>
                <a:gd name="T65" fmla="*/ 114 h 114"/>
                <a:gd name="T66" fmla="*/ 37 w 76"/>
                <a:gd name="T67" fmla="*/ 114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114"/>
                <a:gd name="T104" fmla="*/ 76 w 76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114">
                  <a:moveTo>
                    <a:pt x="37" y="114"/>
                  </a:moveTo>
                  <a:lnTo>
                    <a:pt x="43" y="114"/>
                  </a:lnTo>
                  <a:lnTo>
                    <a:pt x="51" y="112"/>
                  </a:lnTo>
                  <a:lnTo>
                    <a:pt x="58" y="104"/>
                  </a:lnTo>
                  <a:lnTo>
                    <a:pt x="64" y="99"/>
                  </a:lnTo>
                  <a:lnTo>
                    <a:pt x="68" y="88"/>
                  </a:lnTo>
                  <a:lnTo>
                    <a:pt x="72" y="80"/>
                  </a:lnTo>
                  <a:lnTo>
                    <a:pt x="76" y="70"/>
                  </a:lnTo>
                  <a:lnTo>
                    <a:pt x="76" y="57"/>
                  </a:lnTo>
                  <a:lnTo>
                    <a:pt x="76" y="44"/>
                  </a:lnTo>
                  <a:lnTo>
                    <a:pt x="72" y="34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58" y="8"/>
                  </a:lnTo>
                  <a:lnTo>
                    <a:pt x="51" y="3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3" y="3"/>
                  </a:lnTo>
                  <a:lnTo>
                    <a:pt x="15" y="8"/>
                  </a:lnTo>
                  <a:lnTo>
                    <a:pt x="11" y="16"/>
                  </a:lnTo>
                  <a:lnTo>
                    <a:pt x="7" y="24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0" y="57"/>
                  </a:lnTo>
                  <a:lnTo>
                    <a:pt x="0" y="70"/>
                  </a:lnTo>
                  <a:lnTo>
                    <a:pt x="4" y="80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15" y="104"/>
                  </a:lnTo>
                  <a:lnTo>
                    <a:pt x="23" y="112"/>
                  </a:lnTo>
                  <a:lnTo>
                    <a:pt x="29" y="114"/>
                  </a:lnTo>
                  <a:lnTo>
                    <a:pt x="37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29" name="Freeform 84"/>
            <p:cNvSpPr>
              <a:spLocks/>
            </p:cNvSpPr>
            <p:nvPr/>
          </p:nvSpPr>
          <p:spPr bwMode="auto">
            <a:xfrm>
              <a:off x="2537" y="2653"/>
              <a:ext cx="40" cy="69"/>
            </a:xfrm>
            <a:custGeom>
              <a:avLst/>
              <a:gdLst>
                <a:gd name="T0" fmla="*/ 18 w 40"/>
                <a:gd name="T1" fmla="*/ 69 h 69"/>
                <a:gd name="T2" fmla="*/ 26 w 40"/>
                <a:gd name="T3" fmla="*/ 67 h 69"/>
                <a:gd name="T4" fmla="*/ 34 w 40"/>
                <a:gd name="T5" fmla="*/ 59 h 69"/>
                <a:gd name="T6" fmla="*/ 38 w 40"/>
                <a:gd name="T7" fmla="*/ 46 h 69"/>
                <a:gd name="T8" fmla="*/ 40 w 40"/>
                <a:gd name="T9" fmla="*/ 36 h 69"/>
                <a:gd name="T10" fmla="*/ 38 w 40"/>
                <a:gd name="T11" fmla="*/ 20 h 69"/>
                <a:gd name="T12" fmla="*/ 34 w 40"/>
                <a:gd name="T13" fmla="*/ 10 h 69"/>
                <a:gd name="T14" fmla="*/ 26 w 40"/>
                <a:gd name="T15" fmla="*/ 2 h 69"/>
                <a:gd name="T16" fmla="*/ 18 w 40"/>
                <a:gd name="T17" fmla="*/ 0 h 69"/>
                <a:gd name="T18" fmla="*/ 10 w 40"/>
                <a:gd name="T19" fmla="*/ 2 h 69"/>
                <a:gd name="T20" fmla="*/ 4 w 40"/>
                <a:gd name="T21" fmla="*/ 10 h 69"/>
                <a:gd name="T22" fmla="*/ 0 w 40"/>
                <a:gd name="T23" fmla="*/ 20 h 69"/>
                <a:gd name="T24" fmla="*/ 0 w 40"/>
                <a:gd name="T25" fmla="*/ 36 h 69"/>
                <a:gd name="T26" fmla="*/ 0 w 40"/>
                <a:gd name="T27" fmla="*/ 46 h 69"/>
                <a:gd name="T28" fmla="*/ 4 w 40"/>
                <a:gd name="T29" fmla="*/ 59 h 69"/>
                <a:gd name="T30" fmla="*/ 10 w 40"/>
                <a:gd name="T31" fmla="*/ 67 h 69"/>
                <a:gd name="T32" fmla="*/ 18 w 40"/>
                <a:gd name="T33" fmla="*/ 69 h 69"/>
                <a:gd name="T34" fmla="*/ 18 w 40"/>
                <a:gd name="T35" fmla="*/ 69 h 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69"/>
                <a:gd name="T56" fmla="*/ 40 w 40"/>
                <a:gd name="T57" fmla="*/ 69 h 6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69">
                  <a:moveTo>
                    <a:pt x="18" y="69"/>
                  </a:moveTo>
                  <a:lnTo>
                    <a:pt x="26" y="67"/>
                  </a:lnTo>
                  <a:lnTo>
                    <a:pt x="34" y="59"/>
                  </a:lnTo>
                  <a:lnTo>
                    <a:pt x="38" y="46"/>
                  </a:lnTo>
                  <a:lnTo>
                    <a:pt x="40" y="36"/>
                  </a:lnTo>
                  <a:lnTo>
                    <a:pt x="38" y="20"/>
                  </a:lnTo>
                  <a:lnTo>
                    <a:pt x="34" y="10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0" y="20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4" y="59"/>
                  </a:lnTo>
                  <a:lnTo>
                    <a:pt x="10" y="67"/>
                  </a:lnTo>
                  <a:lnTo>
                    <a:pt x="18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30" name="Freeform 85"/>
            <p:cNvSpPr>
              <a:spLocks/>
            </p:cNvSpPr>
            <p:nvPr/>
          </p:nvSpPr>
          <p:spPr bwMode="auto">
            <a:xfrm>
              <a:off x="1557" y="2469"/>
              <a:ext cx="298" cy="435"/>
            </a:xfrm>
            <a:custGeom>
              <a:avLst/>
              <a:gdLst>
                <a:gd name="T0" fmla="*/ 155 w 298"/>
                <a:gd name="T1" fmla="*/ 432 h 435"/>
                <a:gd name="T2" fmla="*/ 171 w 298"/>
                <a:gd name="T3" fmla="*/ 432 h 435"/>
                <a:gd name="T4" fmla="*/ 183 w 298"/>
                <a:gd name="T5" fmla="*/ 427 h 435"/>
                <a:gd name="T6" fmla="*/ 200 w 298"/>
                <a:gd name="T7" fmla="*/ 419 h 435"/>
                <a:gd name="T8" fmla="*/ 218 w 298"/>
                <a:gd name="T9" fmla="*/ 404 h 435"/>
                <a:gd name="T10" fmla="*/ 243 w 298"/>
                <a:gd name="T11" fmla="*/ 383 h 435"/>
                <a:gd name="T12" fmla="*/ 261 w 298"/>
                <a:gd name="T13" fmla="*/ 352 h 435"/>
                <a:gd name="T14" fmla="*/ 273 w 298"/>
                <a:gd name="T15" fmla="*/ 326 h 435"/>
                <a:gd name="T16" fmla="*/ 281 w 298"/>
                <a:gd name="T17" fmla="*/ 308 h 435"/>
                <a:gd name="T18" fmla="*/ 286 w 298"/>
                <a:gd name="T19" fmla="*/ 287 h 435"/>
                <a:gd name="T20" fmla="*/ 292 w 298"/>
                <a:gd name="T21" fmla="*/ 266 h 435"/>
                <a:gd name="T22" fmla="*/ 294 w 298"/>
                <a:gd name="T23" fmla="*/ 246 h 435"/>
                <a:gd name="T24" fmla="*/ 296 w 298"/>
                <a:gd name="T25" fmla="*/ 225 h 435"/>
                <a:gd name="T26" fmla="*/ 296 w 298"/>
                <a:gd name="T27" fmla="*/ 204 h 435"/>
                <a:gd name="T28" fmla="*/ 294 w 298"/>
                <a:gd name="T29" fmla="*/ 181 h 435"/>
                <a:gd name="T30" fmla="*/ 292 w 298"/>
                <a:gd name="T31" fmla="*/ 160 h 435"/>
                <a:gd name="T32" fmla="*/ 286 w 298"/>
                <a:gd name="T33" fmla="*/ 140 h 435"/>
                <a:gd name="T34" fmla="*/ 281 w 298"/>
                <a:gd name="T35" fmla="*/ 119 h 435"/>
                <a:gd name="T36" fmla="*/ 273 w 298"/>
                <a:gd name="T37" fmla="*/ 101 h 435"/>
                <a:gd name="T38" fmla="*/ 265 w 298"/>
                <a:gd name="T39" fmla="*/ 83 h 435"/>
                <a:gd name="T40" fmla="*/ 257 w 298"/>
                <a:gd name="T41" fmla="*/ 67 h 435"/>
                <a:gd name="T42" fmla="*/ 243 w 298"/>
                <a:gd name="T43" fmla="*/ 46 h 435"/>
                <a:gd name="T44" fmla="*/ 218 w 298"/>
                <a:gd name="T45" fmla="*/ 23 h 435"/>
                <a:gd name="T46" fmla="*/ 200 w 298"/>
                <a:gd name="T47" fmla="*/ 10 h 435"/>
                <a:gd name="T48" fmla="*/ 183 w 298"/>
                <a:gd name="T49" fmla="*/ 2 h 435"/>
                <a:gd name="T50" fmla="*/ 171 w 298"/>
                <a:gd name="T51" fmla="*/ 0 h 435"/>
                <a:gd name="T52" fmla="*/ 155 w 298"/>
                <a:gd name="T53" fmla="*/ 0 h 435"/>
                <a:gd name="T54" fmla="*/ 141 w 298"/>
                <a:gd name="T55" fmla="*/ 0 h 435"/>
                <a:gd name="T56" fmla="*/ 126 w 298"/>
                <a:gd name="T57" fmla="*/ 0 h 435"/>
                <a:gd name="T58" fmla="*/ 110 w 298"/>
                <a:gd name="T59" fmla="*/ 2 h 435"/>
                <a:gd name="T60" fmla="*/ 96 w 298"/>
                <a:gd name="T61" fmla="*/ 10 h 435"/>
                <a:gd name="T62" fmla="*/ 77 w 298"/>
                <a:gd name="T63" fmla="*/ 23 h 435"/>
                <a:gd name="T64" fmla="*/ 53 w 298"/>
                <a:gd name="T65" fmla="*/ 46 h 435"/>
                <a:gd name="T66" fmla="*/ 36 w 298"/>
                <a:gd name="T67" fmla="*/ 67 h 435"/>
                <a:gd name="T68" fmla="*/ 28 w 298"/>
                <a:gd name="T69" fmla="*/ 83 h 435"/>
                <a:gd name="T70" fmla="*/ 20 w 298"/>
                <a:gd name="T71" fmla="*/ 101 h 435"/>
                <a:gd name="T72" fmla="*/ 14 w 298"/>
                <a:gd name="T73" fmla="*/ 119 h 435"/>
                <a:gd name="T74" fmla="*/ 8 w 298"/>
                <a:gd name="T75" fmla="*/ 140 h 435"/>
                <a:gd name="T76" fmla="*/ 2 w 298"/>
                <a:gd name="T77" fmla="*/ 160 h 435"/>
                <a:gd name="T78" fmla="*/ 0 w 298"/>
                <a:gd name="T79" fmla="*/ 181 h 435"/>
                <a:gd name="T80" fmla="*/ 0 w 298"/>
                <a:gd name="T81" fmla="*/ 204 h 435"/>
                <a:gd name="T82" fmla="*/ 0 w 298"/>
                <a:gd name="T83" fmla="*/ 225 h 435"/>
                <a:gd name="T84" fmla="*/ 0 w 298"/>
                <a:gd name="T85" fmla="*/ 246 h 435"/>
                <a:gd name="T86" fmla="*/ 2 w 298"/>
                <a:gd name="T87" fmla="*/ 266 h 435"/>
                <a:gd name="T88" fmla="*/ 8 w 298"/>
                <a:gd name="T89" fmla="*/ 287 h 435"/>
                <a:gd name="T90" fmla="*/ 14 w 298"/>
                <a:gd name="T91" fmla="*/ 308 h 435"/>
                <a:gd name="T92" fmla="*/ 20 w 298"/>
                <a:gd name="T93" fmla="*/ 326 h 435"/>
                <a:gd name="T94" fmla="*/ 30 w 298"/>
                <a:gd name="T95" fmla="*/ 352 h 435"/>
                <a:gd name="T96" fmla="*/ 53 w 298"/>
                <a:gd name="T97" fmla="*/ 383 h 435"/>
                <a:gd name="T98" fmla="*/ 77 w 298"/>
                <a:gd name="T99" fmla="*/ 404 h 435"/>
                <a:gd name="T100" fmla="*/ 96 w 298"/>
                <a:gd name="T101" fmla="*/ 419 h 435"/>
                <a:gd name="T102" fmla="*/ 110 w 298"/>
                <a:gd name="T103" fmla="*/ 427 h 435"/>
                <a:gd name="T104" fmla="*/ 126 w 298"/>
                <a:gd name="T105" fmla="*/ 432 h 435"/>
                <a:gd name="T106" fmla="*/ 141 w 298"/>
                <a:gd name="T107" fmla="*/ 432 h 435"/>
                <a:gd name="T108" fmla="*/ 149 w 298"/>
                <a:gd name="T109" fmla="*/ 435 h 4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8"/>
                <a:gd name="T166" fmla="*/ 0 h 435"/>
                <a:gd name="T167" fmla="*/ 298 w 298"/>
                <a:gd name="T168" fmla="*/ 435 h 4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8" h="435">
                  <a:moveTo>
                    <a:pt x="149" y="435"/>
                  </a:moveTo>
                  <a:lnTo>
                    <a:pt x="155" y="432"/>
                  </a:lnTo>
                  <a:lnTo>
                    <a:pt x="163" y="432"/>
                  </a:lnTo>
                  <a:lnTo>
                    <a:pt x="171" y="432"/>
                  </a:lnTo>
                  <a:lnTo>
                    <a:pt x="177" y="430"/>
                  </a:lnTo>
                  <a:lnTo>
                    <a:pt x="183" y="427"/>
                  </a:lnTo>
                  <a:lnTo>
                    <a:pt x="192" y="424"/>
                  </a:lnTo>
                  <a:lnTo>
                    <a:pt x="200" y="419"/>
                  </a:lnTo>
                  <a:lnTo>
                    <a:pt x="206" y="417"/>
                  </a:lnTo>
                  <a:lnTo>
                    <a:pt x="218" y="404"/>
                  </a:lnTo>
                  <a:lnTo>
                    <a:pt x="230" y="396"/>
                  </a:lnTo>
                  <a:lnTo>
                    <a:pt x="243" y="383"/>
                  </a:lnTo>
                  <a:lnTo>
                    <a:pt x="253" y="370"/>
                  </a:lnTo>
                  <a:lnTo>
                    <a:pt x="261" y="352"/>
                  </a:lnTo>
                  <a:lnTo>
                    <a:pt x="271" y="336"/>
                  </a:lnTo>
                  <a:lnTo>
                    <a:pt x="273" y="326"/>
                  </a:lnTo>
                  <a:lnTo>
                    <a:pt x="277" y="318"/>
                  </a:lnTo>
                  <a:lnTo>
                    <a:pt x="281" y="308"/>
                  </a:lnTo>
                  <a:lnTo>
                    <a:pt x="283" y="300"/>
                  </a:lnTo>
                  <a:lnTo>
                    <a:pt x="286" y="287"/>
                  </a:lnTo>
                  <a:lnTo>
                    <a:pt x="288" y="279"/>
                  </a:lnTo>
                  <a:lnTo>
                    <a:pt x="292" y="266"/>
                  </a:lnTo>
                  <a:lnTo>
                    <a:pt x="294" y="259"/>
                  </a:lnTo>
                  <a:lnTo>
                    <a:pt x="294" y="246"/>
                  </a:lnTo>
                  <a:lnTo>
                    <a:pt x="296" y="238"/>
                  </a:lnTo>
                  <a:lnTo>
                    <a:pt x="296" y="225"/>
                  </a:lnTo>
                  <a:lnTo>
                    <a:pt x="298" y="217"/>
                  </a:lnTo>
                  <a:lnTo>
                    <a:pt x="296" y="204"/>
                  </a:lnTo>
                  <a:lnTo>
                    <a:pt x="296" y="194"/>
                  </a:lnTo>
                  <a:lnTo>
                    <a:pt x="294" y="181"/>
                  </a:lnTo>
                  <a:lnTo>
                    <a:pt x="294" y="171"/>
                  </a:lnTo>
                  <a:lnTo>
                    <a:pt x="292" y="160"/>
                  </a:lnTo>
                  <a:lnTo>
                    <a:pt x="288" y="147"/>
                  </a:lnTo>
                  <a:lnTo>
                    <a:pt x="286" y="140"/>
                  </a:lnTo>
                  <a:lnTo>
                    <a:pt x="283" y="129"/>
                  </a:lnTo>
                  <a:lnTo>
                    <a:pt x="281" y="119"/>
                  </a:lnTo>
                  <a:lnTo>
                    <a:pt x="277" y="111"/>
                  </a:lnTo>
                  <a:lnTo>
                    <a:pt x="273" y="101"/>
                  </a:lnTo>
                  <a:lnTo>
                    <a:pt x="271" y="93"/>
                  </a:lnTo>
                  <a:lnTo>
                    <a:pt x="265" y="83"/>
                  </a:lnTo>
                  <a:lnTo>
                    <a:pt x="261" y="75"/>
                  </a:lnTo>
                  <a:lnTo>
                    <a:pt x="257" y="67"/>
                  </a:lnTo>
                  <a:lnTo>
                    <a:pt x="253" y="62"/>
                  </a:lnTo>
                  <a:lnTo>
                    <a:pt x="243" y="46"/>
                  </a:lnTo>
                  <a:lnTo>
                    <a:pt x="230" y="33"/>
                  </a:lnTo>
                  <a:lnTo>
                    <a:pt x="218" y="23"/>
                  </a:lnTo>
                  <a:lnTo>
                    <a:pt x="206" y="15"/>
                  </a:lnTo>
                  <a:lnTo>
                    <a:pt x="200" y="10"/>
                  </a:lnTo>
                  <a:lnTo>
                    <a:pt x="192" y="8"/>
                  </a:lnTo>
                  <a:lnTo>
                    <a:pt x="183" y="2"/>
                  </a:lnTo>
                  <a:lnTo>
                    <a:pt x="177" y="2"/>
                  </a:lnTo>
                  <a:lnTo>
                    <a:pt x="171" y="0"/>
                  </a:lnTo>
                  <a:lnTo>
                    <a:pt x="163" y="0"/>
                  </a:lnTo>
                  <a:lnTo>
                    <a:pt x="155" y="0"/>
                  </a:lnTo>
                  <a:lnTo>
                    <a:pt x="149" y="0"/>
                  </a:lnTo>
                  <a:lnTo>
                    <a:pt x="141" y="0"/>
                  </a:lnTo>
                  <a:lnTo>
                    <a:pt x="132" y="0"/>
                  </a:lnTo>
                  <a:lnTo>
                    <a:pt x="126" y="0"/>
                  </a:lnTo>
                  <a:lnTo>
                    <a:pt x="118" y="2"/>
                  </a:lnTo>
                  <a:lnTo>
                    <a:pt x="110" y="2"/>
                  </a:lnTo>
                  <a:lnTo>
                    <a:pt x="102" y="8"/>
                  </a:lnTo>
                  <a:lnTo>
                    <a:pt x="96" y="10"/>
                  </a:lnTo>
                  <a:lnTo>
                    <a:pt x="90" y="15"/>
                  </a:lnTo>
                  <a:lnTo>
                    <a:pt x="77" y="23"/>
                  </a:lnTo>
                  <a:lnTo>
                    <a:pt x="63" y="33"/>
                  </a:lnTo>
                  <a:lnTo>
                    <a:pt x="53" y="46"/>
                  </a:lnTo>
                  <a:lnTo>
                    <a:pt x="43" y="62"/>
                  </a:lnTo>
                  <a:lnTo>
                    <a:pt x="36" y="67"/>
                  </a:lnTo>
                  <a:lnTo>
                    <a:pt x="30" y="75"/>
                  </a:lnTo>
                  <a:lnTo>
                    <a:pt x="28" y="83"/>
                  </a:lnTo>
                  <a:lnTo>
                    <a:pt x="24" y="93"/>
                  </a:lnTo>
                  <a:lnTo>
                    <a:pt x="20" y="101"/>
                  </a:lnTo>
                  <a:lnTo>
                    <a:pt x="16" y="111"/>
                  </a:lnTo>
                  <a:lnTo>
                    <a:pt x="14" y="119"/>
                  </a:lnTo>
                  <a:lnTo>
                    <a:pt x="12" y="129"/>
                  </a:lnTo>
                  <a:lnTo>
                    <a:pt x="8" y="140"/>
                  </a:lnTo>
                  <a:lnTo>
                    <a:pt x="6" y="147"/>
                  </a:lnTo>
                  <a:lnTo>
                    <a:pt x="2" y="160"/>
                  </a:lnTo>
                  <a:lnTo>
                    <a:pt x="2" y="171"/>
                  </a:lnTo>
                  <a:lnTo>
                    <a:pt x="0" y="181"/>
                  </a:lnTo>
                  <a:lnTo>
                    <a:pt x="0" y="194"/>
                  </a:lnTo>
                  <a:lnTo>
                    <a:pt x="0" y="204"/>
                  </a:lnTo>
                  <a:lnTo>
                    <a:pt x="0" y="217"/>
                  </a:lnTo>
                  <a:lnTo>
                    <a:pt x="0" y="225"/>
                  </a:lnTo>
                  <a:lnTo>
                    <a:pt x="0" y="238"/>
                  </a:lnTo>
                  <a:lnTo>
                    <a:pt x="0" y="246"/>
                  </a:lnTo>
                  <a:lnTo>
                    <a:pt x="2" y="259"/>
                  </a:lnTo>
                  <a:lnTo>
                    <a:pt x="2" y="266"/>
                  </a:lnTo>
                  <a:lnTo>
                    <a:pt x="6" y="279"/>
                  </a:lnTo>
                  <a:lnTo>
                    <a:pt x="8" y="287"/>
                  </a:lnTo>
                  <a:lnTo>
                    <a:pt x="12" y="300"/>
                  </a:lnTo>
                  <a:lnTo>
                    <a:pt x="14" y="308"/>
                  </a:lnTo>
                  <a:lnTo>
                    <a:pt x="16" y="318"/>
                  </a:lnTo>
                  <a:lnTo>
                    <a:pt x="20" y="326"/>
                  </a:lnTo>
                  <a:lnTo>
                    <a:pt x="24" y="336"/>
                  </a:lnTo>
                  <a:lnTo>
                    <a:pt x="30" y="352"/>
                  </a:lnTo>
                  <a:lnTo>
                    <a:pt x="43" y="370"/>
                  </a:lnTo>
                  <a:lnTo>
                    <a:pt x="53" y="383"/>
                  </a:lnTo>
                  <a:lnTo>
                    <a:pt x="63" y="396"/>
                  </a:lnTo>
                  <a:lnTo>
                    <a:pt x="77" y="404"/>
                  </a:lnTo>
                  <a:lnTo>
                    <a:pt x="90" y="417"/>
                  </a:lnTo>
                  <a:lnTo>
                    <a:pt x="96" y="419"/>
                  </a:lnTo>
                  <a:lnTo>
                    <a:pt x="102" y="424"/>
                  </a:lnTo>
                  <a:lnTo>
                    <a:pt x="110" y="427"/>
                  </a:lnTo>
                  <a:lnTo>
                    <a:pt x="118" y="430"/>
                  </a:lnTo>
                  <a:lnTo>
                    <a:pt x="126" y="432"/>
                  </a:lnTo>
                  <a:lnTo>
                    <a:pt x="132" y="432"/>
                  </a:lnTo>
                  <a:lnTo>
                    <a:pt x="141" y="432"/>
                  </a:lnTo>
                  <a:lnTo>
                    <a:pt x="149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31" name="Freeform 86"/>
            <p:cNvSpPr>
              <a:spLocks/>
            </p:cNvSpPr>
            <p:nvPr/>
          </p:nvSpPr>
          <p:spPr bwMode="auto">
            <a:xfrm>
              <a:off x="1581" y="2513"/>
              <a:ext cx="219" cy="339"/>
            </a:xfrm>
            <a:custGeom>
              <a:avLst/>
              <a:gdLst>
                <a:gd name="T0" fmla="*/ 119 w 219"/>
                <a:gd name="T1" fmla="*/ 336 h 339"/>
                <a:gd name="T2" fmla="*/ 141 w 219"/>
                <a:gd name="T3" fmla="*/ 329 h 339"/>
                <a:gd name="T4" fmla="*/ 159 w 219"/>
                <a:gd name="T5" fmla="*/ 316 h 339"/>
                <a:gd name="T6" fmla="*/ 178 w 219"/>
                <a:gd name="T7" fmla="*/ 298 h 339"/>
                <a:gd name="T8" fmla="*/ 192 w 219"/>
                <a:gd name="T9" fmla="*/ 274 h 339"/>
                <a:gd name="T10" fmla="*/ 204 w 219"/>
                <a:gd name="T11" fmla="*/ 248 h 339"/>
                <a:gd name="T12" fmla="*/ 213 w 219"/>
                <a:gd name="T13" fmla="*/ 217 h 339"/>
                <a:gd name="T14" fmla="*/ 219 w 219"/>
                <a:gd name="T15" fmla="*/ 186 h 339"/>
                <a:gd name="T16" fmla="*/ 219 w 219"/>
                <a:gd name="T17" fmla="*/ 160 h 339"/>
                <a:gd name="T18" fmla="*/ 217 w 219"/>
                <a:gd name="T19" fmla="*/ 142 h 339"/>
                <a:gd name="T20" fmla="*/ 213 w 219"/>
                <a:gd name="T21" fmla="*/ 116 h 339"/>
                <a:gd name="T22" fmla="*/ 204 w 219"/>
                <a:gd name="T23" fmla="*/ 88 h 339"/>
                <a:gd name="T24" fmla="*/ 192 w 219"/>
                <a:gd name="T25" fmla="*/ 59 h 339"/>
                <a:gd name="T26" fmla="*/ 178 w 219"/>
                <a:gd name="T27" fmla="*/ 36 h 339"/>
                <a:gd name="T28" fmla="*/ 159 w 219"/>
                <a:gd name="T29" fmla="*/ 18 h 339"/>
                <a:gd name="T30" fmla="*/ 141 w 219"/>
                <a:gd name="T31" fmla="*/ 8 h 339"/>
                <a:gd name="T32" fmla="*/ 119 w 219"/>
                <a:gd name="T33" fmla="*/ 0 h 339"/>
                <a:gd name="T34" fmla="*/ 98 w 219"/>
                <a:gd name="T35" fmla="*/ 0 h 339"/>
                <a:gd name="T36" fmla="*/ 76 w 219"/>
                <a:gd name="T37" fmla="*/ 8 h 339"/>
                <a:gd name="T38" fmla="*/ 55 w 219"/>
                <a:gd name="T39" fmla="*/ 18 h 339"/>
                <a:gd name="T40" fmla="*/ 39 w 219"/>
                <a:gd name="T41" fmla="*/ 36 h 339"/>
                <a:gd name="T42" fmla="*/ 25 w 219"/>
                <a:gd name="T43" fmla="*/ 59 h 339"/>
                <a:gd name="T44" fmla="*/ 12 w 219"/>
                <a:gd name="T45" fmla="*/ 88 h 339"/>
                <a:gd name="T46" fmla="*/ 4 w 219"/>
                <a:gd name="T47" fmla="*/ 116 h 339"/>
                <a:gd name="T48" fmla="*/ 0 w 219"/>
                <a:gd name="T49" fmla="*/ 142 h 339"/>
                <a:gd name="T50" fmla="*/ 0 w 219"/>
                <a:gd name="T51" fmla="*/ 160 h 339"/>
                <a:gd name="T52" fmla="*/ 0 w 219"/>
                <a:gd name="T53" fmla="*/ 186 h 339"/>
                <a:gd name="T54" fmla="*/ 4 w 219"/>
                <a:gd name="T55" fmla="*/ 217 h 339"/>
                <a:gd name="T56" fmla="*/ 12 w 219"/>
                <a:gd name="T57" fmla="*/ 248 h 339"/>
                <a:gd name="T58" fmla="*/ 25 w 219"/>
                <a:gd name="T59" fmla="*/ 274 h 339"/>
                <a:gd name="T60" fmla="*/ 39 w 219"/>
                <a:gd name="T61" fmla="*/ 298 h 339"/>
                <a:gd name="T62" fmla="*/ 55 w 219"/>
                <a:gd name="T63" fmla="*/ 316 h 339"/>
                <a:gd name="T64" fmla="*/ 76 w 219"/>
                <a:gd name="T65" fmla="*/ 329 h 339"/>
                <a:gd name="T66" fmla="*/ 98 w 219"/>
                <a:gd name="T67" fmla="*/ 336 h 339"/>
                <a:gd name="T68" fmla="*/ 108 w 219"/>
                <a:gd name="T69" fmla="*/ 339 h 3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9"/>
                <a:gd name="T106" fmla="*/ 0 h 339"/>
                <a:gd name="T107" fmla="*/ 219 w 219"/>
                <a:gd name="T108" fmla="*/ 339 h 3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9" h="339">
                  <a:moveTo>
                    <a:pt x="108" y="339"/>
                  </a:moveTo>
                  <a:lnTo>
                    <a:pt x="119" y="336"/>
                  </a:lnTo>
                  <a:lnTo>
                    <a:pt x="131" y="334"/>
                  </a:lnTo>
                  <a:lnTo>
                    <a:pt x="141" y="329"/>
                  </a:lnTo>
                  <a:lnTo>
                    <a:pt x="151" y="323"/>
                  </a:lnTo>
                  <a:lnTo>
                    <a:pt x="159" y="316"/>
                  </a:lnTo>
                  <a:lnTo>
                    <a:pt x="170" y="308"/>
                  </a:lnTo>
                  <a:lnTo>
                    <a:pt x="178" y="298"/>
                  </a:lnTo>
                  <a:lnTo>
                    <a:pt x="186" y="287"/>
                  </a:lnTo>
                  <a:lnTo>
                    <a:pt x="192" y="274"/>
                  </a:lnTo>
                  <a:lnTo>
                    <a:pt x="198" y="261"/>
                  </a:lnTo>
                  <a:lnTo>
                    <a:pt x="204" y="248"/>
                  </a:lnTo>
                  <a:lnTo>
                    <a:pt x="210" y="233"/>
                  </a:lnTo>
                  <a:lnTo>
                    <a:pt x="213" y="217"/>
                  </a:lnTo>
                  <a:lnTo>
                    <a:pt x="217" y="202"/>
                  </a:lnTo>
                  <a:lnTo>
                    <a:pt x="219" y="186"/>
                  </a:lnTo>
                  <a:lnTo>
                    <a:pt x="219" y="171"/>
                  </a:lnTo>
                  <a:lnTo>
                    <a:pt x="219" y="160"/>
                  </a:lnTo>
                  <a:lnTo>
                    <a:pt x="219" y="150"/>
                  </a:lnTo>
                  <a:lnTo>
                    <a:pt x="217" y="142"/>
                  </a:lnTo>
                  <a:lnTo>
                    <a:pt x="217" y="134"/>
                  </a:lnTo>
                  <a:lnTo>
                    <a:pt x="213" y="116"/>
                  </a:lnTo>
                  <a:lnTo>
                    <a:pt x="210" y="103"/>
                  </a:lnTo>
                  <a:lnTo>
                    <a:pt x="204" y="88"/>
                  </a:lnTo>
                  <a:lnTo>
                    <a:pt x="198" y="75"/>
                  </a:lnTo>
                  <a:lnTo>
                    <a:pt x="192" y="59"/>
                  </a:lnTo>
                  <a:lnTo>
                    <a:pt x="186" y="49"/>
                  </a:lnTo>
                  <a:lnTo>
                    <a:pt x="178" y="36"/>
                  </a:lnTo>
                  <a:lnTo>
                    <a:pt x="170" y="28"/>
                  </a:lnTo>
                  <a:lnTo>
                    <a:pt x="159" y="18"/>
                  </a:lnTo>
                  <a:lnTo>
                    <a:pt x="151" y="13"/>
                  </a:lnTo>
                  <a:lnTo>
                    <a:pt x="141" y="8"/>
                  </a:lnTo>
                  <a:lnTo>
                    <a:pt x="131" y="5"/>
                  </a:lnTo>
                  <a:lnTo>
                    <a:pt x="119" y="0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6" y="5"/>
                  </a:lnTo>
                  <a:lnTo>
                    <a:pt x="76" y="8"/>
                  </a:lnTo>
                  <a:lnTo>
                    <a:pt x="66" y="13"/>
                  </a:lnTo>
                  <a:lnTo>
                    <a:pt x="55" y="18"/>
                  </a:lnTo>
                  <a:lnTo>
                    <a:pt x="47" y="28"/>
                  </a:lnTo>
                  <a:lnTo>
                    <a:pt x="39" y="36"/>
                  </a:lnTo>
                  <a:lnTo>
                    <a:pt x="33" y="49"/>
                  </a:lnTo>
                  <a:lnTo>
                    <a:pt x="25" y="59"/>
                  </a:lnTo>
                  <a:lnTo>
                    <a:pt x="19" y="75"/>
                  </a:lnTo>
                  <a:lnTo>
                    <a:pt x="12" y="88"/>
                  </a:lnTo>
                  <a:lnTo>
                    <a:pt x="8" y="103"/>
                  </a:lnTo>
                  <a:lnTo>
                    <a:pt x="4" y="116"/>
                  </a:lnTo>
                  <a:lnTo>
                    <a:pt x="2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0" y="186"/>
                  </a:lnTo>
                  <a:lnTo>
                    <a:pt x="2" y="202"/>
                  </a:lnTo>
                  <a:lnTo>
                    <a:pt x="4" y="217"/>
                  </a:lnTo>
                  <a:lnTo>
                    <a:pt x="8" y="233"/>
                  </a:lnTo>
                  <a:lnTo>
                    <a:pt x="12" y="248"/>
                  </a:lnTo>
                  <a:lnTo>
                    <a:pt x="19" y="261"/>
                  </a:lnTo>
                  <a:lnTo>
                    <a:pt x="25" y="274"/>
                  </a:lnTo>
                  <a:lnTo>
                    <a:pt x="33" y="287"/>
                  </a:lnTo>
                  <a:lnTo>
                    <a:pt x="39" y="298"/>
                  </a:lnTo>
                  <a:lnTo>
                    <a:pt x="47" y="308"/>
                  </a:lnTo>
                  <a:lnTo>
                    <a:pt x="55" y="316"/>
                  </a:lnTo>
                  <a:lnTo>
                    <a:pt x="66" y="323"/>
                  </a:lnTo>
                  <a:lnTo>
                    <a:pt x="76" y="329"/>
                  </a:lnTo>
                  <a:lnTo>
                    <a:pt x="86" y="334"/>
                  </a:lnTo>
                  <a:lnTo>
                    <a:pt x="98" y="336"/>
                  </a:lnTo>
                  <a:lnTo>
                    <a:pt x="108" y="3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32" name="Freeform 87"/>
            <p:cNvSpPr>
              <a:spLocks/>
            </p:cNvSpPr>
            <p:nvPr/>
          </p:nvSpPr>
          <p:spPr bwMode="auto">
            <a:xfrm>
              <a:off x="1575" y="2546"/>
              <a:ext cx="225" cy="252"/>
            </a:xfrm>
            <a:custGeom>
              <a:avLst/>
              <a:gdLst>
                <a:gd name="T0" fmla="*/ 0 w 225"/>
                <a:gd name="T1" fmla="*/ 236 h 252"/>
                <a:gd name="T2" fmla="*/ 214 w 225"/>
                <a:gd name="T3" fmla="*/ 0 h 252"/>
                <a:gd name="T4" fmla="*/ 225 w 225"/>
                <a:gd name="T5" fmla="*/ 29 h 252"/>
                <a:gd name="T6" fmla="*/ 12 w 225"/>
                <a:gd name="T7" fmla="*/ 252 h 252"/>
                <a:gd name="T8" fmla="*/ 0 w 225"/>
                <a:gd name="T9" fmla="*/ 236 h 252"/>
                <a:gd name="T10" fmla="*/ 0 w 225"/>
                <a:gd name="T11" fmla="*/ 236 h 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5"/>
                <a:gd name="T19" fmla="*/ 0 h 252"/>
                <a:gd name="T20" fmla="*/ 225 w 225"/>
                <a:gd name="T21" fmla="*/ 252 h 2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5" h="252">
                  <a:moveTo>
                    <a:pt x="0" y="236"/>
                  </a:moveTo>
                  <a:lnTo>
                    <a:pt x="214" y="0"/>
                  </a:lnTo>
                  <a:lnTo>
                    <a:pt x="225" y="29"/>
                  </a:lnTo>
                  <a:lnTo>
                    <a:pt x="12" y="25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33" name="Freeform 88"/>
            <p:cNvSpPr>
              <a:spLocks/>
            </p:cNvSpPr>
            <p:nvPr/>
          </p:nvSpPr>
          <p:spPr bwMode="auto">
            <a:xfrm>
              <a:off x="1630" y="2518"/>
              <a:ext cx="159" cy="347"/>
            </a:xfrm>
            <a:custGeom>
              <a:avLst/>
              <a:gdLst>
                <a:gd name="T0" fmla="*/ 4 w 159"/>
                <a:gd name="T1" fmla="*/ 0 h 347"/>
                <a:gd name="T2" fmla="*/ 159 w 159"/>
                <a:gd name="T3" fmla="*/ 313 h 347"/>
                <a:gd name="T4" fmla="*/ 121 w 159"/>
                <a:gd name="T5" fmla="*/ 347 h 347"/>
                <a:gd name="T6" fmla="*/ 0 w 159"/>
                <a:gd name="T7" fmla="*/ 8 h 347"/>
                <a:gd name="T8" fmla="*/ 4 w 159"/>
                <a:gd name="T9" fmla="*/ 0 h 347"/>
                <a:gd name="T10" fmla="*/ 4 w 159"/>
                <a:gd name="T11" fmla="*/ 0 h 3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347"/>
                <a:gd name="T20" fmla="*/ 159 w 159"/>
                <a:gd name="T21" fmla="*/ 347 h 3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347">
                  <a:moveTo>
                    <a:pt x="4" y="0"/>
                  </a:moveTo>
                  <a:lnTo>
                    <a:pt x="159" y="313"/>
                  </a:lnTo>
                  <a:lnTo>
                    <a:pt x="121" y="347"/>
                  </a:lnTo>
                  <a:lnTo>
                    <a:pt x="0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34" name="Freeform 89"/>
            <p:cNvSpPr>
              <a:spLocks/>
            </p:cNvSpPr>
            <p:nvPr/>
          </p:nvSpPr>
          <p:spPr bwMode="auto">
            <a:xfrm>
              <a:off x="1642" y="2497"/>
              <a:ext cx="76" cy="373"/>
            </a:xfrm>
            <a:custGeom>
              <a:avLst/>
              <a:gdLst>
                <a:gd name="T0" fmla="*/ 70 w 76"/>
                <a:gd name="T1" fmla="*/ 0 h 373"/>
                <a:gd name="T2" fmla="*/ 0 w 76"/>
                <a:gd name="T3" fmla="*/ 363 h 373"/>
                <a:gd name="T4" fmla="*/ 29 w 76"/>
                <a:gd name="T5" fmla="*/ 373 h 373"/>
                <a:gd name="T6" fmla="*/ 76 w 76"/>
                <a:gd name="T7" fmla="*/ 5 h 373"/>
                <a:gd name="T8" fmla="*/ 70 w 76"/>
                <a:gd name="T9" fmla="*/ 0 h 373"/>
                <a:gd name="T10" fmla="*/ 70 w 76"/>
                <a:gd name="T11" fmla="*/ 0 h 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373"/>
                <a:gd name="T20" fmla="*/ 76 w 76"/>
                <a:gd name="T21" fmla="*/ 373 h 3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373">
                  <a:moveTo>
                    <a:pt x="70" y="0"/>
                  </a:moveTo>
                  <a:lnTo>
                    <a:pt x="0" y="363"/>
                  </a:lnTo>
                  <a:lnTo>
                    <a:pt x="29" y="373"/>
                  </a:lnTo>
                  <a:lnTo>
                    <a:pt x="76" y="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35" name="Freeform 90"/>
            <p:cNvSpPr>
              <a:spLocks/>
            </p:cNvSpPr>
            <p:nvPr/>
          </p:nvSpPr>
          <p:spPr bwMode="auto">
            <a:xfrm>
              <a:off x="1575" y="2640"/>
              <a:ext cx="241" cy="103"/>
            </a:xfrm>
            <a:custGeom>
              <a:avLst/>
              <a:gdLst>
                <a:gd name="T0" fmla="*/ 0 w 241"/>
                <a:gd name="T1" fmla="*/ 0 h 103"/>
                <a:gd name="T2" fmla="*/ 241 w 241"/>
                <a:gd name="T3" fmla="*/ 46 h 103"/>
                <a:gd name="T4" fmla="*/ 237 w 241"/>
                <a:gd name="T5" fmla="*/ 103 h 103"/>
                <a:gd name="T6" fmla="*/ 4 w 241"/>
                <a:gd name="T7" fmla="*/ 13 h 103"/>
                <a:gd name="T8" fmla="*/ 0 w 241"/>
                <a:gd name="T9" fmla="*/ 0 h 103"/>
                <a:gd name="T10" fmla="*/ 0 w 241"/>
                <a:gd name="T11" fmla="*/ 0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1"/>
                <a:gd name="T19" fmla="*/ 0 h 103"/>
                <a:gd name="T20" fmla="*/ 241 w 241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1" h="103">
                  <a:moveTo>
                    <a:pt x="0" y="0"/>
                  </a:moveTo>
                  <a:lnTo>
                    <a:pt x="241" y="46"/>
                  </a:lnTo>
                  <a:lnTo>
                    <a:pt x="237" y="103"/>
                  </a:lnTo>
                  <a:lnTo>
                    <a:pt x="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36" name="Freeform 91"/>
            <p:cNvSpPr>
              <a:spLocks/>
            </p:cNvSpPr>
            <p:nvPr/>
          </p:nvSpPr>
          <p:spPr bwMode="auto">
            <a:xfrm>
              <a:off x="1626" y="2596"/>
              <a:ext cx="119" cy="160"/>
            </a:xfrm>
            <a:custGeom>
              <a:avLst/>
              <a:gdLst>
                <a:gd name="T0" fmla="*/ 59 w 119"/>
                <a:gd name="T1" fmla="*/ 160 h 160"/>
                <a:gd name="T2" fmla="*/ 70 w 119"/>
                <a:gd name="T3" fmla="*/ 158 h 160"/>
                <a:gd name="T4" fmla="*/ 82 w 119"/>
                <a:gd name="T5" fmla="*/ 152 h 160"/>
                <a:gd name="T6" fmla="*/ 92 w 119"/>
                <a:gd name="T7" fmla="*/ 145 h 160"/>
                <a:gd name="T8" fmla="*/ 100 w 119"/>
                <a:gd name="T9" fmla="*/ 137 h 160"/>
                <a:gd name="T10" fmla="*/ 106 w 119"/>
                <a:gd name="T11" fmla="*/ 124 h 160"/>
                <a:gd name="T12" fmla="*/ 112 w 119"/>
                <a:gd name="T13" fmla="*/ 111 h 160"/>
                <a:gd name="T14" fmla="*/ 116 w 119"/>
                <a:gd name="T15" fmla="*/ 95 h 160"/>
                <a:gd name="T16" fmla="*/ 119 w 119"/>
                <a:gd name="T17" fmla="*/ 80 h 160"/>
                <a:gd name="T18" fmla="*/ 116 w 119"/>
                <a:gd name="T19" fmla="*/ 62 h 160"/>
                <a:gd name="T20" fmla="*/ 112 w 119"/>
                <a:gd name="T21" fmla="*/ 49 h 160"/>
                <a:gd name="T22" fmla="*/ 106 w 119"/>
                <a:gd name="T23" fmla="*/ 33 h 160"/>
                <a:gd name="T24" fmla="*/ 100 w 119"/>
                <a:gd name="T25" fmla="*/ 23 h 160"/>
                <a:gd name="T26" fmla="*/ 92 w 119"/>
                <a:gd name="T27" fmla="*/ 13 h 160"/>
                <a:gd name="T28" fmla="*/ 82 w 119"/>
                <a:gd name="T29" fmla="*/ 5 h 160"/>
                <a:gd name="T30" fmla="*/ 70 w 119"/>
                <a:gd name="T31" fmla="*/ 0 h 160"/>
                <a:gd name="T32" fmla="*/ 59 w 119"/>
                <a:gd name="T33" fmla="*/ 0 h 160"/>
                <a:gd name="T34" fmla="*/ 47 w 119"/>
                <a:gd name="T35" fmla="*/ 0 h 160"/>
                <a:gd name="T36" fmla="*/ 35 w 119"/>
                <a:gd name="T37" fmla="*/ 5 h 160"/>
                <a:gd name="T38" fmla="*/ 25 w 119"/>
                <a:gd name="T39" fmla="*/ 13 h 160"/>
                <a:gd name="T40" fmla="*/ 16 w 119"/>
                <a:gd name="T41" fmla="*/ 23 h 160"/>
                <a:gd name="T42" fmla="*/ 8 w 119"/>
                <a:gd name="T43" fmla="*/ 33 h 160"/>
                <a:gd name="T44" fmla="*/ 4 w 119"/>
                <a:gd name="T45" fmla="*/ 49 h 160"/>
                <a:gd name="T46" fmla="*/ 0 w 119"/>
                <a:gd name="T47" fmla="*/ 62 h 160"/>
                <a:gd name="T48" fmla="*/ 0 w 119"/>
                <a:gd name="T49" fmla="*/ 80 h 160"/>
                <a:gd name="T50" fmla="*/ 0 w 119"/>
                <a:gd name="T51" fmla="*/ 95 h 160"/>
                <a:gd name="T52" fmla="*/ 4 w 119"/>
                <a:gd name="T53" fmla="*/ 111 h 160"/>
                <a:gd name="T54" fmla="*/ 8 w 119"/>
                <a:gd name="T55" fmla="*/ 124 h 160"/>
                <a:gd name="T56" fmla="*/ 16 w 119"/>
                <a:gd name="T57" fmla="*/ 137 h 160"/>
                <a:gd name="T58" fmla="*/ 25 w 119"/>
                <a:gd name="T59" fmla="*/ 145 h 160"/>
                <a:gd name="T60" fmla="*/ 35 w 119"/>
                <a:gd name="T61" fmla="*/ 152 h 160"/>
                <a:gd name="T62" fmla="*/ 47 w 119"/>
                <a:gd name="T63" fmla="*/ 158 h 160"/>
                <a:gd name="T64" fmla="*/ 59 w 119"/>
                <a:gd name="T65" fmla="*/ 160 h 160"/>
                <a:gd name="T66" fmla="*/ 59 w 119"/>
                <a:gd name="T67" fmla="*/ 160 h 1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160"/>
                <a:gd name="T104" fmla="*/ 119 w 119"/>
                <a:gd name="T105" fmla="*/ 160 h 1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160">
                  <a:moveTo>
                    <a:pt x="59" y="160"/>
                  </a:moveTo>
                  <a:lnTo>
                    <a:pt x="70" y="158"/>
                  </a:lnTo>
                  <a:lnTo>
                    <a:pt x="82" y="152"/>
                  </a:lnTo>
                  <a:lnTo>
                    <a:pt x="92" y="145"/>
                  </a:lnTo>
                  <a:lnTo>
                    <a:pt x="100" y="137"/>
                  </a:lnTo>
                  <a:lnTo>
                    <a:pt x="106" y="124"/>
                  </a:lnTo>
                  <a:lnTo>
                    <a:pt x="112" y="111"/>
                  </a:lnTo>
                  <a:lnTo>
                    <a:pt x="116" y="95"/>
                  </a:lnTo>
                  <a:lnTo>
                    <a:pt x="119" y="80"/>
                  </a:lnTo>
                  <a:lnTo>
                    <a:pt x="116" y="62"/>
                  </a:lnTo>
                  <a:lnTo>
                    <a:pt x="112" y="49"/>
                  </a:lnTo>
                  <a:lnTo>
                    <a:pt x="106" y="33"/>
                  </a:lnTo>
                  <a:lnTo>
                    <a:pt x="100" y="23"/>
                  </a:lnTo>
                  <a:lnTo>
                    <a:pt x="92" y="13"/>
                  </a:lnTo>
                  <a:lnTo>
                    <a:pt x="82" y="5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35" y="5"/>
                  </a:lnTo>
                  <a:lnTo>
                    <a:pt x="25" y="13"/>
                  </a:lnTo>
                  <a:lnTo>
                    <a:pt x="16" y="23"/>
                  </a:lnTo>
                  <a:lnTo>
                    <a:pt x="8" y="33"/>
                  </a:lnTo>
                  <a:lnTo>
                    <a:pt x="4" y="49"/>
                  </a:lnTo>
                  <a:lnTo>
                    <a:pt x="0" y="62"/>
                  </a:lnTo>
                  <a:lnTo>
                    <a:pt x="0" y="80"/>
                  </a:lnTo>
                  <a:lnTo>
                    <a:pt x="0" y="95"/>
                  </a:lnTo>
                  <a:lnTo>
                    <a:pt x="4" y="111"/>
                  </a:lnTo>
                  <a:lnTo>
                    <a:pt x="8" y="124"/>
                  </a:lnTo>
                  <a:lnTo>
                    <a:pt x="16" y="137"/>
                  </a:lnTo>
                  <a:lnTo>
                    <a:pt x="25" y="145"/>
                  </a:lnTo>
                  <a:lnTo>
                    <a:pt x="35" y="152"/>
                  </a:lnTo>
                  <a:lnTo>
                    <a:pt x="47" y="158"/>
                  </a:lnTo>
                  <a:lnTo>
                    <a:pt x="59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37" name="Freeform 92"/>
            <p:cNvSpPr>
              <a:spLocks/>
            </p:cNvSpPr>
            <p:nvPr/>
          </p:nvSpPr>
          <p:spPr bwMode="auto">
            <a:xfrm>
              <a:off x="1642" y="2622"/>
              <a:ext cx="76" cy="100"/>
            </a:xfrm>
            <a:custGeom>
              <a:avLst/>
              <a:gdLst>
                <a:gd name="T0" fmla="*/ 39 w 76"/>
                <a:gd name="T1" fmla="*/ 100 h 100"/>
                <a:gd name="T2" fmla="*/ 45 w 76"/>
                <a:gd name="T3" fmla="*/ 98 h 100"/>
                <a:gd name="T4" fmla="*/ 54 w 76"/>
                <a:gd name="T5" fmla="*/ 95 h 100"/>
                <a:gd name="T6" fmla="*/ 58 w 76"/>
                <a:gd name="T7" fmla="*/ 90 h 100"/>
                <a:gd name="T8" fmla="*/ 64 w 76"/>
                <a:gd name="T9" fmla="*/ 85 h 100"/>
                <a:gd name="T10" fmla="*/ 68 w 76"/>
                <a:gd name="T11" fmla="*/ 77 h 100"/>
                <a:gd name="T12" fmla="*/ 72 w 76"/>
                <a:gd name="T13" fmla="*/ 69 h 100"/>
                <a:gd name="T14" fmla="*/ 74 w 76"/>
                <a:gd name="T15" fmla="*/ 59 h 100"/>
                <a:gd name="T16" fmla="*/ 76 w 76"/>
                <a:gd name="T17" fmla="*/ 49 h 100"/>
                <a:gd name="T18" fmla="*/ 74 w 76"/>
                <a:gd name="T19" fmla="*/ 38 h 100"/>
                <a:gd name="T20" fmla="*/ 72 w 76"/>
                <a:gd name="T21" fmla="*/ 28 h 100"/>
                <a:gd name="T22" fmla="*/ 68 w 76"/>
                <a:gd name="T23" fmla="*/ 20 h 100"/>
                <a:gd name="T24" fmla="*/ 64 w 76"/>
                <a:gd name="T25" fmla="*/ 15 h 100"/>
                <a:gd name="T26" fmla="*/ 58 w 76"/>
                <a:gd name="T27" fmla="*/ 7 h 100"/>
                <a:gd name="T28" fmla="*/ 54 w 76"/>
                <a:gd name="T29" fmla="*/ 2 h 100"/>
                <a:gd name="T30" fmla="*/ 45 w 76"/>
                <a:gd name="T31" fmla="*/ 0 h 100"/>
                <a:gd name="T32" fmla="*/ 39 w 76"/>
                <a:gd name="T33" fmla="*/ 0 h 100"/>
                <a:gd name="T34" fmla="*/ 31 w 76"/>
                <a:gd name="T35" fmla="*/ 0 h 100"/>
                <a:gd name="T36" fmla="*/ 23 w 76"/>
                <a:gd name="T37" fmla="*/ 2 h 100"/>
                <a:gd name="T38" fmla="*/ 15 w 76"/>
                <a:gd name="T39" fmla="*/ 7 h 100"/>
                <a:gd name="T40" fmla="*/ 11 w 76"/>
                <a:gd name="T41" fmla="*/ 15 h 100"/>
                <a:gd name="T42" fmla="*/ 5 w 76"/>
                <a:gd name="T43" fmla="*/ 20 h 100"/>
                <a:gd name="T44" fmla="*/ 3 w 76"/>
                <a:gd name="T45" fmla="*/ 28 h 100"/>
                <a:gd name="T46" fmla="*/ 0 w 76"/>
                <a:gd name="T47" fmla="*/ 38 h 100"/>
                <a:gd name="T48" fmla="*/ 0 w 76"/>
                <a:gd name="T49" fmla="*/ 49 h 100"/>
                <a:gd name="T50" fmla="*/ 0 w 76"/>
                <a:gd name="T51" fmla="*/ 59 h 100"/>
                <a:gd name="T52" fmla="*/ 3 w 76"/>
                <a:gd name="T53" fmla="*/ 69 h 100"/>
                <a:gd name="T54" fmla="*/ 5 w 76"/>
                <a:gd name="T55" fmla="*/ 77 h 100"/>
                <a:gd name="T56" fmla="*/ 11 w 76"/>
                <a:gd name="T57" fmla="*/ 85 h 100"/>
                <a:gd name="T58" fmla="*/ 15 w 76"/>
                <a:gd name="T59" fmla="*/ 90 h 100"/>
                <a:gd name="T60" fmla="*/ 23 w 76"/>
                <a:gd name="T61" fmla="*/ 95 h 100"/>
                <a:gd name="T62" fmla="*/ 31 w 76"/>
                <a:gd name="T63" fmla="*/ 98 h 100"/>
                <a:gd name="T64" fmla="*/ 39 w 76"/>
                <a:gd name="T65" fmla="*/ 100 h 100"/>
                <a:gd name="T66" fmla="*/ 39 w 76"/>
                <a:gd name="T67" fmla="*/ 100 h 1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100"/>
                <a:gd name="T104" fmla="*/ 76 w 76"/>
                <a:gd name="T105" fmla="*/ 100 h 1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100">
                  <a:moveTo>
                    <a:pt x="39" y="100"/>
                  </a:moveTo>
                  <a:lnTo>
                    <a:pt x="45" y="98"/>
                  </a:lnTo>
                  <a:lnTo>
                    <a:pt x="54" y="95"/>
                  </a:lnTo>
                  <a:lnTo>
                    <a:pt x="58" y="90"/>
                  </a:lnTo>
                  <a:lnTo>
                    <a:pt x="64" y="85"/>
                  </a:lnTo>
                  <a:lnTo>
                    <a:pt x="68" y="77"/>
                  </a:lnTo>
                  <a:lnTo>
                    <a:pt x="72" y="69"/>
                  </a:lnTo>
                  <a:lnTo>
                    <a:pt x="74" y="59"/>
                  </a:lnTo>
                  <a:lnTo>
                    <a:pt x="76" y="49"/>
                  </a:lnTo>
                  <a:lnTo>
                    <a:pt x="74" y="38"/>
                  </a:lnTo>
                  <a:lnTo>
                    <a:pt x="72" y="28"/>
                  </a:lnTo>
                  <a:lnTo>
                    <a:pt x="68" y="20"/>
                  </a:lnTo>
                  <a:lnTo>
                    <a:pt x="64" y="15"/>
                  </a:lnTo>
                  <a:lnTo>
                    <a:pt x="58" y="7"/>
                  </a:lnTo>
                  <a:lnTo>
                    <a:pt x="54" y="2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5" y="7"/>
                  </a:lnTo>
                  <a:lnTo>
                    <a:pt x="11" y="15"/>
                  </a:lnTo>
                  <a:lnTo>
                    <a:pt x="5" y="20"/>
                  </a:lnTo>
                  <a:lnTo>
                    <a:pt x="3" y="28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3" y="69"/>
                  </a:lnTo>
                  <a:lnTo>
                    <a:pt x="5" y="77"/>
                  </a:lnTo>
                  <a:lnTo>
                    <a:pt x="11" y="85"/>
                  </a:lnTo>
                  <a:lnTo>
                    <a:pt x="15" y="90"/>
                  </a:lnTo>
                  <a:lnTo>
                    <a:pt x="23" y="95"/>
                  </a:lnTo>
                  <a:lnTo>
                    <a:pt x="31" y="98"/>
                  </a:lnTo>
                  <a:lnTo>
                    <a:pt x="39" y="1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38" name="Freeform 93"/>
            <p:cNvSpPr>
              <a:spLocks/>
            </p:cNvSpPr>
            <p:nvPr/>
          </p:nvSpPr>
          <p:spPr bwMode="auto">
            <a:xfrm>
              <a:off x="1653" y="2632"/>
              <a:ext cx="49" cy="65"/>
            </a:xfrm>
            <a:custGeom>
              <a:avLst/>
              <a:gdLst>
                <a:gd name="T0" fmla="*/ 22 w 49"/>
                <a:gd name="T1" fmla="*/ 65 h 65"/>
                <a:gd name="T2" fmla="*/ 32 w 49"/>
                <a:gd name="T3" fmla="*/ 62 h 65"/>
                <a:gd name="T4" fmla="*/ 41 w 49"/>
                <a:gd name="T5" fmla="*/ 54 h 65"/>
                <a:gd name="T6" fmla="*/ 47 w 49"/>
                <a:gd name="T7" fmla="*/ 44 h 65"/>
                <a:gd name="T8" fmla="*/ 49 w 49"/>
                <a:gd name="T9" fmla="*/ 34 h 65"/>
                <a:gd name="T10" fmla="*/ 47 w 49"/>
                <a:gd name="T11" fmla="*/ 18 h 65"/>
                <a:gd name="T12" fmla="*/ 41 w 49"/>
                <a:gd name="T13" fmla="*/ 10 h 65"/>
                <a:gd name="T14" fmla="*/ 32 w 49"/>
                <a:gd name="T15" fmla="*/ 2 h 65"/>
                <a:gd name="T16" fmla="*/ 22 w 49"/>
                <a:gd name="T17" fmla="*/ 0 h 65"/>
                <a:gd name="T18" fmla="*/ 14 w 49"/>
                <a:gd name="T19" fmla="*/ 2 h 65"/>
                <a:gd name="T20" fmla="*/ 6 w 49"/>
                <a:gd name="T21" fmla="*/ 10 h 65"/>
                <a:gd name="T22" fmla="*/ 2 w 49"/>
                <a:gd name="T23" fmla="*/ 18 h 65"/>
                <a:gd name="T24" fmla="*/ 0 w 49"/>
                <a:gd name="T25" fmla="*/ 34 h 65"/>
                <a:gd name="T26" fmla="*/ 2 w 49"/>
                <a:gd name="T27" fmla="*/ 44 h 65"/>
                <a:gd name="T28" fmla="*/ 6 w 49"/>
                <a:gd name="T29" fmla="*/ 54 h 65"/>
                <a:gd name="T30" fmla="*/ 14 w 49"/>
                <a:gd name="T31" fmla="*/ 62 h 65"/>
                <a:gd name="T32" fmla="*/ 22 w 49"/>
                <a:gd name="T33" fmla="*/ 65 h 65"/>
                <a:gd name="T34" fmla="*/ 22 w 49"/>
                <a:gd name="T35" fmla="*/ 65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65"/>
                <a:gd name="T56" fmla="*/ 49 w 49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65">
                  <a:moveTo>
                    <a:pt x="22" y="65"/>
                  </a:moveTo>
                  <a:lnTo>
                    <a:pt x="32" y="62"/>
                  </a:lnTo>
                  <a:lnTo>
                    <a:pt x="41" y="54"/>
                  </a:lnTo>
                  <a:lnTo>
                    <a:pt x="47" y="44"/>
                  </a:lnTo>
                  <a:lnTo>
                    <a:pt x="49" y="34"/>
                  </a:lnTo>
                  <a:lnTo>
                    <a:pt x="47" y="18"/>
                  </a:lnTo>
                  <a:lnTo>
                    <a:pt x="41" y="10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10"/>
                  </a:lnTo>
                  <a:lnTo>
                    <a:pt x="2" y="18"/>
                  </a:lnTo>
                  <a:lnTo>
                    <a:pt x="0" y="34"/>
                  </a:lnTo>
                  <a:lnTo>
                    <a:pt x="2" y="44"/>
                  </a:lnTo>
                  <a:lnTo>
                    <a:pt x="6" y="54"/>
                  </a:lnTo>
                  <a:lnTo>
                    <a:pt x="14" y="62"/>
                  </a:lnTo>
                  <a:lnTo>
                    <a:pt x="22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39" name="Freeform 94"/>
            <p:cNvSpPr>
              <a:spLocks/>
            </p:cNvSpPr>
            <p:nvPr/>
          </p:nvSpPr>
          <p:spPr bwMode="auto">
            <a:xfrm>
              <a:off x="3327" y="2399"/>
              <a:ext cx="232" cy="432"/>
            </a:xfrm>
            <a:custGeom>
              <a:avLst/>
              <a:gdLst>
                <a:gd name="T0" fmla="*/ 0 w 232"/>
                <a:gd name="T1" fmla="*/ 2 h 432"/>
                <a:gd name="T2" fmla="*/ 132 w 232"/>
                <a:gd name="T3" fmla="*/ 432 h 432"/>
                <a:gd name="T4" fmla="*/ 232 w 232"/>
                <a:gd name="T5" fmla="*/ 419 h 432"/>
                <a:gd name="T6" fmla="*/ 38 w 232"/>
                <a:gd name="T7" fmla="*/ 0 h 432"/>
                <a:gd name="T8" fmla="*/ 0 w 232"/>
                <a:gd name="T9" fmla="*/ 2 h 432"/>
                <a:gd name="T10" fmla="*/ 0 w 232"/>
                <a:gd name="T11" fmla="*/ 2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"/>
                <a:gd name="T19" fmla="*/ 0 h 432"/>
                <a:gd name="T20" fmla="*/ 232 w 232"/>
                <a:gd name="T21" fmla="*/ 432 h 4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" h="432">
                  <a:moveTo>
                    <a:pt x="0" y="2"/>
                  </a:moveTo>
                  <a:lnTo>
                    <a:pt x="132" y="432"/>
                  </a:lnTo>
                  <a:lnTo>
                    <a:pt x="232" y="419"/>
                  </a:lnTo>
                  <a:lnTo>
                    <a:pt x="3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40" name="Freeform 95"/>
            <p:cNvSpPr>
              <a:spLocks/>
            </p:cNvSpPr>
            <p:nvPr/>
          </p:nvSpPr>
          <p:spPr bwMode="auto">
            <a:xfrm>
              <a:off x="3396" y="2391"/>
              <a:ext cx="265" cy="422"/>
            </a:xfrm>
            <a:custGeom>
              <a:avLst/>
              <a:gdLst>
                <a:gd name="T0" fmla="*/ 0 w 265"/>
                <a:gd name="T1" fmla="*/ 8 h 422"/>
                <a:gd name="T2" fmla="*/ 200 w 265"/>
                <a:gd name="T3" fmla="*/ 422 h 422"/>
                <a:gd name="T4" fmla="*/ 265 w 265"/>
                <a:gd name="T5" fmla="*/ 412 h 422"/>
                <a:gd name="T6" fmla="*/ 31 w 265"/>
                <a:gd name="T7" fmla="*/ 0 h 422"/>
                <a:gd name="T8" fmla="*/ 0 w 265"/>
                <a:gd name="T9" fmla="*/ 8 h 422"/>
                <a:gd name="T10" fmla="*/ 0 w 265"/>
                <a:gd name="T11" fmla="*/ 8 h 4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5"/>
                <a:gd name="T19" fmla="*/ 0 h 422"/>
                <a:gd name="T20" fmla="*/ 265 w 265"/>
                <a:gd name="T21" fmla="*/ 422 h 4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5" h="422">
                  <a:moveTo>
                    <a:pt x="0" y="8"/>
                  </a:moveTo>
                  <a:lnTo>
                    <a:pt x="200" y="422"/>
                  </a:lnTo>
                  <a:lnTo>
                    <a:pt x="265" y="412"/>
                  </a:lnTo>
                  <a:lnTo>
                    <a:pt x="3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41" name="Freeform 96"/>
            <p:cNvSpPr>
              <a:spLocks/>
            </p:cNvSpPr>
            <p:nvPr/>
          </p:nvSpPr>
          <p:spPr bwMode="auto">
            <a:xfrm>
              <a:off x="3455" y="2391"/>
              <a:ext cx="306" cy="412"/>
            </a:xfrm>
            <a:custGeom>
              <a:avLst/>
              <a:gdLst>
                <a:gd name="T0" fmla="*/ 0 w 306"/>
                <a:gd name="T1" fmla="*/ 0 h 412"/>
                <a:gd name="T2" fmla="*/ 237 w 306"/>
                <a:gd name="T3" fmla="*/ 412 h 412"/>
                <a:gd name="T4" fmla="*/ 306 w 306"/>
                <a:gd name="T5" fmla="*/ 407 h 412"/>
                <a:gd name="T6" fmla="*/ 25 w 306"/>
                <a:gd name="T7" fmla="*/ 0 h 412"/>
                <a:gd name="T8" fmla="*/ 0 w 306"/>
                <a:gd name="T9" fmla="*/ 0 h 412"/>
                <a:gd name="T10" fmla="*/ 0 w 306"/>
                <a:gd name="T11" fmla="*/ 0 h 4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412"/>
                <a:gd name="T20" fmla="*/ 306 w 306"/>
                <a:gd name="T21" fmla="*/ 412 h 4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412">
                  <a:moveTo>
                    <a:pt x="0" y="0"/>
                  </a:moveTo>
                  <a:lnTo>
                    <a:pt x="237" y="412"/>
                  </a:lnTo>
                  <a:lnTo>
                    <a:pt x="306" y="407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42" name="Freeform 97"/>
            <p:cNvSpPr>
              <a:spLocks/>
            </p:cNvSpPr>
            <p:nvPr/>
          </p:nvSpPr>
          <p:spPr bwMode="auto">
            <a:xfrm>
              <a:off x="3510" y="2388"/>
              <a:ext cx="333" cy="415"/>
            </a:xfrm>
            <a:custGeom>
              <a:avLst/>
              <a:gdLst>
                <a:gd name="T0" fmla="*/ 0 w 333"/>
                <a:gd name="T1" fmla="*/ 3 h 415"/>
                <a:gd name="T2" fmla="*/ 282 w 333"/>
                <a:gd name="T3" fmla="*/ 415 h 415"/>
                <a:gd name="T4" fmla="*/ 333 w 333"/>
                <a:gd name="T5" fmla="*/ 407 h 415"/>
                <a:gd name="T6" fmla="*/ 25 w 333"/>
                <a:gd name="T7" fmla="*/ 0 h 415"/>
                <a:gd name="T8" fmla="*/ 0 w 333"/>
                <a:gd name="T9" fmla="*/ 3 h 415"/>
                <a:gd name="T10" fmla="*/ 0 w 333"/>
                <a:gd name="T11" fmla="*/ 3 h 4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3"/>
                <a:gd name="T19" fmla="*/ 0 h 415"/>
                <a:gd name="T20" fmla="*/ 333 w 333"/>
                <a:gd name="T21" fmla="*/ 415 h 4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3" h="415">
                  <a:moveTo>
                    <a:pt x="0" y="3"/>
                  </a:moveTo>
                  <a:lnTo>
                    <a:pt x="282" y="415"/>
                  </a:lnTo>
                  <a:lnTo>
                    <a:pt x="333" y="407"/>
                  </a:lnTo>
                  <a:lnTo>
                    <a:pt x="2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43" name="Freeform 98"/>
            <p:cNvSpPr>
              <a:spLocks/>
            </p:cNvSpPr>
            <p:nvPr/>
          </p:nvSpPr>
          <p:spPr bwMode="auto">
            <a:xfrm>
              <a:off x="3557" y="2388"/>
              <a:ext cx="337" cy="410"/>
            </a:xfrm>
            <a:custGeom>
              <a:avLst/>
              <a:gdLst>
                <a:gd name="T0" fmla="*/ 0 w 337"/>
                <a:gd name="T1" fmla="*/ 0 h 410"/>
                <a:gd name="T2" fmla="*/ 302 w 337"/>
                <a:gd name="T3" fmla="*/ 407 h 410"/>
                <a:gd name="T4" fmla="*/ 337 w 337"/>
                <a:gd name="T5" fmla="*/ 410 h 410"/>
                <a:gd name="T6" fmla="*/ 27 w 337"/>
                <a:gd name="T7" fmla="*/ 0 h 410"/>
                <a:gd name="T8" fmla="*/ 0 w 337"/>
                <a:gd name="T9" fmla="*/ 0 h 410"/>
                <a:gd name="T10" fmla="*/ 0 w 337"/>
                <a:gd name="T11" fmla="*/ 0 h 4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7"/>
                <a:gd name="T19" fmla="*/ 0 h 410"/>
                <a:gd name="T20" fmla="*/ 337 w 337"/>
                <a:gd name="T21" fmla="*/ 410 h 4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7" h="410">
                  <a:moveTo>
                    <a:pt x="0" y="0"/>
                  </a:moveTo>
                  <a:lnTo>
                    <a:pt x="302" y="407"/>
                  </a:lnTo>
                  <a:lnTo>
                    <a:pt x="337" y="41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44" name="Freeform 99"/>
            <p:cNvSpPr>
              <a:spLocks/>
            </p:cNvSpPr>
            <p:nvPr/>
          </p:nvSpPr>
          <p:spPr bwMode="auto">
            <a:xfrm>
              <a:off x="3167" y="2275"/>
              <a:ext cx="568" cy="90"/>
            </a:xfrm>
            <a:custGeom>
              <a:avLst/>
              <a:gdLst>
                <a:gd name="T0" fmla="*/ 0 w 568"/>
                <a:gd name="T1" fmla="*/ 77 h 90"/>
                <a:gd name="T2" fmla="*/ 568 w 568"/>
                <a:gd name="T3" fmla="*/ 0 h 90"/>
                <a:gd name="T4" fmla="*/ 564 w 568"/>
                <a:gd name="T5" fmla="*/ 36 h 90"/>
                <a:gd name="T6" fmla="*/ 4 w 568"/>
                <a:gd name="T7" fmla="*/ 90 h 90"/>
                <a:gd name="T8" fmla="*/ 0 w 568"/>
                <a:gd name="T9" fmla="*/ 77 h 90"/>
                <a:gd name="T10" fmla="*/ 0 w 568"/>
                <a:gd name="T11" fmla="*/ 77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8"/>
                <a:gd name="T19" fmla="*/ 0 h 90"/>
                <a:gd name="T20" fmla="*/ 568 w 568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8" h="90">
                  <a:moveTo>
                    <a:pt x="0" y="77"/>
                  </a:moveTo>
                  <a:lnTo>
                    <a:pt x="568" y="0"/>
                  </a:lnTo>
                  <a:lnTo>
                    <a:pt x="564" y="36"/>
                  </a:lnTo>
                  <a:lnTo>
                    <a:pt x="4" y="9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45" name="Freeform 100"/>
            <p:cNvSpPr>
              <a:spLocks/>
            </p:cNvSpPr>
            <p:nvPr/>
          </p:nvSpPr>
          <p:spPr bwMode="auto">
            <a:xfrm>
              <a:off x="2504" y="1542"/>
              <a:ext cx="296" cy="652"/>
            </a:xfrm>
            <a:custGeom>
              <a:avLst/>
              <a:gdLst>
                <a:gd name="T0" fmla="*/ 255 w 296"/>
                <a:gd name="T1" fmla="*/ 650 h 652"/>
                <a:gd name="T2" fmla="*/ 227 w 296"/>
                <a:gd name="T3" fmla="*/ 645 h 652"/>
                <a:gd name="T4" fmla="*/ 200 w 296"/>
                <a:gd name="T5" fmla="*/ 639 h 652"/>
                <a:gd name="T6" fmla="*/ 175 w 296"/>
                <a:gd name="T7" fmla="*/ 629 h 652"/>
                <a:gd name="T8" fmla="*/ 139 w 296"/>
                <a:gd name="T9" fmla="*/ 608 h 652"/>
                <a:gd name="T10" fmla="*/ 106 w 296"/>
                <a:gd name="T11" fmla="*/ 582 h 652"/>
                <a:gd name="T12" fmla="*/ 78 w 296"/>
                <a:gd name="T13" fmla="*/ 554 h 652"/>
                <a:gd name="T14" fmla="*/ 51 w 296"/>
                <a:gd name="T15" fmla="*/ 518 h 652"/>
                <a:gd name="T16" fmla="*/ 29 w 296"/>
                <a:gd name="T17" fmla="*/ 476 h 652"/>
                <a:gd name="T18" fmla="*/ 14 w 296"/>
                <a:gd name="T19" fmla="*/ 435 h 652"/>
                <a:gd name="T20" fmla="*/ 4 w 296"/>
                <a:gd name="T21" fmla="*/ 388 h 652"/>
                <a:gd name="T22" fmla="*/ 0 w 296"/>
                <a:gd name="T23" fmla="*/ 339 h 652"/>
                <a:gd name="T24" fmla="*/ 0 w 296"/>
                <a:gd name="T25" fmla="*/ 305 h 652"/>
                <a:gd name="T26" fmla="*/ 0 w 296"/>
                <a:gd name="T27" fmla="*/ 272 h 652"/>
                <a:gd name="T28" fmla="*/ 10 w 296"/>
                <a:gd name="T29" fmla="*/ 225 h 652"/>
                <a:gd name="T30" fmla="*/ 22 w 296"/>
                <a:gd name="T31" fmla="*/ 181 h 652"/>
                <a:gd name="T32" fmla="*/ 45 w 296"/>
                <a:gd name="T33" fmla="*/ 140 h 652"/>
                <a:gd name="T34" fmla="*/ 67 w 296"/>
                <a:gd name="T35" fmla="*/ 103 h 652"/>
                <a:gd name="T36" fmla="*/ 96 w 296"/>
                <a:gd name="T37" fmla="*/ 70 h 652"/>
                <a:gd name="T38" fmla="*/ 126 w 296"/>
                <a:gd name="T39" fmla="*/ 41 h 652"/>
                <a:gd name="T40" fmla="*/ 163 w 296"/>
                <a:gd name="T41" fmla="*/ 23 h 652"/>
                <a:gd name="T42" fmla="*/ 194 w 296"/>
                <a:gd name="T43" fmla="*/ 10 h 652"/>
                <a:gd name="T44" fmla="*/ 214 w 296"/>
                <a:gd name="T45" fmla="*/ 5 h 652"/>
                <a:gd name="T46" fmla="*/ 247 w 296"/>
                <a:gd name="T47" fmla="*/ 0 h 652"/>
                <a:gd name="T48" fmla="*/ 269 w 296"/>
                <a:gd name="T49" fmla="*/ 0 h 652"/>
                <a:gd name="T50" fmla="*/ 282 w 296"/>
                <a:gd name="T51" fmla="*/ 0 h 652"/>
                <a:gd name="T52" fmla="*/ 243 w 296"/>
                <a:gd name="T53" fmla="*/ 10 h 652"/>
                <a:gd name="T54" fmla="*/ 208 w 296"/>
                <a:gd name="T55" fmla="*/ 23 h 652"/>
                <a:gd name="T56" fmla="*/ 173 w 296"/>
                <a:gd name="T57" fmla="*/ 44 h 652"/>
                <a:gd name="T58" fmla="*/ 143 w 296"/>
                <a:gd name="T59" fmla="*/ 70 h 652"/>
                <a:gd name="T60" fmla="*/ 116 w 296"/>
                <a:gd name="T61" fmla="*/ 103 h 652"/>
                <a:gd name="T62" fmla="*/ 94 w 296"/>
                <a:gd name="T63" fmla="*/ 137 h 652"/>
                <a:gd name="T64" fmla="*/ 73 w 296"/>
                <a:gd name="T65" fmla="*/ 173 h 652"/>
                <a:gd name="T66" fmla="*/ 59 w 296"/>
                <a:gd name="T67" fmla="*/ 217 h 652"/>
                <a:gd name="T68" fmla="*/ 49 w 296"/>
                <a:gd name="T69" fmla="*/ 261 h 652"/>
                <a:gd name="T70" fmla="*/ 45 w 296"/>
                <a:gd name="T71" fmla="*/ 310 h 652"/>
                <a:gd name="T72" fmla="*/ 45 w 296"/>
                <a:gd name="T73" fmla="*/ 357 h 652"/>
                <a:gd name="T74" fmla="*/ 51 w 296"/>
                <a:gd name="T75" fmla="*/ 401 h 652"/>
                <a:gd name="T76" fmla="*/ 65 w 296"/>
                <a:gd name="T77" fmla="*/ 445 h 652"/>
                <a:gd name="T78" fmla="*/ 80 w 296"/>
                <a:gd name="T79" fmla="*/ 484 h 652"/>
                <a:gd name="T80" fmla="*/ 100 w 296"/>
                <a:gd name="T81" fmla="*/ 523 h 652"/>
                <a:gd name="T82" fmla="*/ 124 w 296"/>
                <a:gd name="T83" fmla="*/ 556 h 652"/>
                <a:gd name="T84" fmla="*/ 153 w 296"/>
                <a:gd name="T85" fmla="*/ 585 h 652"/>
                <a:gd name="T86" fmla="*/ 186 w 296"/>
                <a:gd name="T87" fmla="*/ 611 h 652"/>
                <a:gd name="T88" fmla="*/ 218 w 296"/>
                <a:gd name="T89" fmla="*/ 629 h 652"/>
                <a:gd name="T90" fmla="*/ 255 w 296"/>
                <a:gd name="T91" fmla="*/ 642 h 652"/>
                <a:gd name="T92" fmla="*/ 296 w 296"/>
                <a:gd name="T93" fmla="*/ 652 h 652"/>
                <a:gd name="T94" fmla="*/ 269 w 296"/>
                <a:gd name="T95" fmla="*/ 652 h 6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6"/>
                <a:gd name="T145" fmla="*/ 0 h 652"/>
                <a:gd name="T146" fmla="*/ 296 w 296"/>
                <a:gd name="T147" fmla="*/ 652 h 6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6" h="652">
                  <a:moveTo>
                    <a:pt x="269" y="652"/>
                  </a:moveTo>
                  <a:lnTo>
                    <a:pt x="263" y="650"/>
                  </a:lnTo>
                  <a:lnTo>
                    <a:pt x="255" y="650"/>
                  </a:lnTo>
                  <a:lnTo>
                    <a:pt x="247" y="650"/>
                  </a:lnTo>
                  <a:lnTo>
                    <a:pt x="241" y="650"/>
                  </a:lnTo>
                  <a:lnTo>
                    <a:pt x="227" y="645"/>
                  </a:lnTo>
                  <a:lnTo>
                    <a:pt x="214" y="645"/>
                  </a:lnTo>
                  <a:lnTo>
                    <a:pt x="208" y="642"/>
                  </a:lnTo>
                  <a:lnTo>
                    <a:pt x="200" y="639"/>
                  </a:lnTo>
                  <a:lnTo>
                    <a:pt x="194" y="637"/>
                  </a:lnTo>
                  <a:lnTo>
                    <a:pt x="188" y="634"/>
                  </a:lnTo>
                  <a:lnTo>
                    <a:pt x="175" y="629"/>
                  </a:lnTo>
                  <a:lnTo>
                    <a:pt x="163" y="624"/>
                  </a:lnTo>
                  <a:lnTo>
                    <a:pt x="151" y="616"/>
                  </a:lnTo>
                  <a:lnTo>
                    <a:pt x="139" y="608"/>
                  </a:lnTo>
                  <a:lnTo>
                    <a:pt x="126" y="600"/>
                  </a:lnTo>
                  <a:lnTo>
                    <a:pt x="116" y="593"/>
                  </a:lnTo>
                  <a:lnTo>
                    <a:pt x="106" y="582"/>
                  </a:lnTo>
                  <a:lnTo>
                    <a:pt x="96" y="575"/>
                  </a:lnTo>
                  <a:lnTo>
                    <a:pt x="86" y="564"/>
                  </a:lnTo>
                  <a:lnTo>
                    <a:pt x="78" y="554"/>
                  </a:lnTo>
                  <a:lnTo>
                    <a:pt x="67" y="541"/>
                  </a:lnTo>
                  <a:lnTo>
                    <a:pt x="59" y="528"/>
                  </a:lnTo>
                  <a:lnTo>
                    <a:pt x="51" y="518"/>
                  </a:lnTo>
                  <a:lnTo>
                    <a:pt x="45" y="505"/>
                  </a:lnTo>
                  <a:lnTo>
                    <a:pt x="37" y="492"/>
                  </a:lnTo>
                  <a:lnTo>
                    <a:pt x="29" y="476"/>
                  </a:lnTo>
                  <a:lnTo>
                    <a:pt x="22" y="463"/>
                  </a:lnTo>
                  <a:lnTo>
                    <a:pt x="20" y="450"/>
                  </a:lnTo>
                  <a:lnTo>
                    <a:pt x="14" y="435"/>
                  </a:lnTo>
                  <a:lnTo>
                    <a:pt x="10" y="419"/>
                  </a:lnTo>
                  <a:lnTo>
                    <a:pt x="6" y="404"/>
                  </a:lnTo>
                  <a:lnTo>
                    <a:pt x="4" y="388"/>
                  </a:lnTo>
                  <a:lnTo>
                    <a:pt x="0" y="373"/>
                  </a:lnTo>
                  <a:lnTo>
                    <a:pt x="0" y="357"/>
                  </a:lnTo>
                  <a:lnTo>
                    <a:pt x="0" y="339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0" y="305"/>
                  </a:lnTo>
                  <a:lnTo>
                    <a:pt x="0" y="298"/>
                  </a:lnTo>
                  <a:lnTo>
                    <a:pt x="0" y="290"/>
                  </a:lnTo>
                  <a:lnTo>
                    <a:pt x="0" y="272"/>
                  </a:lnTo>
                  <a:lnTo>
                    <a:pt x="4" y="256"/>
                  </a:lnTo>
                  <a:lnTo>
                    <a:pt x="6" y="241"/>
                  </a:lnTo>
                  <a:lnTo>
                    <a:pt x="10" y="225"/>
                  </a:lnTo>
                  <a:lnTo>
                    <a:pt x="14" y="212"/>
                  </a:lnTo>
                  <a:lnTo>
                    <a:pt x="20" y="197"/>
                  </a:lnTo>
                  <a:lnTo>
                    <a:pt x="22" y="181"/>
                  </a:lnTo>
                  <a:lnTo>
                    <a:pt x="29" y="165"/>
                  </a:lnTo>
                  <a:lnTo>
                    <a:pt x="37" y="153"/>
                  </a:lnTo>
                  <a:lnTo>
                    <a:pt x="45" y="140"/>
                  </a:lnTo>
                  <a:lnTo>
                    <a:pt x="51" y="127"/>
                  </a:lnTo>
                  <a:lnTo>
                    <a:pt x="59" y="116"/>
                  </a:lnTo>
                  <a:lnTo>
                    <a:pt x="67" y="103"/>
                  </a:lnTo>
                  <a:lnTo>
                    <a:pt x="78" y="93"/>
                  </a:lnTo>
                  <a:lnTo>
                    <a:pt x="86" y="80"/>
                  </a:lnTo>
                  <a:lnTo>
                    <a:pt x="96" y="70"/>
                  </a:lnTo>
                  <a:lnTo>
                    <a:pt x="106" y="62"/>
                  </a:lnTo>
                  <a:lnTo>
                    <a:pt x="116" y="52"/>
                  </a:lnTo>
                  <a:lnTo>
                    <a:pt x="126" y="41"/>
                  </a:lnTo>
                  <a:lnTo>
                    <a:pt x="139" y="36"/>
                  </a:lnTo>
                  <a:lnTo>
                    <a:pt x="151" y="28"/>
                  </a:lnTo>
                  <a:lnTo>
                    <a:pt x="163" y="23"/>
                  </a:lnTo>
                  <a:lnTo>
                    <a:pt x="175" y="18"/>
                  </a:lnTo>
                  <a:lnTo>
                    <a:pt x="188" y="13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8" y="5"/>
                  </a:lnTo>
                  <a:lnTo>
                    <a:pt x="214" y="5"/>
                  </a:lnTo>
                  <a:lnTo>
                    <a:pt x="227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5" y="0"/>
                  </a:lnTo>
                  <a:lnTo>
                    <a:pt x="263" y="0"/>
                  </a:lnTo>
                  <a:lnTo>
                    <a:pt x="269" y="0"/>
                  </a:lnTo>
                  <a:lnTo>
                    <a:pt x="282" y="0"/>
                  </a:lnTo>
                  <a:lnTo>
                    <a:pt x="296" y="0"/>
                  </a:lnTo>
                  <a:lnTo>
                    <a:pt x="282" y="0"/>
                  </a:lnTo>
                  <a:lnTo>
                    <a:pt x="269" y="2"/>
                  </a:lnTo>
                  <a:lnTo>
                    <a:pt x="255" y="5"/>
                  </a:lnTo>
                  <a:lnTo>
                    <a:pt x="243" y="10"/>
                  </a:lnTo>
                  <a:lnTo>
                    <a:pt x="231" y="13"/>
                  </a:lnTo>
                  <a:lnTo>
                    <a:pt x="218" y="18"/>
                  </a:lnTo>
                  <a:lnTo>
                    <a:pt x="208" y="23"/>
                  </a:lnTo>
                  <a:lnTo>
                    <a:pt x="196" y="31"/>
                  </a:lnTo>
                  <a:lnTo>
                    <a:pt x="186" y="36"/>
                  </a:lnTo>
                  <a:lnTo>
                    <a:pt x="173" y="44"/>
                  </a:lnTo>
                  <a:lnTo>
                    <a:pt x="161" y="52"/>
                  </a:lnTo>
                  <a:lnTo>
                    <a:pt x="153" y="62"/>
                  </a:lnTo>
                  <a:lnTo>
                    <a:pt x="143" y="70"/>
                  </a:lnTo>
                  <a:lnTo>
                    <a:pt x="133" y="80"/>
                  </a:lnTo>
                  <a:lnTo>
                    <a:pt x="124" y="90"/>
                  </a:lnTo>
                  <a:lnTo>
                    <a:pt x="116" y="103"/>
                  </a:lnTo>
                  <a:lnTo>
                    <a:pt x="108" y="111"/>
                  </a:lnTo>
                  <a:lnTo>
                    <a:pt x="100" y="124"/>
                  </a:lnTo>
                  <a:lnTo>
                    <a:pt x="94" y="137"/>
                  </a:lnTo>
                  <a:lnTo>
                    <a:pt x="88" y="150"/>
                  </a:lnTo>
                  <a:lnTo>
                    <a:pt x="80" y="160"/>
                  </a:lnTo>
                  <a:lnTo>
                    <a:pt x="73" y="173"/>
                  </a:lnTo>
                  <a:lnTo>
                    <a:pt x="67" y="189"/>
                  </a:lnTo>
                  <a:lnTo>
                    <a:pt x="65" y="202"/>
                  </a:lnTo>
                  <a:lnTo>
                    <a:pt x="59" y="217"/>
                  </a:lnTo>
                  <a:lnTo>
                    <a:pt x="55" y="233"/>
                  </a:lnTo>
                  <a:lnTo>
                    <a:pt x="51" y="246"/>
                  </a:lnTo>
                  <a:lnTo>
                    <a:pt x="49" y="261"/>
                  </a:lnTo>
                  <a:lnTo>
                    <a:pt x="47" y="277"/>
                  </a:lnTo>
                  <a:lnTo>
                    <a:pt x="45" y="295"/>
                  </a:lnTo>
                  <a:lnTo>
                    <a:pt x="45" y="310"/>
                  </a:lnTo>
                  <a:lnTo>
                    <a:pt x="45" y="326"/>
                  </a:lnTo>
                  <a:lnTo>
                    <a:pt x="45" y="342"/>
                  </a:lnTo>
                  <a:lnTo>
                    <a:pt x="45" y="357"/>
                  </a:lnTo>
                  <a:lnTo>
                    <a:pt x="47" y="373"/>
                  </a:lnTo>
                  <a:lnTo>
                    <a:pt x="49" y="388"/>
                  </a:lnTo>
                  <a:lnTo>
                    <a:pt x="51" y="401"/>
                  </a:lnTo>
                  <a:lnTo>
                    <a:pt x="55" y="417"/>
                  </a:lnTo>
                  <a:lnTo>
                    <a:pt x="59" y="430"/>
                  </a:lnTo>
                  <a:lnTo>
                    <a:pt x="65" y="445"/>
                  </a:lnTo>
                  <a:lnTo>
                    <a:pt x="67" y="458"/>
                  </a:lnTo>
                  <a:lnTo>
                    <a:pt x="73" y="471"/>
                  </a:lnTo>
                  <a:lnTo>
                    <a:pt x="80" y="484"/>
                  </a:lnTo>
                  <a:lnTo>
                    <a:pt x="88" y="500"/>
                  </a:lnTo>
                  <a:lnTo>
                    <a:pt x="94" y="510"/>
                  </a:lnTo>
                  <a:lnTo>
                    <a:pt x="100" y="523"/>
                  </a:lnTo>
                  <a:lnTo>
                    <a:pt x="108" y="533"/>
                  </a:lnTo>
                  <a:lnTo>
                    <a:pt x="116" y="546"/>
                  </a:lnTo>
                  <a:lnTo>
                    <a:pt x="124" y="556"/>
                  </a:lnTo>
                  <a:lnTo>
                    <a:pt x="133" y="567"/>
                  </a:lnTo>
                  <a:lnTo>
                    <a:pt x="143" y="575"/>
                  </a:lnTo>
                  <a:lnTo>
                    <a:pt x="153" y="585"/>
                  </a:lnTo>
                  <a:lnTo>
                    <a:pt x="161" y="593"/>
                  </a:lnTo>
                  <a:lnTo>
                    <a:pt x="173" y="603"/>
                  </a:lnTo>
                  <a:lnTo>
                    <a:pt x="186" y="611"/>
                  </a:lnTo>
                  <a:lnTo>
                    <a:pt x="196" y="619"/>
                  </a:lnTo>
                  <a:lnTo>
                    <a:pt x="208" y="624"/>
                  </a:lnTo>
                  <a:lnTo>
                    <a:pt x="218" y="629"/>
                  </a:lnTo>
                  <a:lnTo>
                    <a:pt x="231" y="634"/>
                  </a:lnTo>
                  <a:lnTo>
                    <a:pt x="243" y="639"/>
                  </a:lnTo>
                  <a:lnTo>
                    <a:pt x="255" y="642"/>
                  </a:lnTo>
                  <a:lnTo>
                    <a:pt x="269" y="645"/>
                  </a:lnTo>
                  <a:lnTo>
                    <a:pt x="282" y="650"/>
                  </a:lnTo>
                  <a:lnTo>
                    <a:pt x="296" y="652"/>
                  </a:lnTo>
                  <a:lnTo>
                    <a:pt x="282" y="652"/>
                  </a:lnTo>
                  <a:lnTo>
                    <a:pt x="269" y="6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46" name="Freeform 101"/>
            <p:cNvSpPr>
              <a:spLocks/>
            </p:cNvSpPr>
            <p:nvPr/>
          </p:nvSpPr>
          <p:spPr bwMode="auto">
            <a:xfrm>
              <a:off x="2067" y="1601"/>
              <a:ext cx="265" cy="586"/>
            </a:xfrm>
            <a:custGeom>
              <a:avLst/>
              <a:gdLst>
                <a:gd name="T0" fmla="*/ 216 w 265"/>
                <a:gd name="T1" fmla="*/ 583 h 586"/>
                <a:gd name="T2" fmla="*/ 180 w 265"/>
                <a:gd name="T3" fmla="*/ 573 h 586"/>
                <a:gd name="T4" fmla="*/ 147 w 265"/>
                <a:gd name="T5" fmla="*/ 562 h 586"/>
                <a:gd name="T6" fmla="*/ 116 w 265"/>
                <a:gd name="T7" fmla="*/ 541 h 586"/>
                <a:gd name="T8" fmla="*/ 88 w 265"/>
                <a:gd name="T9" fmla="*/ 516 h 586"/>
                <a:gd name="T10" fmla="*/ 63 w 265"/>
                <a:gd name="T11" fmla="*/ 487 h 586"/>
                <a:gd name="T12" fmla="*/ 41 w 265"/>
                <a:gd name="T13" fmla="*/ 453 h 586"/>
                <a:gd name="T14" fmla="*/ 23 w 265"/>
                <a:gd name="T15" fmla="*/ 417 h 586"/>
                <a:gd name="T16" fmla="*/ 10 w 265"/>
                <a:gd name="T17" fmla="*/ 378 h 586"/>
                <a:gd name="T18" fmla="*/ 2 w 265"/>
                <a:gd name="T19" fmla="*/ 337 h 586"/>
                <a:gd name="T20" fmla="*/ 0 w 265"/>
                <a:gd name="T21" fmla="*/ 296 h 586"/>
                <a:gd name="T22" fmla="*/ 2 w 265"/>
                <a:gd name="T23" fmla="*/ 249 h 586"/>
                <a:gd name="T24" fmla="*/ 10 w 265"/>
                <a:gd name="T25" fmla="*/ 205 h 586"/>
                <a:gd name="T26" fmla="*/ 23 w 265"/>
                <a:gd name="T27" fmla="*/ 163 h 586"/>
                <a:gd name="T28" fmla="*/ 41 w 265"/>
                <a:gd name="T29" fmla="*/ 127 h 586"/>
                <a:gd name="T30" fmla="*/ 63 w 265"/>
                <a:gd name="T31" fmla="*/ 94 h 586"/>
                <a:gd name="T32" fmla="*/ 88 w 265"/>
                <a:gd name="T33" fmla="*/ 65 h 586"/>
                <a:gd name="T34" fmla="*/ 116 w 265"/>
                <a:gd name="T35" fmla="*/ 39 h 586"/>
                <a:gd name="T36" fmla="*/ 147 w 265"/>
                <a:gd name="T37" fmla="*/ 24 h 586"/>
                <a:gd name="T38" fmla="*/ 180 w 265"/>
                <a:gd name="T39" fmla="*/ 8 h 586"/>
                <a:gd name="T40" fmla="*/ 216 w 265"/>
                <a:gd name="T41" fmla="*/ 0 h 586"/>
                <a:gd name="T42" fmla="*/ 253 w 265"/>
                <a:gd name="T43" fmla="*/ 3 h 586"/>
                <a:gd name="T44" fmla="*/ 241 w 265"/>
                <a:gd name="T45" fmla="*/ 6 h 586"/>
                <a:gd name="T46" fmla="*/ 206 w 265"/>
                <a:gd name="T47" fmla="*/ 16 h 586"/>
                <a:gd name="T48" fmla="*/ 176 w 265"/>
                <a:gd name="T49" fmla="*/ 31 h 586"/>
                <a:gd name="T50" fmla="*/ 145 w 265"/>
                <a:gd name="T51" fmla="*/ 50 h 586"/>
                <a:gd name="T52" fmla="*/ 121 w 265"/>
                <a:gd name="T53" fmla="*/ 75 h 586"/>
                <a:gd name="T54" fmla="*/ 98 w 265"/>
                <a:gd name="T55" fmla="*/ 104 h 586"/>
                <a:gd name="T56" fmla="*/ 78 w 265"/>
                <a:gd name="T57" fmla="*/ 135 h 586"/>
                <a:gd name="T58" fmla="*/ 61 w 265"/>
                <a:gd name="T59" fmla="*/ 171 h 586"/>
                <a:gd name="T60" fmla="*/ 49 w 265"/>
                <a:gd name="T61" fmla="*/ 210 h 586"/>
                <a:gd name="T62" fmla="*/ 43 w 265"/>
                <a:gd name="T63" fmla="*/ 251 h 586"/>
                <a:gd name="T64" fmla="*/ 41 w 265"/>
                <a:gd name="T65" fmla="*/ 296 h 586"/>
                <a:gd name="T66" fmla="*/ 43 w 265"/>
                <a:gd name="T67" fmla="*/ 334 h 586"/>
                <a:gd name="T68" fmla="*/ 49 w 265"/>
                <a:gd name="T69" fmla="*/ 376 h 586"/>
                <a:gd name="T70" fmla="*/ 61 w 265"/>
                <a:gd name="T71" fmla="*/ 412 h 586"/>
                <a:gd name="T72" fmla="*/ 78 w 265"/>
                <a:gd name="T73" fmla="*/ 446 h 586"/>
                <a:gd name="T74" fmla="*/ 98 w 265"/>
                <a:gd name="T75" fmla="*/ 479 h 586"/>
                <a:gd name="T76" fmla="*/ 121 w 265"/>
                <a:gd name="T77" fmla="*/ 508 h 586"/>
                <a:gd name="T78" fmla="*/ 145 w 265"/>
                <a:gd name="T79" fmla="*/ 531 h 586"/>
                <a:gd name="T80" fmla="*/ 176 w 265"/>
                <a:gd name="T81" fmla="*/ 552 h 586"/>
                <a:gd name="T82" fmla="*/ 206 w 265"/>
                <a:gd name="T83" fmla="*/ 567 h 586"/>
                <a:gd name="T84" fmla="*/ 239 w 265"/>
                <a:gd name="T85" fmla="*/ 578 h 586"/>
                <a:gd name="T86" fmla="*/ 251 w 265"/>
                <a:gd name="T87" fmla="*/ 586 h 5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5"/>
                <a:gd name="T133" fmla="*/ 0 h 586"/>
                <a:gd name="T134" fmla="*/ 265 w 265"/>
                <a:gd name="T135" fmla="*/ 586 h 5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5" h="586">
                  <a:moveTo>
                    <a:pt x="241" y="586"/>
                  </a:moveTo>
                  <a:lnTo>
                    <a:pt x="229" y="583"/>
                  </a:lnTo>
                  <a:lnTo>
                    <a:pt x="216" y="583"/>
                  </a:lnTo>
                  <a:lnTo>
                    <a:pt x="204" y="578"/>
                  </a:lnTo>
                  <a:lnTo>
                    <a:pt x="194" y="578"/>
                  </a:lnTo>
                  <a:lnTo>
                    <a:pt x="180" y="573"/>
                  </a:lnTo>
                  <a:lnTo>
                    <a:pt x="170" y="570"/>
                  </a:lnTo>
                  <a:lnTo>
                    <a:pt x="157" y="565"/>
                  </a:lnTo>
                  <a:lnTo>
                    <a:pt x="147" y="562"/>
                  </a:lnTo>
                  <a:lnTo>
                    <a:pt x="137" y="552"/>
                  </a:lnTo>
                  <a:lnTo>
                    <a:pt x="125" y="547"/>
                  </a:lnTo>
                  <a:lnTo>
                    <a:pt x="116" y="541"/>
                  </a:lnTo>
                  <a:lnTo>
                    <a:pt x="106" y="534"/>
                  </a:lnTo>
                  <a:lnTo>
                    <a:pt x="96" y="523"/>
                  </a:lnTo>
                  <a:lnTo>
                    <a:pt x="88" y="516"/>
                  </a:lnTo>
                  <a:lnTo>
                    <a:pt x="80" y="508"/>
                  </a:lnTo>
                  <a:lnTo>
                    <a:pt x="72" y="500"/>
                  </a:lnTo>
                  <a:lnTo>
                    <a:pt x="63" y="487"/>
                  </a:lnTo>
                  <a:lnTo>
                    <a:pt x="55" y="477"/>
                  </a:lnTo>
                  <a:lnTo>
                    <a:pt x="47" y="466"/>
                  </a:lnTo>
                  <a:lnTo>
                    <a:pt x="41" y="453"/>
                  </a:lnTo>
                  <a:lnTo>
                    <a:pt x="35" y="441"/>
                  </a:lnTo>
                  <a:lnTo>
                    <a:pt x="29" y="430"/>
                  </a:lnTo>
                  <a:lnTo>
                    <a:pt x="23" y="417"/>
                  </a:lnTo>
                  <a:lnTo>
                    <a:pt x="18" y="407"/>
                  </a:lnTo>
                  <a:lnTo>
                    <a:pt x="14" y="391"/>
                  </a:lnTo>
                  <a:lnTo>
                    <a:pt x="10" y="378"/>
                  </a:lnTo>
                  <a:lnTo>
                    <a:pt x="6" y="365"/>
                  </a:lnTo>
                  <a:lnTo>
                    <a:pt x="4" y="352"/>
                  </a:lnTo>
                  <a:lnTo>
                    <a:pt x="2" y="337"/>
                  </a:lnTo>
                  <a:lnTo>
                    <a:pt x="0" y="324"/>
                  </a:lnTo>
                  <a:lnTo>
                    <a:pt x="0" y="308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4"/>
                  </a:lnTo>
                  <a:lnTo>
                    <a:pt x="2" y="249"/>
                  </a:lnTo>
                  <a:lnTo>
                    <a:pt x="4" y="236"/>
                  </a:lnTo>
                  <a:lnTo>
                    <a:pt x="6" y="218"/>
                  </a:lnTo>
                  <a:lnTo>
                    <a:pt x="10" y="205"/>
                  </a:lnTo>
                  <a:lnTo>
                    <a:pt x="14" y="192"/>
                  </a:lnTo>
                  <a:lnTo>
                    <a:pt x="18" y="179"/>
                  </a:lnTo>
                  <a:lnTo>
                    <a:pt x="23" y="163"/>
                  </a:lnTo>
                  <a:lnTo>
                    <a:pt x="29" y="153"/>
                  </a:lnTo>
                  <a:lnTo>
                    <a:pt x="35" y="140"/>
                  </a:lnTo>
                  <a:lnTo>
                    <a:pt x="41" y="127"/>
                  </a:lnTo>
                  <a:lnTo>
                    <a:pt x="47" y="114"/>
                  </a:lnTo>
                  <a:lnTo>
                    <a:pt x="55" y="104"/>
                  </a:lnTo>
                  <a:lnTo>
                    <a:pt x="63" y="94"/>
                  </a:lnTo>
                  <a:lnTo>
                    <a:pt x="72" y="86"/>
                  </a:lnTo>
                  <a:lnTo>
                    <a:pt x="80" y="73"/>
                  </a:lnTo>
                  <a:lnTo>
                    <a:pt x="88" y="65"/>
                  </a:lnTo>
                  <a:lnTo>
                    <a:pt x="96" y="57"/>
                  </a:lnTo>
                  <a:lnTo>
                    <a:pt x="106" y="50"/>
                  </a:lnTo>
                  <a:lnTo>
                    <a:pt x="116" y="39"/>
                  </a:lnTo>
                  <a:lnTo>
                    <a:pt x="125" y="34"/>
                  </a:lnTo>
                  <a:lnTo>
                    <a:pt x="137" y="29"/>
                  </a:lnTo>
                  <a:lnTo>
                    <a:pt x="147" y="24"/>
                  </a:lnTo>
                  <a:lnTo>
                    <a:pt x="157" y="16"/>
                  </a:lnTo>
                  <a:lnTo>
                    <a:pt x="170" y="11"/>
                  </a:lnTo>
                  <a:lnTo>
                    <a:pt x="180" y="8"/>
                  </a:lnTo>
                  <a:lnTo>
                    <a:pt x="194" y="6"/>
                  </a:lnTo>
                  <a:lnTo>
                    <a:pt x="204" y="3"/>
                  </a:lnTo>
                  <a:lnTo>
                    <a:pt x="216" y="0"/>
                  </a:lnTo>
                  <a:lnTo>
                    <a:pt x="229" y="0"/>
                  </a:lnTo>
                  <a:lnTo>
                    <a:pt x="241" y="0"/>
                  </a:lnTo>
                  <a:lnTo>
                    <a:pt x="253" y="3"/>
                  </a:lnTo>
                  <a:lnTo>
                    <a:pt x="265" y="3"/>
                  </a:lnTo>
                  <a:lnTo>
                    <a:pt x="253" y="3"/>
                  </a:lnTo>
                  <a:lnTo>
                    <a:pt x="241" y="6"/>
                  </a:lnTo>
                  <a:lnTo>
                    <a:pt x="229" y="8"/>
                  </a:lnTo>
                  <a:lnTo>
                    <a:pt x="219" y="11"/>
                  </a:lnTo>
                  <a:lnTo>
                    <a:pt x="206" y="16"/>
                  </a:lnTo>
                  <a:lnTo>
                    <a:pt x="196" y="21"/>
                  </a:lnTo>
                  <a:lnTo>
                    <a:pt x="186" y="24"/>
                  </a:lnTo>
                  <a:lnTo>
                    <a:pt x="176" y="31"/>
                  </a:lnTo>
                  <a:lnTo>
                    <a:pt x="163" y="37"/>
                  </a:lnTo>
                  <a:lnTo>
                    <a:pt x="155" y="44"/>
                  </a:lnTo>
                  <a:lnTo>
                    <a:pt x="145" y="50"/>
                  </a:lnTo>
                  <a:lnTo>
                    <a:pt x="139" y="57"/>
                  </a:lnTo>
                  <a:lnTo>
                    <a:pt x="129" y="65"/>
                  </a:lnTo>
                  <a:lnTo>
                    <a:pt x="121" y="75"/>
                  </a:lnTo>
                  <a:lnTo>
                    <a:pt x="112" y="86"/>
                  </a:lnTo>
                  <a:lnTo>
                    <a:pt x="106" y="94"/>
                  </a:lnTo>
                  <a:lnTo>
                    <a:pt x="98" y="104"/>
                  </a:lnTo>
                  <a:lnTo>
                    <a:pt x="90" y="114"/>
                  </a:lnTo>
                  <a:lnTo>
                    <a:pt x="84" y="122"/>
                  </a:lnTo>
                  <a:lnTo>
                    <a:pt x="78" y="135"/>
                  </a:lnTo>
                  <a:lnTo>
                    <a:pt x="72" y="145"/>
                  </a:lnTo>
                  <a:lnTo>
                    <a:pt x="67" y="158"/>
                  </a:lnTo>
                  <a:lnTo>
                    <a:pt x="61" y="171"/>
                  </a:lnTo>
                  <a:lnTo>
                    <a:pt x="57" y="184"/>
                  </a:lnTo>
                  <a:lnTo>
                    <a:pt x="53" y="197"/>
                  </a:lnTo>
                  <a:lnTo>
                    <a:pt x="49" y="210"/>
                  </a:lnTo>
                  <a:lnTo>
                    <a:pt x="47" y="223"/>
                  </a:lnTo>
                  <a:lnTo>
                    <a:pt x="45" y="239"/>
                  </a:lnTo>
                  <a:lnTo>
                    <a:pt x="43" y="251"/>
                  </a:lnTo>
                  <a:lnTo>
                    <a:pt x="41" y="264"/>
                  </a:lnTo>
                  <a:lnTo>
                    <a:pt x="41" y="280"/>
                  </a:lnTo>
                  <a:lnTo>
                    <a:pt x="41" y="296"/>
                  </a:lnTo>
                  <a:lnTo>
                    <a:pt x="41" y="308"/>
                  </a:lnTo>
                  <a:lnTo>
                    <a:pt x="41" y="321"/>
                  </a:lnTo>
                  <a:lnTo>
                    <a:pt x="43" y="334"/>
                  </a:lnTo>
                  <a:lnTo>
                    <a:pt x="45" y="350"/>
                  </a:lnTo>
                  <a:lnTo>
                    <a:pt x="47" y="363"/>
                  </a:lnTo>
                  <a:lnTo>
                    <a:pt x="49" y="376"/>
                  </a:lnTo>
                  <a:lnTo>
                    <a:pt x="53" y="386"/>
                  </a:lnTo>
                  <a:lnTo>
                    <a:pt x="57" y="399"/>
                  </a:lnTo>
                  <a:lnTo>
                    <a:pt x="61" y="412"/>
                  </a:lnTo>
                  <a:lnTo>
                    <a:pt x="67" y="422"/>
                  </a:lnTo>
                  <a:lnTo>
                    <a:pt x="72" y="433"/>
                  </a:lnTo>
                  <a:lnTo>
                    <a:pt x="78" y="446"/>
                  </a:lnTo>
                  <a:lnTo>
                    <a:pt x="84" y="459"/>
                  </a:lnTo>
                  <a:lnTo>
                    <a:pt x="90" y="469"/>
                  </a:lnTo>
                  <a:lnTo>
                    <a:pt x="98" y="479"/>
                  </a:lnTo>
                  <a:lnTo>
                    <a:pt x="106" y="490"/>
                  </a:lnTo>
                  <a:lnTo>
                    <a:pt x="112" y="497"/>
                  </a:lnTo>
                  <a:lnTo>
                    <a:pt x="121" y="508"/>
                  </a:lnTo>
                  <a:lnTo>
                    <a:pt x="129" y="516"/>
                  </a:lnTo>
                  <a:lnTo>
                    <a:pt x="139" y="523"/>
                  </a:lnTo>
                  <a:lnTo>
                    <a:pt x="145" y="531"/>
                  </a:lnTo>
                  <a:lnTo>
                    <a:pt x="155" y="539"/>
                  </a:lnTo>
                  <a:lnTo>
                    <a:pt x="163" y="544"/>
                  </a:lnTo>
                  <a:lnTo>
                    <a:pt x="176" y="552"/>
                  </a:lnTo>
                  <a:lnTo>
                    <a:pt x="184" y="557"/>
                  </a:lnTo>
                  <a:lnTo>
                    <a:pt x="194" y="562"/>
                  </a:lnTo>
                  <a:lnTo>
                    <a:pt x="206" y="567"/>
                  </a:lnTo>
                  <a:lnTo>
                    <a:pt x="216" y="573"/>
                  </a:lnTo>
                  <a:lnTo>
                    <a:pt x="229" y="575"/>
                  </a:lnTo>
                  <a:lnTo>
                    <a:pt x="239" y="578"/>
                  </a:lnTo>
                  <a:lnTo>
                    <a:pt x="251" y="583"/>
                  </a:lnTo>
                  <a:lnTo>
                    <a:pt x="263" y="586"/>
                  </a:lnTo>
                  <a:lnTo>
                    <a:pt x="251" y="586"/>
                  </a:lnTo>
                  <a:lnTo>
                    <a:pt x="241" y="5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47" name="Freeform 102"/>
            <p:cNvSpPr>
              <a:spLocks/>
            </p:cNvSpPr>
            <p:nvPr/>
          </p:nvSpPr>
          <p:spPr bwMode="auto">
            <a:xfrm>
              <a:off x="1038" y="2438"/>
              <a:ext cx="255" cy="396"/>
            </a:xfrm>
            <a:custGeom>
              <a:avLst/>
              <a:gdLst>
                <a:gd name="T0" fmla="*/ 141 w 255"/>
                <a:gd name="T1" fmla="*/ 393 h 396"/>
                <a:gd name="T2" fmla="*/ 164 w 255"/>
                <a:gd name="T3" fmla="*/ 385 h 396"/>
                <a:gd name="T4" fmla="*/ 188 w 255"/>
                <a:gd name="T5" fmla="*/ 373 h 396"/>
                <a:gd name="T6" fmla="*/ 208 w 255"/>
                <a:gd name="T7" fmla="*/ 352 h 396"/>
                <a:gd name="T8" fmla="*/ 225 w 255"/>
                <a:gd name="T9" fmla="*/ 326 h 396"/>
                <a:gd name="T10" fmla="*/ 239 w 255"/>
                <a:gd name="T11" fmla="*/ 295 h 396"/>
                <a:gd name="T12" fmla="*/ 245 w 255"/>
                <a:gd name="T13" fmla="*/ 269 h 396"/>
                <a:gd name="T14" fmla="*/ 249 w 255"/>
                <a:gd name="T15" fmla="*/ 251 h 396"/>
                <a:gd name="T16" fmla="*/ 253 w 255"/>
                <a:gd name="T17" fmla="*/ 233 h 396"/>
                <a:gd name="T18" fmla="*/ 255 w 255"/>
                <a:gd name="T19" fmla="*/ 212 h 396"/>
                <a:gd name="T20" fmla="*/ 255 w 255"/>
                <a:gd name="T21" fmla="*/ 191 h 396"/>
                <a:gd name="T22" fmla="*/ 253 w 255"/>
                <a:gd name="T23" fmla="*/ 171 h 396"/>
                <a:gd name="T24" fmla="*/ 249 w 255"/>
                <a:gd name="T25" fmla="*/ 152 h 396"/>
                <a:gd name="T26" fmla="*/ 245 w 255"/>
                <a:gd name="T27" fmla="*/ 134 h 396"/>
                <a:gd name="T28" fmla="*/ 241 w 255"/>
                <a:gd name="T29" fmla="*/ 116 h 396"/>
                <a:gd name="T30" fmla="*/ 235 w 255"/>
                <a:gd name="T31" fmla="*/ 98 h 396"/>
                <a:gd name="T32" fmla="*/ 225 w 255"/>
                <a:gd name="T33" fmla="*/ 75 h 396"/>
                <a:gd name="T34" fmla="*/ 208 w 255"/>
                <a:gd name="T35" fmla="*/ 46 h 396"/>
                <a:gd name="T36" fmla="*/ 188 w 255"/>
                <a:gd name="T37" fmla="*/ 26 h 396"/>
                <a:gd name="T38" fmla="*/ 164 w 255"/>
                <a:gd name="T39" fmla="*/ 10 h 396"/>
                <a:gd name="T40" fmla="*/ 141 w 255"/>
                <a:gd name="T41" fmla="*/ 0 h 396"/>
                <a:gd name="T42" fmla="*/ 115 w 255"/>
                <a:gd name="T43" fmla="*/ 0 h 396"/>
                <a:gd name="T44" fmla="*/ 90 w 255"/>
                <a:gd name="T45" fmla="*/ 5 h 396"/>
                <a:gd name="T46" fmla="*/ 66 w 255"/>
                <a:gd name="T47" fmla="*/ 18 h 396"/>
                <a:gd name="T48" fmla="*/ 45 w 255"/>
                <a:gd name="T49" fmla="*/ 39 h 396"/>
                <a:gd name="T50" fmla="*/ 27 w 255"/>
                <a:gd name="T51" fmla="*/ 67 h 396"/>
                <a:gd name="T52" fmla="*/ 15 w 255"/>
                <a:gd name="T53" fmla="*/ 95 h 396"/>
                <a:gd name="T54" fmla="*/ 4 w 255"/>
                <a:gd name="T55" fmla="*/ 121 h 396"/>
                <a:gd name="T56" fmla="*/ 2 w 255"/>
                <a:gd name="T57" fmla="*/ 142 h 396"/>
                <a:gd name="T58" fmla="*/ 0 w 255"/>
                <a:gd name="T59" fmla="*/ 160 h 396"/>
                <a:gd name="T60" fmla="*/ 0 w 255"/>
                <a:gd name="T61" fmla="*/ 181 h 396"/>
                <a:gd name="T62" fmla="*/ 0 w 255"/>
                <a:gd name="T63" fmla="*/ 202 h 396"/>
                <a:gd name="T64" fmla="*/ 0 w 255"/>
                <a:gd name="T65" fmla="*/ 220 h 396"/>
                <a:gd name="T66" fmla="*/ 2 w 255"/>
                <a:gd name="T67" fmla="*/ 240 h 396"/>
                <a:gd name="T68" fmla="*/ 4 w 255"/>
                <a:gd name="T69" fmla="*/ 259 h 396"/>
                <a:gd name="T70" fmla="*/ 15 w 255"/>
                <a:gd name="T71" fmla="*/ 284 h 396"/>
                <a:gd name="T72" fmla="*/ 27 w 255"/>
                <a:gd name="T73" fmla="*/ 318 h 396"/>
                <a:gd name="T74" fmla="*/ 45 w 255"/>
                <a:gd name="T75" fmla="*/ 344 h 396"/>
                <a:gd name="T76" fmla="*/ 66 w 255"/>
                <a:gd name="T77" fmla="*/ 367 h 396"/>
                <a:gd name="T78" fmla="*/ 90 w 255"/>
                <a:gd name="T79" fmla="*/ 383 h 396"/>
                <a:gd name="T80" fmla="*/ 115 w 255"/>
                <a:gd name="T81" fmla="*/ 393 h 396"/>
                <a:gd name="T82" fmla="*/ 127 w 255"/>
                <a:gd name="T83" fmla="*/ 396 h 3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5"/>
                <a:gd name="T127" fmla="*/ 0 h 396"/>
                <a:gd name="T128" fmla="*/ 255 w 255"/>
                <a:gd name="T129" fmla="*/ 396 h 3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5" h="396">
                  <a:moveTo>
                    <a:pt x="127" y="396"/>
                  </a:moveTo>
                  <a:lnTo>
                    <a:pt x="141" y="393"/>
                  </a:lnTo>
                  <a:lnTo>
                    <a:pt x="153" y="391"/>
                  </a:lnTo>
                  <a:lnTo>
                    <a:pt x="164" y="385"/>
                  </a:lnTo>
                  <a:lnTo>
                    <a:pt x="176" y="380"/>
                  </a:lnTo>
                  <a:lnTo>
                    <a:pt x="188" y="373"/>
                  </a:lnTo>
                  <a:lnTo>
                    <a:pt x="200" y="365"/>
                  </a:lnTo>
                  <a:lnTo>
                    <a:pt x="208" y="352"/>
                  </a:lnTo>
                  <a:lnTo>
                    <a:pt x="219" y="341"/>
                  </a:lnTo>
                  <a:lnTo>
                    <a:pt x="225" y="326"/>
                  </a:lnTo>
                  <a:lnTo>
                    <a:pt x="233" y="313"/>
                  </a:lnTo>
                  <a:lnTo>
                    <a:pt x="239" y="295"/>
                  </a:lnTo>
                  <a:lnTo>
                    <a:pt x="245" y="279"/>
                  </a:lnTo>
                  <a:lnTo>
                    <a:pt x="245" y="269"/>
                  </a:lnTo>
                  <a:lnTo>
                    <a:pt x="247" y="261"/>
                  </a:lnTo>
                  <a:lnTo>
                    <a:pt x="249" y="251"/>
                  </a:lnTo>
                  <a:lnTo>
                    <a:pt x="251" y="240"/>
                  </a:lnTo>
                  <a:lnTo>
                    <a:pt x="253" y="233"/>
                  </a:lnTo>
                  <a:lnTo>
                    <a:pt x="255" y="222"/>
                  </a:lnTo>
                  <a:lnTo>
                    <a:pt x="255" y="212"/>
                  </a:lnTo>
                  <a:lnTo>
                    <a:pt x="255" y="204"/>
                  </a:lnTo>
                  <a:lnTo>
                    <a:pt x="255" y="191"/>
                  </a:lnTo>
                  <a:lnTo>
                    <a:pt x="255" y="181"/>
                  </a:lnTo>
                  <a:lnTo>
                    <a:pt x="253" y="171"/>
                  </a:lnTo>
                  <a:lnTo>
                    <a:pt x="251" y="163"/>
                  </a:lnTo>
                  <a:lnTo>
                    <a:pt x="249" y="152"/>
                  </a:lnTo>
                  <a:lnTo>
                    <a:pt x="247" y="142"/>
                  </a:lnTo>
                  <a:lnTo>
                    <a:pt x="245" y="134"/>
                  </a:lnTo>
                  <a:lnTo>
                    <a:pt x="245" y="124"/>
                  </a:lnTo>
                  <a:lnTo>
                    <a:pt x="241" y="116"/>
                  </a:lnTo>
                  <a:lnTo>
                    <a:pt x="239" y="106"/>
                  </a:lnTo>
                  <a:lnTo>
                    <a:pt x="235" y="98"/>
                  </a:lnTo>
                  <a:lnTo>
                    <a:pt x="233" y="90"/>
                  </a:lnTo>
                  <a:lnTo>
                    <a:pt x="225" y="75"/>
                  </a:lnTo>
                  <a:lnTo>
                    <a:pt x="219" y="62"/>
                  </a:lnTo>
                  <a:lnTo>
                    <a:pt x="208" y="46"/>
                  </a:lnTo>
                  <a:lnTo>
                    <a:pt x="200" y="36"/>
                  </a:lnTo>
                  <a:lnTo>
                    <a:pt x="188" y="26"/>
                  </a:lnTo>
                  <a:lnTo>
                    <a:pt x="176" y="18"/>
                  </a:lnTo>
                  <a:lnTo>
                    <a:pt x="164" y="10"/>
                  </a:lnTo>
                  <a:lnTo>
                    <a:pt x="153" y="5"/>
                  </a:lnTo>
                  <a:lnTo>
                    <a:pt x="141" y="0"/>
                  </a:lnTo>
                  <a:lnTo>
                    <a:pt x="127" y="0"/>
                  </a:lnTo>
                  <a:lnTo>
                    <a:pt x="115" y="0"/>
                  </a:lnTo>
                  <a:lnTo>
                    <a:pt x="102" y="2"/>
                  </a:lnTo>
                  <a:lnTo>
                    <a:pt x="90" y="5"/>
                  </a:lnTo>
                  <a:lnTo>
                    <a:pt x="78" y="13"/>
                  </a:lnTo>
                  <a:lnTo>
                    <a:pt x="66" y="18"/>
                  </a:lnTo>
                  <a:lnTo>
                    <a:pt x="55" y="31"/>
                  </a:lnTo>
                  <a:lnTo>
                    <a:pt x="45" y="39"/>
                  </a:lnTo>
                  <a:lnTo>
                    <a:pt x="37" y="54"/>
                  </a:lnTo>
                  <a:lnTo>
                    <a:pt x="27" y="67"/>
                  </a:lnTo>
                  <a:lnTo>
                    <a:pt x="21" y="80"/>
                  </a:lnTo>
                  <a:lnTo>
                    <a:pt x="15" y="95"/>
                  </a:lnTo>
                  <a:lnTo>
                    <a:pt x="8" y="114"/>
                  </a:lnTo>
                  <a:lnTo>
                    <a:pt x="4" y="121"/>
                  </a:lnTo>
                  <a:lnTo>
                    <a:pt x="4" y="132"/>
                  </a:lnTo>
                  <a:lnTo>
                    <a:pt x="2" y="142"/>
                  </a:lnTo>
                  <a:lnTo>
                    <a:pt x="2" y="15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0" y="202"/>
                  </a:lnTo>
                  <a:lnTo>
                    <a:pt x="0" y="212"/>
                  </a:lnTo>
                  <a:lnTo>
                    <a:pt x="0" y="220"/>
                  </a:lnTo>
                  <a:lnTo>
                    <a:pt x="2" y="230"/>
                  </a:lnTo>
                  <a:lnTo>
                    <a:pt x="2" y="240"/>
                  </a:lnTo>
                  <a:lnTo>
                    <a:pt x="4" y="248"/>
                  </a:lnTo>
                  <a:lnTo>
                    <a:pt x="4" y="259"/>
                  </a:lnTo>
                  <a:lnTo>
                    <a:pt x="8" y="269"/>
                  </a:lnTo>
                  <a:lnTo>
                    <a:pt x="15" y="284"/>
                  </a:lnTo>
                  <a:lnTo>
                    <a:pt x="21" y="303"/>
                  </a:lnTo>
                  <a:lnTo>
                    <a:pt x="27" y="318"/>
                  </a:lnTo>
                  <a:lnTo>
                    <a:pt x="37" y="334"/>
                  </a:lnTo>
                  <a:lnTo>
                    <a:pt x="45" y="344"/>
                  </a:lnTo>
                  <a:lnTo>
                    <a:pt x="55" y="357"/>
                  </a:lnTo>
                  <a:lnTo>
                    <a:pt x="66" y="367"/>
                  </a:lnTo>
                  <a:lnTo>
                    <a:pt x="78" y="378"/>
                  </a:lnTo>
                  <a:lnTo>
                    <a:pt x="90" y="383"/>
                  </a:lnTo>
                  <a:lnTo>
                    <a:pt x="102" y="391"/>
                  </a:lnTo>
                  <a:lnTo>
                    <a:pt x="115" y="393"/>
                  </a:lnTo>
                  <a:lnTo>
                    <a:pt x="127" y="3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48" name="Freeform 103"/>
            <p:cNvSpPr>
              <a:spLocks/>
            </p:cNvSpPr>
            <p:nvPr/>
          </p:nvSpPr>
          <p:spPr bwMode="auto">
            <a:xfrm>
              <a:off x="1059" y="2477"/>
              <a:ext cx="189" cy="313"/>
            </a:xfrm>
            <a:custGeom>
              <a:avLst/>
              <a:gdLst>
                <a:gd name="T0" fmla="*/ 102 w 189"/>
                <a:gd name="T1" fmla="*/ 310 h 313"/>
                <a:gd name="T2" fmla="*/ 120 w 189"/>
                <a:gd name="T3" fmla="*/ 305 h 313"/>
                <a:gd name="T4" fmla="*/ 136 w 189"/>
                <a:gd name="T5" fmla="*/ 295 h 313"/>
                <a:gd name="T6" fmla="*/ 153 w 189"/>
                <a:gd name="T7" fmla="*/ 279 h 313"/>
                <a:gd name="T8" fmla="*/ 165 w 189"/>
                <a:gd name="T9" fmla="*/ 258 h 313"/>
                <a:gd name="T10" fmla="*/ 175 w 189"/>
                <a:gd name="T11" fmla="*/ 235 h 313"/>
                <a:gd name="T12" fmla="*/ 183 w 189"/>
                <a:gd name="T13" fmla="*/ 207 h 313"/>
                <a:gd name="T14" fmla="*/ 187 w 189"/>
                <a:gd name="T15" fmla="*/ 176 h 313"/>
                <a:gd name="T16" fmla="*/ 187 w 189"/>
                <a:gd name="T17" fmla="*/ 145 h 313"/>
                <a:gd name="T18" fmla="*/ 183 w 189"/>
                <a:gd name="T19" fmla="*/ 116 h 313"/>
                <a:gd name="T20" fmla="*/ 175 w 189"/>
                <a:gd name="T21" fmla="*/ 85 h 313"/>
                <a:gd name="T22" fmla="*/ 165 w 189"/>
                <a:gd name="T23" fmla="*/ 62 h 313"/>
                <a:gd name="T24" fmla="*/ 153 w 189"/>
                <a:gd name="T25" fmla="*/ 41 h 313"/>
                <a:gd name="T26" fmla="*/ 136 w 189"/>
                <a:gd name="T27" fmla="*/ 20 h 313"/>
                <a:gd name="T28" fmla="*/ 120 w 189"/>
                <a:gd name="T29" fmla="*/ 7 h 313"/>
                <a:gd name="T30" fmla="*/ 102 w 189"/>
                <a:gd name="T31" fmla="*/ 2 h 313"/>
                <a:gd name="T32" fmla="*/ 83 w 189"/>
                <a:gd name="T33" fmla="*/ 0 h 313"/>
                <a:gd name="T34" fmla="*/ 65 w 189"/>
                <a:gd name="T35" fmla="*/ 5 h 313"/>
                <a:gd name="T36" fmla="*/ 49 w 189"/>
                <a:gd name="T37" fmla="*/ 15 h 313"/>
                <a:gd name="T38" fmla="*/ 32 w 189"/>
                <a:gd name="T39" fmla="*/ 33 h 313"/>
                <a:gd name="T40" fmla="*/ 20 w 189"/>
                <a:gd name="T41" fmla="*/ 54 h 313"/>
                <a:gd name="T42" fmla="*/ 10 w 189"/>
                <a:gd name="T43" fmla="*/ 77 h 313"/>
                <a:gd name="T44" fmla="*/ 4 w 189"/>
                <a:gd name="T45" fmla="*/ 106 h 313"/>
                <a:gd name="T46" fmla="*/ 0 w 189"/>
                <a:gd name="T47" fmla="*/ 137 h 313"/>
                <a:gd name="T48" fmla="*/ 0 w 189"/>
                <a:gd name="T49" fmla="*/ 168 h 313"/>
                <a:gd name="T50" fmla="*/ 4 w 189"/>
                <a:gd name="T51" fmla="*/ 199 h 313"/>
                <a:gd name="T52" fmla="*/ 10 w 189"/>
                <a:gd name="T53" fmla="*/ 227 h 313"/>
                <a:gd name="T54" fmla="*/ 20 w 189"/>
                <a:gd name="T55" fmla="*/ 251 h 313"/>
                <a:gd name="T56" fmla="*/ 32 w 189"/>
                <a:gd name="T57" fmla="*/ 274 h 313"/>
                <a:gd name="T58" fmla="*/ 49 w 189"/>
                <a:gd name="T59" fmla="*/ 290 h 313"/>
                <a:gd name="T60" fmla="*/ 65 w 189"/>
                <a:gd name="T61" fmla="*/ 302 h 313"/>
                <a:gd name="T62" fmla="*/ 83 w 189"/>
                <a:gd name="T63" fmla="*/ 310 h 313"/>
                <a:gd name="T64" fmla="*/ 94 w 189"/>
                <a:gd name="T65" fmla="*/ 313 h 3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313"/>
                <a:gd name="T101" fmla="*/ 189 w 189"/>
                <a:gd name="T102" fmla="*/ 313 h 3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313">
                  <a:moveTo>
                    <a:pt x="94" y="313"/>
                  </a:moveTo>
                  <a:lnTo>
                    <a:pt x="102" y="310"/>
                  </a:lnTo>
                  <a:lnTo>
                    <a:pt x="110" y="310"/>
                  </a:lnTo>
                  <a:lnTo>
                    <a:pt x="120" y="305"/>
                  </a:lnTo>
                  <a:lnTo>
                    <a:pt x="130" y="300"/>
                  </a:lnTo>
                  <a:lnTo>
                    <a:pt x="136" y="295"/>
                  </a:lnTo>
                  <a:lnTo>
                    <a:pt x="147" y="287"/>
                  </a:lnTo>
                  <a:lnTo>
                    <a:pt x="153" y="279"/>
                  </a:lnTo>
                  <a:lnTo>
                    <a:pt x="161" y="271"/>
                  </a:lnTo>
                  <a:lnTo>
                    <a:pt x="165" y="258"/>
                  </a:lnTo>
                  <a:lnTo>
                    <a:pt x="171" y="248"/>
                  </a:lnTo>
                  <a:lnTo>
                    <a:pt x="175" y="235"/>
                  </a:lnTo>
                  <a:lnTo>
                    <a:pt x="181" y="222"/>
                  </a:lnTo>
                  <a:lnTo>
                    <a:pt x="183" y="207"/>
                  </a:lnTo>
                  <a:lnTo>
                    <a:pt x="187" y="194"/>
                  </a:lnTo>
                  <a:lnTo>
                    <a:pt x="187" y="176"/>
                  </a:lnTo>
                  <a:lnTo>
                    <a:pt x="189" y="163"/>
                  </a:lnTo>
                  <a:lnTo>
                    <a:pt x="187" y="145"/>
                  </a:lnTo>
                  <a:lnTo>
                    <a:pt x="187" y="129"/>
                  </a:lnTo>
                  <a:lnTo>
                    <a:pt x="183" y="116"/>
                  </a:lnTo>
                  <a:lnTo>
                    <a:pt x="181" y="100"/>
                  </a:lnTo>
                  <a:lnTo>
                    <a:pt x="175" y="85"/>
                  </a:lnTo>
                  <a:lnTo>
                    <a:pt x="171" y="72"/>
                  </a:lnTo>
                  <a:lnTo>
                    <a:pt x="165" y="62"/>
                  </a:lnTo>
                  <a:lnTo>
                    <a:pt x="161" y="51"/>
                  </a:lnTo>
                  <a:lnTo>
                    <a:pt x="153" y="41"/>
                  </a:lnTo>
                  <a:lnTo>
                    <a:pt x="147" y="31"/>
                  </a:lnTo>
                  <a:lnTo>
                    <a:pt x="136" y="20"/>
                  </a:lnTo>
                  <a:lnTo>
                    <a:pt x="130" y="15"/>
                  </a:lnTo>
                  <a:lnTo>
                    <a:pt x="120" y="7"/>
                  </a:lnTo>
                  <a:lnTo>
                    <a:pt x="110" y="5"/>
                  </a:lnTo>
                  <a:lnTo>
                    <a:pt x="102" y="2"/>
                  </a:lnTo>
                  <a:lnTo>
                    <a:pt x="94" y="2"/>
                  </a:lnTo>
                  <a:lnTo>
                    <a:pt x="83" y="0"/>
                  </a:lnTo>
                  <a:lnTo>
                    <a:pt x="75" y="2"/>
                  </a:lnTo>
                  <a:lnTo>
                    <a:pt x="65" y="5"/>
                  </a:lnTo>
                  <a:lnTo>
                    <a:pt x="57" y="12"/>
                  </a:lnTo>
                  <a:lnTo>
                    <a:pt x="49" y="15"/>
                  </a:lnTo>
                  <a:lnTo>
                    <a:pt x="40" y="23"/>
                  </a:lnTo>
                  <a:lnTo>
                    <a:pt x="32" y="33"/>
                  </a:lnTo>
                  <a:lnTo>
                    <a:pt x="28" y="44"/>
                  </a:lnTo>
                  <a:lnTo>
                    <a:pt x="20" y="54"/>
                  </a:lnTo>
                  <a:lnTo>
                    <a:pt x="16" y="64"/>
                  </a:lnTo>
                  <a:lnTo>
                    <a:pt x="10" y="77"/>
                  </a:lnTo>
                  <a:lnTo>
                    <a:pt x="6" y="93"/>
                  </a:lnTo>
                  <a:lnTo>
                    <a:pt x="4" y="106"/>
                  </a:lnTo>
                  <a:lnTo>
                    <a:pt x="2" y="119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2" y="183"/>
                  </a:lnTo>
                  <a:lnTo>
                    <a:pt x="4" y="199"/>
                  </a:lnTo>
                  <a:lnTo>
                    <a:pt x="6" y="214"/>
                  </a:lnTo>
                  <a:lnTo>
                    <a:pt x="10" y="227"/>
                  </a:lnTo>
                  <a:lnTo>
                    <a:pt x="16" y="240"/>
                  </a:lnTo>
                  <a:lnTo>
                    <a:pt x="20" y="251"/>
                  </a:lnTo>
                  <a:lnTo>
                    <a:pt x="28" y="264"/>
                  </a:lnTo>
                  <a:lnTo>
                    <a:pt x="32" y="274"/>
                  </a:lnTo>
                  <a:lnTo>
                    <a:pt x="40" y="284"/>
                  </a:lnTo>
                  <a:lnTo>
                    <a:pt x="49" y="290"/>
                  </a:lnTo>
                  <a:lnTo>
                    <a:pt x="57" y="297"/>
                  </a:lnTo>
                  <a:lnTo>
                    <a:pt x="65" y="302"/>
                  </a:lnTo>
                  <a:lnTo>
                    <a:pt x="75" y="308"/>
                  </a:lnTo>
                  <a:lnTo>
                    <a:pt x="83" y="310"/>
                  </a:lnTo>
                  <a:lnTo>
                    <a:pt x="94" y="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49" name="Freeform 104"/>
            <p:cNvSpPr>
              <a:spLocks/>
            </p:cNvSpPr>
            <p:nvPr/>
          </p:nvSpPr>
          <p:spPr bwMode="auto">
            <a:xfrm>
              <a:off x="1055" y="2513"/>
              <a:ext cx="193" cy="225"/>
            </a:xfrm>
            <a:custGeom>
              <a:avLst/>
              <a:gdLst>
                <a:gd name="T0" fmla="*/ 0 w 193"/>
                <a:gd name="T1" fmla="*/ 207 h 225"/>
                <a:gd name="T2" fmla="*/ 187 w 193"/>
                <a:gd name="T3" fmla="*/ 0 h 225"/>
                <a:gd name="T4" fmla="*/ 193 w 193"/>
                <a:gd name="T5" fmla="*/ 28 h 225"/>
                <a:gd name="T6" fmla="*/ 8 w 193"/>
                <a:gd name="T7" fmla="*/ 225 h 225"/>
                <a:gd name="T8" fmla="*/ 0 w 193"/>
                <a:gd name="T9" fmla="*/ 207 h 225"/>
                <a:gd name="T10" fmla="*/ 0 w 193"/>
                <a:gd name="T11" fmla="*/ 207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25"/>
                <a:gd name="T20" fmla="*/ 193 w 193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25">
                  <a:moveTo>
                    <a:pt x="0" y="207"/>
                  </a:moveTo>
                  <a:lnTo>
                    <a:pt x="187" y="0"/>
                  </a:lnTo>
                  <a:lnTo>
                    <a:pt x="193" y="28"/>
                  </a:lnTo>
                  <a:lnTo>
                    <a:pt x="8" y="225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0" name="Freeform 105"/>
            <p:cNvSpPr>
              <a:spLocks/>
            </p:cNvSpPr>
            <p:nvPr/>
          </p:nvSpPr>
          <p:spPr bwMode="auto">
            <a:xfrm>
              <a:off x="1102" y="2479"/>
              <a:ext cx="138" cy="324"/>
            </a:xfrm>
            <a:custGeom>
              <a:avLst/>
              <a:gdLst>
                <a:gd name="T0" fmla="*/ 6 w 138"/>
                <a:gd name="T1" fmla="*/ 0 h 324"/>
                <a:gd name="T2" fmla="*/ 138 w 138"/>
                <a:gd name="T3" fmla="*/ 295 h 324"/>
                <a:gd name="T4" fmla="*/ 106 w 138"/>
                <a:gd name="T5" fmla="*/ 324 h 324"/>
                <a:gd name="T6" fmla="*/ 0 w 138"/>
                <a:gd name="T7" fmla="*/ 10 h 324"/>
                <a:gd name="T8" fmla="*/ 6 w 138"/>
                <a:gd name="T9" fmla="*/ 0 h 324"/>
                <a:gd name="T10" fmla="*/ 6 w 138"/>
                <a:gd name="T11" fmla="*/ 0 h 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324"/>
                <a:gd name="T20" fmla="*/ 138 w 138"/>
                <a:gd name="T21" fmla="*/ 324 h 3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324">
                  <a:moveTo>
                    <a:pt x="6" y="0"/>
                  </a:moveTo>
                  <a:lnTo>
                    <a:pt x="138" y="295"/>
                  </a:lnTo>
                  <a:lnTo>
                    <a:pt x="106" y="324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1" name="Freeform 106"/>
            <p:cNvSpPr>
              <a:spLocks/>
            </p:cNvSpPr>
            <p:nvPr/>
          </p:nvSpPr>
          <p:spPr bwMode="auto">
            <a:xfrm>
              <a:off x="1112" y="2464"/>
              <a:ext cx="65" cy="344"/>
            </a:xfrm>
            <a:custGeom>
              <a:avLst/>
              <a:gdLst>
                <a:gd name="T0" fmla="*/ 61 w 65"/>
                <a:gd name="T1" fmla="*/ 0 h 344"/>
                <a:gd name="T2" fmla="*/ 0 w 65"/>
                <a:gd name="T3" fmla="*/ 331 h 344"/>
                <a:gd name="T4" fmla="*/ 26 w 65"/>
                <a:gd name="T5" fmla="*/ 344 h 344"/>
                <a:gd name="T6" fmla="*/ 65 w 65"/>
                <a:gd name="T7" fmla="*/ 7 h 344"/>
                <a:gd name="T8" fmla="*/ 61 w 65"/>
                <a:gd name="T9" fmla="*/ 0 h 344"/>
                <a:gd name="T10" fmla="*/ 61 w 65"/>
                <a:gd name="T11" fmla="*/ 0 h 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344"/>
                <a:gd name="T20" fmla="*/ 65 w 65"/>
                <a:gd name="T21" fmla="*/ 344 h 3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344">
                  <a:moveTo>
                    <a:pt x="61" y="0"/>
                  </a:moveTo>
                  <a:lnTo>
                    <a:pt x="0" y="331"/>
                  </a:lnTo>
                  <a:lnTo>
                    <a:pt x="26" y="344"/>
                  </a:lnTo>
                  <a:lnTo>
                    <a:pt x="65" y="7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2" name="Freeform 107"/>
            <p:cNvSpPr>
              <a:spLocks/>
            </p:cNvSpPr>
            <p:nvPr/>
          </p:nvSpPr>
          <p:spPr bwMode="auto">
            <a:xfrm>
              <a:off x="1055" y="2590"/>
              <a:ext cx="208" cy="104"/>
            </a:xfrm>
            <a:custGeom>
              <a:avLst/>
              <a:gdLst>
                <a:gd name="T0" fmla="*/ 0 w 208"/>
                <a:gd name="T1" fmla="*/ 0 h 104"/>
                <a:gd name="T2" fmla="*/ 208 w 208"/>
                <a:gd name="T3" fmla="*/ 52 h 104"/>
                <a:gd name="T4" fmla="*/ 202 w 208"/>
                <a:gd name="T5" fmla="*/ 104 h 104"/>
                <a:gd name="T6" fmla="*/ 2 w 208"/>
                <a:gd name="T7" fmla="*/ 13 h 104"/>
                <a:gd name="T8" fmla="*/ 0 w 208"/>
                <a:gd name="T9" fmla="*/ 0 h 104"/>
                <a:gd name="T10" fmla="*/ 0 w 208"/>
                <a:gd name="T11" fmla="*/ 0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"/>
                <a:gd name="T19" fmla="*/ 0 h 104"/>
                <a:gd name="T20" fmla="*/ 208 w 208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" h="104">
                  <a:moveTo>
                    <a:pt x="0" y="0"/>
                  </a:moveTo>
                  <a:lnTo>
                    <a:pt x="208" y="52"/>
                  </a:lnTo>
                  <a:lnTo>
                    <a:pt x="202" y="104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3" name="Freeform 108"/>
            <p:cNvSpPr>
              <a:spLocks/>
            </p:cNvSpPr>
            <p:nvPr/>
          </p:nvSpPr>
          <p:spPr bwMode="auto">
            <a:xfrm>
              <a:off x="1097" y="2554"/>
              <a:ext cx="105" cy="150"/>
            </a:xfrm>
            <a:custGeom>
              <a:avLst/>
              <a:gdLst>
                <a:gd name="T0" fmla="*/ 51 w 105"/>
                <a:gd name="T1" fmla="*/ 150 h 150"/>
                <a:gd name="T2" fmla="*/ 62 w 105"/>
                <a:gd name="T3" fmla="*/ 148 h 150"/>
                <a:gd name="T4" fmla="*/ 72 w 105"/>
                <a:gd name="T5" fmla="*/ 145 h 150"/>
                <a:gd name="T6" fmla="*/ 78 w 105"/>
                <a:gd name="T7" fmla="*/ 137 h 150"/>
                <a:gd name="T8" fmla="*/ 88 w 105"/>
                <a:gd name="T9" fmla="*/ 130 h 150"/>
                <a:gd name="T10" fmla="*/ 94 w 105"/>
                <a:gd name="T11" fmla="*/ 117 h 150"/>
                <a:gd name="T12" fmla="*/ 98 w 105"/>
                <a:gd name="T13" fmla="*/ 106 h 150"/>
                <a:gd name="T14" fmla="*/ 102 w 105"/>
                <a:gd name="T15" fmla="*/ 91 h 150"/>
                <a:gd name="T16" fmla="*/ 105 w 105"/>
                <a:gd name="T17" fmla="*/ 78 h 150"/>
                <a:gd name="T18" fmla="*/ 102 w 105"/>
                <a:gd name="T19" fmla="*/ 62 h 150"/>
                <a:gd name="T20" fmla="*/ 98 w 105"/>
                <a:gd name="T21" fmla="*/ 47 h 150"/>
                <a:gd name="T22" fmla="*/ 94 w 105"/>
                <a:gd name="T23" fmla="*/ 34 h 150"/>
                <a:gd name="T24" fmla="*/ 88 w 105"/>
                <a:gd name="T25" fmla="*/ 23 h 150"/>
                <a:gd name="T26" fmla="*/ 78 w 105"/>
                <a:gd name="T27" fmla="*/ 13 h 150"/>
                <a:gd name="T28" fmla="*/ 72 w 105"/>
                <a:gd name="T29" fmla="*/ 8 h 150"/>
                <a:gd name="T30" fmla="*/ 62 w 105"/>
                <a:gd name="T31" fmla="*/ 0 h 150"/>
                <a:gd name="T32" fmla="*/ 51 w 105"/>
                <a:gd name="T33" fmla="*/ 0 h 150"/>
                <a:gd name="T34" fmla="*/ 39 w 105"/>
                <a:gd name="T35" fmla="*/ 0 h 150"/>
                <a:gd name="T36" fmla="*/ 31 w 105"/>
                <a:gd name="T37" fmla="*/ 5 h 150"/>
                <a:gd name="T38" fmla="*/ 23 w 105"/>
                <a:gd name="T39" fmla="*/ 13 h 150"/>
                <a:gd name="T40" fmla="*/ 15 w 105"/>
                <a:gd name="T41" fmla="*/ 21 h 150"/>
                <a:gd name="T42" fmla="*/ 7 w 105"/>
                <a:gd name="T43" fmla="*/ 31 h 150"/>
                <a:gd name="T44" fmla="*/ 5 w 105"/>
                <a:gd name="T45" fmla="*/ 44 h 150"/>
                <a:gd name="T46" fmla="*/ 0 w 105"/>
                <a:gd name="T47" fmla="*/ 57 h 150"/>
                <a:gd name="T48" fmla="*/ 0 w 105"/>
                <a:gd name="T49" fmla="*/ 73 h 150"/>
                <a:gd name="T50" fmla="*/ 0 w 105"/>
                <a:gd name="T51" fmla="*/ 88 h 150"/>
                <a:gd name="T52" fmla="*/ 5 w 105"/>
                <a:gd name="T53" fmla="*/ 101 h 150"/>
                <a:gd name="T54" fmla="*/ 7 w 105"/>
                <a:gd name="T55" fmla="*/ 114 h 150"/>
                <a:gd name="T56" fmla="*/ 15 w 105"/>
                <a:gd name="T57" fmla="*/ 124 h 150"/>
                <a:gd name="T58" fmla="*/ 23 w 105"/>
                <a:gd name="T59" fmla="*/ 132 h 150"/>
                <a:gd name="T60" fmla="*/ 31 w 105"/>
                <a:gd name="T61" fmla="*/ 143 h 150"/>
                <a:gd name="T62" fmla="*/ 39 w 105"/>
                <a:gd name="T63" fmla="*/ 145 h 150"/>
                <a:gd name="T64" fmla="*/ 51 w 105"/>
                <a:gd name="T65" fmla="*/ 150 h 150"/>
                <a:gd name="T66" fmla="*/ 51 w 105"/>
                <a:gd name="T67" fmla="*/ 150 h 1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"/>
                <a:gd name="T103" fmla="*/ 0 h 150"/>
                <a:gd name="T104" fmla="*/ 105 w 105"/>
                <a:gd name="T105" fmla="*/ 150 h 1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" h="150">
                  <a:moveTo>
                    <a:pt x="51" y="150"/>
                  </a:moveTo>
                  <a:lnTo>
                    <a:pt x="62" y="148"/>
                  </a:lnTo>
                  <a:lnTo>
                    <a:pt x="72" y="145"/>
                  </a:lnTo>
                  <a:lnTo>
                    <a:pt x="78" y="137"/>
                  </a:lnTo>
                  <a:lnTo>
                    <a:pt x="88" y="130"/>
                  </a:lnTo>
                  <a:lnTo>
                    <a:pt x="94" y="117"/>
                  </a:lnTo>
                  <a:lnTo>
                    <a:pt x="98" y="106"/>
                  </a:lnTo>
                  <a:lnTo>
                    <a:pt x="102" y="91"/>
                  </a:lnTo>
                  <a:lnTo>
                    <a:pt x="105" y="78"/>
                  </a:lnTo>
                  <a:lnTo>
                    <a:pt x="102" y="62"/>
                  </a:lnTo>
                  <a:lnTo>
                    <a:pt x="98" y="47"/>
                  </a:lnTo>
                  <a:lnTo>
                    <a:pt x="94" y="34"/>
                  </a:lnTo>
                  <a:lnTo>
                    <a:pt x="88" y="23"/>
                  </a:lnTo>
                  <a:lnTo>
                    <a:pt x="78" y="13"/>
                  </a:lnTo>
                  <a:lnTo>
                    <a:pt x="72" y="8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39" y="0"/>
                  </a:lnTo>
                  <a:lnTo>
                    <a:pt x="31" y="5"/>
                  </a:lnTo>
                  <a:lnTo>
                    <a:pt x="23" y="13"/>
                  </a:lnTo>
                  <a:lnTo>
                    <a:pt x="15" y="21"/>
                  </a:lnTo>
                  <a:lnTo>
                    <a:pt x="7" y="31"/>
                  </a:lnTo>
                  <a:lnTo>
                    <a:pt x="5" y="44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0" y="88"/>
                  </a:lnTo>
                  <a:lnTo>
                    <a:pt x="5" y="101"/>
                  </a:lnTo>
                  <a:lnTo>
                    <a:pt x="7" y="114"/>
                  </a:lnTo>
                  <a:lnTo>
                    <a:pt x="15" y="124"/>
                  </a:lnTo>
                  <a:lnTo>
                    <a:pt x="23" y="132"/>
                  </a:lnTo>
                  <a:lnTo>
                    <a:pt x="31" y="143"/>
                  </a:lnTo>
                  <a:lnTo>
                    <a:pt x="39" y="145"/>
                  </a:lnTo>
                  <a:lnTo>
                    <a:pt x="5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4" name="Freeform 109"/>
            <p:cNvSpPr>
              <a:spLocks/>
            </p:cNvSpPr>
            <p:nvPr/>
          </p:nvSpPr>
          <p:spPr bwMode="auto">
            <a:xfrm>
              <a:off x="1114" y="2577"/>
              <a:ext cx="63" cy="94"/>
            </a:xfrm>
            <a:custGeom>
              <a:avLst/>
              <a:gdLst>
                <a:gd name="T0" fmla="*/ 32 w 63"/>
                <a:gd name="T1" fmla="*/ 94 h 94"/>
                <a:gd name="T2" fmla="*/ 43 w 63"/>
                <a:gd name="T3" fmla="*/ 89 h 94"/>
                <a:gd name="T4" fmla="*/ 55 w 63"/>
                <a:gd name="T5" fmla="*/ 81 h 94"/>
                <a:gd name="T6" fmla="*/ 57 w 63"/>
                <a:gd name="T7" fmla="*/ 73 h 94"/>
                <a:gd name="T8" fmla="*/ 61 w 63"/>
                <a:gd name="T9" fmla="*/ 68 h 94"/>
                <a:gd name="T10" fmla="*/ 61 w 63"/>
                <a:gd name="T11" fmla="*/ 57 h 94"/>
                <a:gd name="T12" fmla="*/ 63 w 63"/>
                <a:gd name="T13" fmla="*/ 50 h 94"/>
                <a:gd name="T14" fmla="*/ 61 w 63"/>
                <a:gd name="T15" fmla="*/ 39 h 94"/>
                <a:gd name="T16" fmla="*/ 61 w 63"/>
                <a:gd name="T17" fmla="*/ 32 h 94"/>
                <a:gd name="T18" fmla="*/ 57 w 63"/>
                <a:gd name="T19" fmla="*/ 21 h 94"/>
                <a:gd name="T20" fmla="*/ 55 w 63"/>
                <a:gd name="T21" fmla="*/ 16 h 94"/>
                <a:gd name="T22" fmla="*/ 43 w 63"/>
                <a:gd name="T23" fmla="*/ 3 h 94"/>
                <a:gd name="T24" fmla="*/ 32 w 63"/>
                <a:gd name="T25" fmla="*/ 0 h 94"/>
                <a:gd name="T26" fmla="*/ 24 w 63"/>
                <a:gd name="T27" fmla="*/ 0 h 94"/>
                <a:gd name="T28" fmla="*/ 18 w 63"/>
                <a:gd name="T29" fmla="*/ 3 h 94"/>
                <a:gd name="T30" fmla="*/ 12 w 63"/>
                <a:gd name="T31" fmla="*/ 6 h 94"/>
                <a:gd name="T32" fmla="*/ 8 w 63"/>
                <a:gd name="T33" fmla="*/ 13 h 94"/>
                <a:gd name="T34" fmla="*/ 4 w 63"/>
                <a:gd name="T35" fmla="*/ 19 h 94"/>
                <a:gd name="T36" fmla="*/ 0 w 63"/>
                <a:gd name="T37" fmla="*/ 26 h 94"/>
                <a:gd name="T38" fmla="*/ 0 w 63"/>
                <a:gd name="T39" fmla="*/ 37 h 94"/>
                <a:gd name="T40" fmla="*/ 0 w 63"/>
                <a:gd name="T41" fmla="*/ 47 h 94"/>
                <a:gd name="T42" fmla="*/ 0 w 63"/>
                <a:gd name="T43" fmla="*/ 55 h 94"/>
                <a:gd name="T44" fmla="*/ 0 w 63"/>
                <a:gd name="T45" fmla="*/ 65 h 94"/>
                <a:gd name="T46" fmla="*/ 4 w 63"/>
                <a:gd name="T47" fmla="*/ 73 h 94"/>
                <a:gd name="T48" fmla="*/ 8 w 63"/>
                <a:gd name="T49" fmla="*/ 81 h 94"/>
                <a:gd name="T50" fmla="*/ 12 w 63"/>
                <a:gd name="T51" fmla="*/ 86 h 94"/>
                <a:gd name="T52" fmla="*/ 18 w 63"/>
                <a:gd name="T53" fmla="*/ 89 h 94"/>
                <a:gd name="T54" fmla="*/ 24 w 63"/>
                <a:gd name="T55" fmla="*/ 94 h 94"/>
                <a:gd name="T56" fmla="*/ 32 w 63"/>
                <a:gd name="T57" fmla="*/ 94 h 94"/>
                <a:gd name="T58" fmla="*/ 32 w 63"/>
                <a:gd name="T59" fmla="*/ 94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3"/>
                <a:gd name="T91" fmla="*/ 0 h 94"/>
                <a:gd name="T92" fmla="*/ 63 w 63"/>
                <a:gd name="T93" fmla="*/ 94 h 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3" h="94">
                  <a:moveTo>
                    <a:pt x="32" y="94"/>
                  </a:moveTo>
                  <a:lnTo>
                    <a:pt x="43" y="89"/>
                  </a:lnTo>
                  <a:lnTo>
                    <a:pt x="55" y="81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57"/>
                  </a:lnTo>
                  <a:lnTo>
                    <a:pt x="63" y="50"/>
                  </a:lnTo>
                  <a:lnTo>
                    <a:pt x="61" y="39"/>
                  </a:lnTo>
                  <a:lnTo>
                    <a:pt x="61" y="32"/>
                  </a:lnTo>
                  <a:lnTo>
                    <a:pt x="57" y="21"/>
                  </a:lnTo>
                  <a:lnTo>
                    <a:pt x="55" y="16"/>
                  </a:lnTo>
                  <a:lnTo>
                    <a:pt x="43" y="3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2" y="6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65"/>
                  </a:lnTo>
                  <a:lnTo>
                    <a:pt x="4" y="73"/>
                  </a:lnTo>
                  <a:lnTo>
                    <a:pt x="8" y="81"/>
                  </a:lnTo>
                  <a:lnTo>
                    <a:pt x="12" y="86"/>
                  </a:lnTo>
                  <a:lnTo>
                    <a:pt x="18" y="89"/>
                  </a:lnTo>
                  <a:lnTo>
                    <a:pt x="24" y="94"/>
                  </a:lnTo>
                  <a:lnTo>
                    <a:pt x="32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5" name="Freeform 110"/>
            <p:cNvSpPr>
              <a:spLocks/>
            </p:cNvSpPr>
            <p:nvPr/>
          </p:nvSpPr>
          <p:spPr bwMode="auto">
            <a:xfrm>
              <a:off x="1124" y="2590"/>
              <a:ext cx="39" cy="57"/>
            </a:xfrm>
            <a:custGeom>
              <a:avLst/>
              <a:gdLst>
                <a:gd name="T0" fmla="*/ 18 w 39"/>
                <a:gd name="T1" fmla="*/ 57 h 57"/>
                <a:gd name="T2" fmla="*/ 27 w 39"/>
                <a:gd name="T3" fmla="*/ 55 h 57"/>
                <a:gd name="T4" fmla="*/ 33 w 39"/>
                <a:gd name="T5" fmla="*/ 50 h 57"/>
                <a:gd name="T6" fmla="*/ 35 w 39"/>
                <a:gd name="T7" fmla="*/ 39 h 57"/>
                <a:gd name="T8" fmla="*/ 39 w 39"/>
                <a:gd name="T9" fmla="*/ 29 h 57"/>
                <a:gd name="T10" fmla="*/ 35 w 39"/>
                <a:gd name="T11" fmla="*/ 19 h 57"/>
                <a:gd name="T12" fmla="*/ 33 w 39"/>
                <a:gd name="T13" fmla="*/ 8 h 57"/>
                <a:gd name="T14" fmla="*/ 27 w 39"/>
                <a:gd name="T15" fmla="*/ 3 h 57"/>
                <a:gd name="T16" fmla="*/ 18 w 39"/>
                <a:gd name="T17" fmla="*/ 0 h 57"/>
                <a:gd name="T18" fmla="*/ 10 w 39"/>
                <a:gd name="T19" fmla="*/ 0 h 57"/>
                <a:gd name="T20" fmla="*/ 4 w 39"/>
                <a:gd name="T21" fmla="*/ 6 h 57"/>
                <a:gd name="T22" fmla="*/ 0 w 39"/>
                <a:gd name="T23" fmla="*/ 16 h 57"/>
                <a:gd name="T24" fmla="*/ 0 w 39"/>
                <a:gd name="T25" fmla="*/ 29 h 57"/>
                <a:gd name="T26" fmla="*/ 0 w 39"/>
                <a:gd name="T27" fmla="*/ 39 h 57"/>
                <a:gd name="T28" fmla="*/ 4 w 39"/>
                <a:gd name="T29" fmla="*/ 47 h 57"/>
                <a:gd name="T30" fmla="*/ 10 w 39"/>
                <a:gd name="T31" fmla="*/ 55 h 57"/>
                <a:gd name="T32" fmla="*/ 18 w 39"/>
                <a:gd name="T33" fmla="*/ 57 h 57"/>
                <a:gd name="T34" fmla="*/ 18 w 39"/>
                <a:gd name="T35" fmla="*/ 5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57"/>
                <a:gd name="T56" fmla="*/ 39 w 39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57">
                  <a:moveTo>
                    <a:pt x="18" y="57"/>
                  </a:moveTo>
                  <a:lnTo>
                    <a:pt x="27" y="55"/>
                  </a:lnTo>
                  <a:lnTo>
                    <a:pt x="33" y="50"/>
                  </a:lnTo>
                  <a:lnTo>
                    <a:pt x="35" y="39"/>
                  </a:lnTo>
                  <a:lnTo>
                    <a:pt x="39" y="29"/>
                  </a:lnTo>
                  <a:lnTo>
                    <a:pt x="35" y="19"/>
                  </a:lnTo>
                  <a:lnTo>
                    <a:pt x="33" y="8"/>
                  </a:lnTo>
                  <a:lnTo>
                    <a:pt x="27" y="3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4" y="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4" y="47"/>
                  </a:lnTo>
                  <a:lnTo>
                    <a:pt x="10" y="55"/>
                  </a:lnTo>
                  <a:lnTo>
                    <a:pt x="18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6" name="Freeform 111"/>
            <p:cNvSpPr>
              <a:spLocks/>
            </p:cNvSpPr>
            <p:nvPr/>
          </p:nvSpPr>
          <p:spPr bwMode="auto">
            <a:xfrm>
              <a:off x="801" y="2438"/>
              <a:ext cx="215" cy="349"/>
            </a:xfrm>
            <a:custGeom>
              <a:avLst/>
              <a:gdLst>
                <a:gd name="T0" fmla="*/ 117 w 215"/>
                <a:gd name="T1" fmla="*/ 349 h 349"/>
                <a:gd name="T2" fmla="*/ 137 w 215"/>
                <a:gd name="T3" fmla="*/ 339 h 349"/>
                <a:gd name="T4" fmla="*/ 158 w 215"/>
                <a:gd name="T5" fmla="*/ 329 h 349"/>
                <a:gd name="T6" fmla="*/ 174 w 215"/>
                <a:gd name="T7" fmla="*/ 310 h 349"/>
                <a:gd name="T8" fmla="*/ 188 w 215"/>
                <a:gd name="T9" fmla="*/ 287 h 349"/>
                <a:gd name="T10" fmla="*/ 198 w 215"/>
                <a:gd name="T11" fmla="*/ 261 h 349"/>
                <a:gd name="T12" fmla="*/ 209 w 215"/>
                <a:gd name="T13" fmla="*/ 230 h 349"/>
                <a:gd name="T14" fmla="*/ 213 w 215"/>
                <a:gd name="T15" fmla="*/ 196 h 349"/>
                <a:gd name="T16" fmla="*/ 213 w 215"/>
                <a:gd name="T17" fmla="*/ 171 h 349"/>
                <a:gd name="T18" fmla="*/ 213 w 215"/>
                <a:gd name="T19" fmla="*/ 152 h 349"/>
                <a:gd name="T20" fmla="*/ 209 w 215"/>
                <a:gd name="T21" fmla="*/ 127 h 349"/>
                <a:gd name="T22" fmla="*/ 198 w 215"/>
                <a:gd name="T23" fmla="*/ 95 h 349"/>
                <a:gd name="T24" fmla="*/ 188 w 215"/>
                <a:gd name="T25" fmla="*/ 67 h 349"/>
                <a:gd name="T26" fmla="*/ 174 w 215"/>
                <a:gd name="T27" fmla="*/ 41 h 349"/>
                <a:gd name="T28" fmla="*/ 158 w 215"/>
                <a:gd name="T29" fmla="*/ 23 h 349"/>
                <a:gd name="T30" fmla="*/ 137 w 215"/>
                <a:gd name="T31" fmla="*/ 7 h 349"/>
                <a:gd name="T32" fmla="*/ 117 w 215"/>
                <a:gd name="T33" fmla="*/ 0 h 349"/>
                <a:gd name="T34" fmla="*/ 94 w 215"/>
                <a:gd name="T35" fmla="*/ 0 h 349"/>
                <a:gd name="T36" fmla="*/ 74 w 215"/>
                <a:gd name="T37" fmla="*/ 5 h 349"/>
                <a:gd name="T38" fmla="*/ 56 w 215"/>
                <a:gd name="T39" fmla="*/ 18 h 349"/>
                <a:gd name="T40" fmla="*/ 39 w 215"/>
                <a:gd name="T41" fmla="*/ 33 h 349"/>
                <a:gd name="T42" fmla="*/ 25 w 215"/>
                <a:gd name="T43" fmla="*/ 57 h 349"/>
                <a:gd name="T44" fmla="*/ 13 w 215"/>
                <a:gd name="T45" fmla="*/ 85 h 349"/>
                <a:gd name="T46" fmla="*/ 5 w 215"/>
                <a:gd name="T47" fmla="*/ 114 h 349"/>
                <a:gd name="T48" fmla="*/ 0 w 215"/>
                <a:gd name="T49" fmla="*/ 139 h 349"/>
                <a:gd name="T50" fmla="*/ 0 w 215"/>
                <a:gd name="T51" fmla="*/ 158 h 349"/>
                <a:gd name="T52" fmla="*/ 0 w 215"/>
                <a:gd name="T53" fmla="*/ 176 h 349"/>
                <a:gd name="T54" fmla="*/ 0 w 215"/>
                <a:gd name="T55" fmla="*/ 194 h 349"/>
                <a:gd name="T56" fmla="*/ 5 w 215"/>
                <a:gd name="T57" fmla="*/ 220 h 349"/>
                <a:gd name="T58" fmla="*/ 13 w 215"/>
                <a:gd name="T59" fmla="*/ 251 h 349"/>
                <a:gd name="T60" fmla="*/ 25 w 215"/>
                <a:gd name="T61" fmla="*/ 279 h 349"/>
                <a:gd name="T62" fmla="*/ 39 w 215"/>
                <a:gd name="T63" fmla="*/ 305 h 349"/>
                <a:gd name="T64" fmla="*/ 56 w 215"/>
                <a:gd name="T65" fmla="*/ 323 h 349"/>
                <a:gd name="T66" fmla="*/ 74 w 215"/>
                <a:gd name="T67" fmla="*/ 339 h 349"/>
                <a:gd name="T68" fmla="*/ 94 w 215"/>
                <a:gd name="T69" fmla="*/ 347 h 349"/>
                <a:gd name="T70" fmla="*/ 107 w 215"/>
                <a:gd name="T71" fmla="*/ 349 h 3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5"/>
                <a:gd name="T109" fmla="*/ 0 h 349"/>
                <a:gd name="T110" fmla="*/ 215 w 215"/>
                <a:gd name="T111" fmla="*/ 349 h 3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5" h="349">
                  <a:moveTo>
                    <a:pt x="107" y="349"/>
                  </a:moveTo>
                  <a:lnTo>
                    <a:pt x="117" y="349"/>
                  </a:lnTo>
                  <a:lnTo>
                    <a:pt x="129" y="344"/>
                  </a:lnTo>
                  <a:lnTo>
                    <a:pt x="137" y="339"/>
                  </a:lnTo>
                  <a:lnTo>
                    <a:pt x="147" y="336"/>
                  </a:lnTo>
                  <a:lnTo>
                    <a:pt x="158" y="329"/>
                  </a:lnTo>
                  <a:lnTo>
                    <a:pt x="166" y="321"/>
                  </a:lnTo>
                  <a:lnTo>
                    <a:pt x="174" y="310"/>
                  </a:lnTo>
                  <a:lnTo>
                    <a:pt x="182" y="300"/>
                  </a:lnTo>
                  <a:lnTo>
                    <a:pt x="188" y="287"/>
                  </a:lnTo>
                  <a:lnTo>
                    <a:pt x="194" y="274"/>
                  </a:lnTo>
                  <a:lnTo>
                    <a:pt x="198" y="261"/>
                  </a:lnTo>
                  <a:lnTo>
                    <a:pt x="207" y="246"/>
                  </a:lnTo>
                  <a:lnTo>
                    <a:pt x="209" y="230"/>
                  </a:lnTo>
                  <a:lnTo>
                    <a:pt x="213" y="215"/>
                  </a:lnTo>
                  <a:lnTo>
                    <a:pt x="213" y="196"/>
                  </a:lnTo>
                  <a:lnTo>
                    <a:pt x="215" y="181"/>
                  </a:lnTo>
                  <a:lnTo>
                    <a:pt x="213" y="171"/>
                  </a:lnTo>
                  <a:lnTo>
                    <a:pt x="213" y="163"/>
                  </a:lnTo>
                  <a:lnTo>
                    <a:pt x="213" y="152"/>
                  </a:lnTo>
                  <a:lnTo>
                    <a:pt x="213" y="145"/>
                  </a:lnTo>
                  <a:lnTo>
                    <a:pt x="209" y="127"/>
                  </a:lnTo>
                  <a:lnTo>
                    <a:pt x="207" y="111"/>
                  </a:lnTo>
                  <a:lnTo>
                    <a:pt x="198" y="95"/>
                  </a:lnTo>
                  <a:lnTo>
                    <a:pt x="194" y="80"/>
                  </a:lnTo>
                  <a:lnTo>
                    <a:pt x="188" y="67"/>
                  </a:lnTo>
                  <a:lnTo>
                    <a:pt x="182" y="54"/>
                  </a:lnTo>
                  <a:lnTo>
                    <a:pt x="174" y="41"/>
                  </a:lnTo>
                  <a:lnTo>
                    <a:pt x="166" y="31"/>
                  </a:lnTo>
                  <a:lnTo>
                    <a:pt x="158" y="23"/>
                  </a:lnTo>
                  <a:lnTo>
                    <a:pt x="147" y="15"/>
                  </a:lnTo>
                  <a:lnTo>
                    <a:pt x="137" y="7"/>
                  </a:lnTo>
                  <a:lnTo>
                    <a:pt x="129" y="5"/>
                  </a:lnTo>
                  <a:lnTo>
                    <a:pt x="117" y="0"/>
                  </a:lnTo>
                  <a:lnTo>
                    <a:pt x="107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4" y="5"/>
                  </a:lnTo>
                  <a:lnTo>
                    <a:pt x="66" y="13"/>
                  </a:lnTo>
                  <a:lnTo>
                    <a:pt x="56" y="18"/>
                  </a:lnTo>
                  <a:lnTo>
                    <a:pt x="47" y="26"/>
                  </a:lnTo>
                  <a:lnTo>
                    <a:pt x="39" y="33"/>
                  </a:lnTo>
                  <a:lnTo>
                    <a:pt x="33" y="46"/>
                  </a:lnTo>
                  <a:lnTo>
                    <a:pt x="25" y="57"/>
                  </a:lnTo>
                  <a:lnTo>
                    <a:pt x="19" y="72"/>
                  </a:lnTo>
                  <a:lnTo>
                    <a:pt x="13" y="85"/>
                  </a:lnTo>
                  <a:lnTo>
                    <a:pt x="9" y="101"/>
                  </a:lnTo>
                  <a:lnTo>
                    <a:pt x="5" y="114"/>
                  </a:lnTo>
                  <a:lnTo>
                    <a:pt x="2" y="132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2" y="204"/>
                  </a:lnTo>
                  <a:lnTo>
                    <a:pt x="5" y="220"/>
                  </a:lnTo>
                  <a:lnTo>
                    <a:pt x="9" y="238"/>
                  </a:lnTo>
                  <a:lnTo>
                    <a:pt x="13" y="251"/>
                  </a:lnTo>
                  <a:lnTo>
                    <a:pt x="19" y="266"/>
                  </a:lnTo>
                  <a:lnTo>
                    <a:pt x="25" y="279"/>
                  </a:lnTo>
                  <a:lnTo>
                    <a:pt x="33" y="295"/>
                  </a:lnTo>
                  <a:lnTo>
                    <a:pt x="39" y="305"/>
                  </a:lnTo>
                  <a:lnTo>
                    <a:pt x="47" y="316"/>
                  </a:lnTo>
                  <a:lnTo>
                    <a:pt x="56" y="323"/>
                  </a:lnTo>
                  <a:lnTo>
                    <a:pt x="66" y="334"/>
                  </a:lnTo>
                  <a:lnTo>
                    <a:pt x="74" y="339"/>
                  </a:lnTo>
                  <a:lnTo>
                    <a:pt x="84" y="344"/>
                  </a:lnTo>
                  <a:lnTo>
                    <a:pt x="94" y="347"/>
                  </a:lnTo>
                  <a:lnTo>
                    <a:pt x="107" y="3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7" name="Freeform 112"/>
            <p:cNvSpPr>
              <a:spLocks/>
            </p:cNvSpPr>
            <p:nvPr/>
          </p:nvSpPr>
          <p:spPr bwMode="auto">
            <a:xfrm>
              <a:off x="822" y="2474"/>
              <a:ext cx="153" cy="274"/>
            </a:xfrm>
            <a:custGeom>
              <a:avLst/>
              <a:gdLst>
                <a:gd name="T0" fmla="*/ 84 w 153"/>
                <a:gd name="T1" fmla="*/ 274 h 274"/>
                <a:gd name="T2" fmla="*/ 98 w 153"/>
                <a:gd name="T3" fmla="*/ 269 h 274"/>
                <a:gd name="T4" fmla="*/ 110 w 153"/>
                <a:gd name="T5" fmla="*/ 259 h 274"/>
                <a:gd name="T6" fmla="*/ 122 w 153"/>
                <a:gd name="T7" fmla="*/ 243 h 274"/>
                <a:gd name="T8" fmla="*/ 133 w 153"/>
                <a:gd name="T9" fmla="*/ 225 h 274"/>
                <a:gd name="T10" fmla="*/ 143 w 153"/>
                <a:gd name="T11" fmla="*/ 204 h 274"/>
                <a:gd name="T12" fmla="*/ 147 w 153"/>
                <a:gd name="T13" fmla="*/ 179 h 274"/>
                <a:gd name="T14" fmla="*/ 151 w 153"/>
                <a:gd name="T15" fmla="*/ 155 h 274"/>
                <a:gd name="T16" fmla="*/ 151 w 153"/>
                <a:gd name="T17" fmla="*/ 127 h 274"/>
                <a:gd name="T18" fmla="*/ 147 w 153"/>
                <a:gd name="T19" fmla="*/ 98 h 274"/>
                <a:gd name="T20" fmla="*/ 143 w 153"/>
                <a:gd name="T21" fmla="*/ 72 h 274"/>
                <a:gd name="T22" fmla="*/ 133 w 153"/>
                <a:gd name="T23" fmla="*/ 52 h 274"/>
                <a:gd name="T24" fmla="*/ 122 w 153"/>
                <a:gd name="T25" fmla="*/ 34 h 274"/>
                <a:gd name="T26" fmla="*/ 110 w 153"/>
                <a:gd name="T27" fmla="*/ 18 h 274"/>
                <a:gd name="T28" fmla="*/ 98 w 153"/>
                <a:gd name="T29" fmla="*/ 5 h 274"/>
                <a:gd name="T30" fmla="*/ 84 w 153"/>
                <a:gd name="T31" fmla="*/ 3 h 274"/>
                <a:gd name="T32" fmla="*/ 67 w 153"/>
                <a:gd name="T33" fmla="*/ 0 h 274"/>
                <a:gd name="T34" fmla="*/ 51 w 153"/>
                <a:gd name="T35" fmla="*/ 5 h 274"/>
                <a:gd name="T36" fmla="*/ 39 w 153"/>
                <a:gd name="T37" fmla="*/ 15 h 274"/>
                <a:gd name="T38" fmla="*/ 26 w 153"/>
                <a:gd name="T39" fmla="*/ 28 h 274"/>
                <a:gd name="T40" fmla="*/ 14 w 153"/>
                <a:gd name="T41" fmla="*/ 47 h 274"/>
                <a:gd name="T42" fmla="*/ 6 w 153"/>
                <a:gd name="T43" fmla="*/ 65 h 274"/>
                <a:gd name="T44" fmla="*/ 0 w 153"/>
                <a:gd name="T45" fmla="*/ 88 h 274"/>
                <a:gd name="T46" fmla="*/ 0 w 153"/>
                <a:gd name="T47" fmla="*/ 119 h 274"/>
                <a:gd name="T48" fmla="*/ 0 w 153"/>
                <a:gd name="T49" fmla="*/ 145 h 274"/>
                <a:gd name="T50" fmla="*/ 0 w 153"/>
                <a:gd name="T51" fmla="*/ 171 h 274"/>
                <a:gd name="T52" fmla="*/ 6 w 153"/>
                <a:gd name="T53" fmla="*/ 197 h 274"/>
                <a:gd name="T54" fmla="*/ 14 w 153"/>
                <a:gd name="T55" fmla="*/ 220 h 274"/>
                <a:gd name="T56" fmla="*/ 26 w 153"/>
                <a:gd name="T57" fmla="*/ 238 h 274"/>
                <a:gd name="T58" fmla="*/ 39 w 153"/>
                <a:gd name="T59" fmla="*/ 254 h 274"/>
                <a:gd name="T60" fmla="*/ 51 w 153"/>
                <a:gd name="T61" fmla="*/ 267 h 274"/>
                <a:gd name="T62" fmla="*/ 67 w 153"/>
                <a:gd name="T63" fmla="*/ 272 h 274"/>
                <a:gd name="T64" fmla="*/ 77 w 153"/>
                <a:gd name="T65" fmla="*/ 274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"/>
                <a:gd name="T100" fmla="*/ 0 h 274"/>
                <a:gd name="T101" fmla="*/ 153 w 153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" h="274">
                  <a:moveTo>
                    <a:pt x="77" y="274"/>
                  </a:moveTo>
                  <a:lnTo>
                    <a:pt x="84" y="274"/>
                  </a:lnTo>
                  <a:lnTo>
                    <a:pt x="90" y="272"/>
                  </a:lnTo>
                  <a:lnTo>
                    <a:pt x="98" y="269"/>
                  </a:lnTo>
                  <a:lnTo>
                    <a:pt x="104" y="267"/>
                  </a:lnTo>
                  <a:lnTo>
                    <a:pt x="110" y="259"/>
                  </a:lnTo>
                  <a:lnTo>
                    <a:pt x="116" y="251"/>
                  </a:lnTo>
                  <a:lnTo>
                    <a:pt x="122" y="243"/>
                  </a:lnTo>
                  <a:lnTo>
                    <a:pt x="130" y="238"/>
                  </a:lnTo>
                  <a:lnTo>
                    <a:pt x="133" y="225"/>
                  </a:lnTo>
                  <a:lnTo>
                    <a:pt x="139" y="217"/>
                  </a:lnTo>
                  <a:lnTo>
                    <a:pt x="143" y="204"/>
                  </a:lnTo>
                  <a:lnTo>
                    <a:pt x="147" y="194"/>
                  </a:lnTo>
                  <a:lnTo>
                    <a:pt x="147" y="179"/>
                  </a:lnTo>
                  <a:lnTo>
                    <a:pt x="149" y="168"/>
                  </a:lnTo>
                  <a:lnTo>
                    <a:pt x="151" y="155"/>
                  </a:lnTo>
                  <a:lnTo>
                    <a:pt x="153" y="142"/>
                  </a:lnTo>
                  <a:lnTo>
                    <a:pt x="151" y="127"/>
                  </a:lnTo>
                  <a:lnTo>
                    <a:pt x="149" y="114"/>
                  </a:lnTo>
                  <a:lnTo>
                    <a:pt x="147" y="98"/>
                  </a:lnTo>
                  <a:lnTo>
                    <a:pt x="147" y="88"/>
                  </a:lnTo>
                  <a:lnTo>
                    <a:pt x="143" y="72"/>
                  </a:lnTo>
                  <a:lnTo>
                    <a:pt x="139" y="62"/>
                  </a:lnTo>
                  <a:lnTo>
                    <a:pt x="133" y="52"/>
                  </a:lnTo>
                  <a:lnTo>
                    <a:pt x="130" y="44"/>
                  </a:lnTo>
                  <a:lnTo>
                    <a:pt x="122" y="34"/>
                  </a:lnTo>
                  <a:lnTo>
                    <a:pt x="116" y="26"/>
                  </a:lnTo>
                  <a:lnTo>
                    <a:pt x="110" y="18"/>
                  </a:lnTo>
                  <a:lnTo>
                    <a:pt x="104" y="13"/>
                  </a:lnTo>
                  <a:lnTo>
                    <a:pt x="98" y="5"/>
                  </a:lnTo>
                  <a:lnTo>
                    <a:pt x="90" y="3"/>
                  </a:lnTo>
                  <a:lnTo>
                    <a:pt x="84" y="3"/>
                  </a:lnTo>
                  <a:lnTo>
                    <a:pt x="77" y="3"/>
                  </a:lnTo>
                  <a:lnTo>
                    <a:pt x="67" y="0"/>
                  </a:lnTo>
                  <a:lnTo>
                    <a:pt x="59" y="3"/>
                  </a:lnTo>
                  <a:lnTo>
                    <a:pt x="51" y="5"/>
                  </a:lnTo>
                  <a:lnTo>
                    <a:pt x="45" y="10"/>
                  </a:lnTo>
                  <a:lnTo>
                    <a:pt x="39" y="15"/>
                  </a:lnTo>
                  <a:lnTo>
                    <a:pt x="33" y="21"/>
                  </a:lnTo>
                  <a:lnTo>
                    <a:pt x="26" y="28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10" y="57"/>
                  </a:lnTo>
                  <a:lnTo>
                    <a:pt x="6" y="65"/>
                  </a:lnTo>
                  <a:lnTo>
                    <a:pt x="4" y="78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0" y="158"/>
                  </a:lnTo>
                  <a:lnTo>
                    <a:pt x="0" y="171"/>
                  </a:lnTo>
                  <a:lnTo>
                    <a:pt x="4" y="186"/>
                  </a:lnTo>
                  <a:lnTo>
                    <a:pt x="6" y="197"/>
                  </a:lnTo>
                  <a:lnTo>
                    <a:pt x="10" y="210"/>
                  </a:lnTo>
                  <a:lnTo>
                    <a:pt x="14" y="220"/>
                  </a:lnTo>
                  <a:lnTo>
                    <a:pt x="20" y="230"/>
                  </a:lnTo>
                  <a:lnTo>
                    <a:pt x="26" y="238"/>
                  </a:lnTo>
                  <a:lnTo>
                    <a:pt x="33" y="246"/>
                  </a:lnTo>
                  <a:lnTo>
                    <a:pt x="39" y="254"/>
                  </a:lnTo>
                  <a:lnTo>
                    <a:pt x="45" y="261"/>
                  </a:lnTo>
                  <a:lnTo>
                    <a:pt x="51" y="267"/>
                  </a:lnTo>
                  <a:lnTo>
                    <a:pt x="59" y="272"/>
                  </a:lnTo>
                  <a:lnTo>
                    <a:pt x="67" y="272"/>
                  </a:lnTo>
                  <a:lnTo>
                    <a:pt x="7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8" name="Freeform 113"/>
            <p:cNvSpPr>
              <a:spLocks/>
            </p:cNvSpPr>
            <p:nvPr/>
          </p:nvSpPr>
          <p:spPr bwMode="auto">
            <a:xfrm>
              <a:off x="814" y="2505"/>
              <a:ext cx="163" cy="199"/>
            </a:xfrm>
            <a:custGeom>
              <a:avLst/>
              <a:gdLst>
                <a:gd name="T0" fmla="*/ 0 w 163"/>
                <a:gd name="T1" fmla="*/ 184 h 199"/>
                <a:gd name="T2" fmla="*/ 155 w 163"/>
                <a:gd name="T3" fmla="*/ 0 h 199"/>
                <a:gd name="T4" fmla="*/ 163 w 163"/>
                <a:gd name="T5" fmla="*/ 23 h 199"/>
                <a:gd name="T6" fmla="*/ 10 w 163"/>
                <a:gd name="T7" fmla="*/ 199 h 199"/>
                <a:gd name="T8" fmla="*/ 0 w 163"/>
                <a:gd name="T9" fmla="*/ 184 h 199"/>
                <a:gd name="T10" fmla="*/ 0 w 163"/>
                <a:gd name="T11" fmla="*/ 184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"/>
                <a:gd name="T19" fmla="*/ 0 h 199"/>
                <a:gd name="T20" fmla="*/ 163 w 163"/>
                <a:gd name="T21" fmla="*/ 199 h 1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" h="199">
                  <a:moveTo>
                    <a:pt x="0" y="184"/>
                  </a:moveTo>
                  <a:lnTo>
                    <a:pt x="155" y="0"/>
                  </a:lnTo>
                  <a:lnTo>
                    <a:pt x="163" y="23"/>
                  </a:lnTo>
                  <a:lnTo>
                    <a:pt x="10" y="199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9" name="Freeform 114"/>
            <p:cNvSpPr>
              <a:spLocks/>
            </p:cNvSpPr>
            <p:nvPr/>
          </p:nvSpPr>
          <p:spPr bwMode="auto">
            <a:xfrm>
              <a:off x="855" y="2477"/>
              <a:ext cx="114" cy="287"/>
            </a:xfrm>
            <a:custGeom>
              <a:avLst/>
              <a:gdLst>
                <a:gd name="T0" fmla="*/ 4 w 114"/>
                <a:gd name="T1" fmla="*/ 0 h 287"/>
                <a:gd name="T2" fmla="*/ 114 w 114"/>
                <a:gd name="T3" fmla="*/ 261 h 287"/>
                <a:gd name="T4" fmla="*/ 87 w 114"/>
                <a:gd name="T5" fmla="*/ 287 h 287"/>
                <a:gd name="T6" fmla="*/ 0 w 114"/>
                <a:gd name="T7" fmla="*/ 5 h 287"/>
                <a:gd name="T8" fmla="*/ 4 w 114"/>
                <a:gd name="T9" fmla="*/ 0 h 287"/>
                <a:gd name="T10" fmla="*/ 4 w 114"/>
                <a:gd name="T11" fmla="*/ 0 h 2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287"/>
                <a:gd name="T20" fmla="*/ 114 w 114"/>
                <a:gd name="T21" fmla="*/ 287 h 2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287">
                  <a:moveTo>
                    <a:pt x="4" y="0"/>
                  </a:moveTo>
                  <a:lnTo>
                    <a:pt x="114" y="261"/>
                  </a:lnTo>
                  <a:lnTo>
                    <a:pt x="87" y="287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60" name="Freeform 115"/>
            <p:cNvSpPr>
              <a:spLocks/>
            </p:cNvSpPr>
            <p:nvPr/>
          </p:nvSpPr>
          <p:spPr bwMode="auto">
            <a:xfrm>
              <a:off x="863" y="2461"/>
              <a:ext cx="53" cy="303"/>
            </a:xfrm>
            <a:custGeom>
              <a:avLst/>
              <a:gdLst>
                <a:gd name="T0" fmla="*/ 49 w 53"/>
                <a:gd name="T1" fmla="*/ 0 h 303"/>
                <a:gd name="T2" fmla="*/ 0 w 53"/>
                <a:gd name="T3" fmla="*/ 293 h 303"/>
                <a:gd name="T4" fmla="*/ 22 w 53"/>
                <a:gd name="T5" fmla="*/ 303 h 303"/>
                <a:gd name="T6" fmla="*/ 53 w 53"/>
                <a:gd name="T7" fmla="*/ 8 h 303"/>
                <a:gd name="T8" fmla="*/ 49 w 53"/>
                <a:gd name="T9" fmla="*/ 0 h 303"/>
                <a:gd name="T10" fmla="*/ 49 w 53"/>
                <a:gd name="T11" fmla="*/ 0 h 3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303"/>
                <a:gd name="T20" fmla="*/ 53 w 53"/>
                <a:gd name="T21" fmla="*/ 303 h 3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303">
                  <a:moveTo>
                    <a:pt x="49" y="0"/>
                  </a:moveTo>
                  <a:lnTo>
                    <a:pt x="0" y="293"/>
                  </a:lnTo>
                  <a:lnTo>
                    <a:pt x="22" y="303"/>
                  </a:lnTo>
                  <a:lnTo>
                    <a:pt x="53" y="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61" name="Freeform 116"/>
            <p:cNvSpPr>
              <a:spLocks/>
            </p:cNvSpPr>
            <p:nvPr/>
          </p:nvSpPr>
          <p:spPr bwMode="auto">
            <a:xfrm>
              <a:off x="850" y="2539"/>
              <a:ext cx="86" cy="134"/>
            </a:xfrm>
            <a:custGeom>
              <a:avLst/>
              <a:gdLst>
                <a:gd name="T0" fmla="*/ 43 w 86"/>
                <a:gd name="T1" fmla="*/ 134 h 134"/>
                <a:gd name="T2" fmla="*/ 51 w 86"/>
                <a:gd name="T3" fmla="*/ 132 h 134"/>
                <a:gd name="T4" fmla="*/ 60 w 86"/>
                <a:gd name="T5" fmla="*/ 127 h 134"/>
                <a:gd name="T6" fmla="*/ 66 w 86"/>
                <a:gd name="T7" fmla="*/ 121 h 134"/>
                <a:gd name="T8" fmla="*/ 72 w 86"/>
                <a:gd name="T9" fmla="*/ 114 h 134"/>
                <a:gd name="T10" fmla="*/ 76 w 86"/>
                <a:gd name="T11" fmla="*/ 103 h 134"/>
                <a:gd name="T12" fmla="*/ 82 w 86"/>
                <a:gd name="T13" fmla="*/ 93 h 134"/>
                <a:gd name="T14" fmla="*/ 84 w 86"/>
                <a:gd name="T15" fmla="*/ 83 h 134"/>
                <a:gd name="T16" fmla="*/ 86 w 86"/>
                <a:gd name="T17" fmla="*/ 70 h 134"/>
                <a:gd name="T18" fmla="*/ 84 w 86"/>
                <a:gd name="T19" fmla="*/ 57 h 134"/>
                <a:gd name="T20" fmla="*/ 82 w 86"/>
                <a:gd name="T21" fmla="*/ 44 h 134"/>
                <a:gd name="T22" fmla="*/ 76 w 86"/>
                <a:gd name="T23" fmla="*/ 33 h 134"/>
                <a:gd name="T24" fmla="*/ 72 w 86"/>
                <a:gd name="T25" fmla="*/ 23 h 134"/>
                <a:gd name="T26" fmla="*/ 66 w 86"/>
                <a:gd name="T27" fmla="*/ 13 h 134"/>
                <a:gd name="T28" fmla="*/ 60 w 86"/>
                <a:gd name="T29" fmla="*/ 7 h 134"/>
                <a:gd name="T30" fmla="*/ 51 w 86"/>
                <a:gd name="T31" fmla="*/ 2 h 134"/>
                <a:gd name="T32" fmla="*/ 43 w 86"/>
                <a:gd name="T33" fmla="*/ 0 h 134"/>
                <a:gd name="T34" fmla="*/ 35 w 86"/>
                <a:gd name="T35" fmla="*/ 0 h 134"/>
                <a:gd name="T36" fmla="*/ 27 w 86"/>
                <a:gd name="T37" fmla="*/ 5 h 134"/>
                <a:gd name="T38" fmla="*/ 19 w 86"/>
                <a:gd name="T39" fmla="*/ 10 h 134"/>
                <a:gd name="T40" fmla="*/ 15 w 86"/>
                <a:gd name="T41" fmla="*/ 20 h 134"/>
                <a:gd name="T42" fmla="*/ 9 w 86"/>
                <a:gd name="T43" fmla="*/ 28 h 134"/>
                <a:gd name="T44" fmla="*/ 5 w 86"/>
                <a:gd name="T45" fmla="*/ 41 h 134"/>
                <a:gd name="T46" fmla="*/ 0 w 86"/>
                <a:gd name="T47" fmla="*/ 51 h 134"/>
                <a:gd name="T48" fmla="*/ 0 w 86"/>
                <a:gd name="T49" fmla="*/ 64 h 134"/>
                <a:gd name="T50" fmla="*/ 0 w 86"/>
                <a:gd name="T51" fmla="*/ 77 h 134"/>
                <a:gd name="T52" fmla="*/ 5 w 86"/>
                <a:gd name="T53" fmla="*/ 90 h 134"/>
                <a:gd name="T54" fmla="*/ 9 w 86"/>
                <a:gd name="T55" fmla="*/ 101 h 134"/>
                <a:gd name="T56" fmla="*/ 15 w 86"/>
                <a:gd name="T57" fmla="*/ 111 h 134"/>
                <a:gd name="T58" fmla="*/ 19 w 86"/>
                <a:gd name="T59" fmla="*/ 119 h 134"/>
                <a:gd name="T60" fmla="*/ 27 w 86"/>
                <a:gd name="T61" fmla="*/ 127 h 134"/>
                <a:gd name="T62" fmla="*/ 35 w 86"/>
                <a:gd name="T63" fmla="*/ 132 h 134"/>
                <a:gd name="T64" fmla="*/ 43 w 86"/>
                <a:gd name="T65" fmla="*/ 134 h 134"/>
                <a:gd name="T66" fmla="*/ 43 w 86"/>
                <a:gd name="T67" fmla="*/ 134 h 1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134"/>
                <a:gd name="T104" fmla="*/ 86 w 86"/>
                <a:gd name="T105" fmla="*/ 134 h 1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134">
                  <a:moveTo>
                    <a:pt x="43" y="134"/>
                  </a:moveTo>
                  <a:lnTo>
                    <a:pt x="51" y="132"/>
                  </a:lnTo>
                  <a:lnTo>
                    <a:pt x="60" y="127"/>
                  </a:lnTo>
                  <a:lnTo>
                    <a:pt x="66" y="121"/>
                  </a:lnTo>
                  <a:lnTo>
                    <a:pt x="72" y="114"/>
                  </a:lnTo>
                  <a:lnTo>
                    <a:pt x="76" y="103"/>
                  </a:lnTo>
                  <a:lnTo>
                    <a:pt x="82" y="93"/>
                  </a:lnTo>
                  <a:lnTo>
                    <a:pt x="84" y="83"/>
                  </a:lnTo>
                  <a:lnTo>
                    <a:pt x="86" y="70"/>
                  </a:lnTo>
                  <a:lnTo>
                    <a:pt x="84" y="57"/>
                  </a:lnTo>
                  <a:lnTo>
                    <a:pt x="82" y="44"/>
                  </a:lnTo>
                  <a:lnTo>
                    <a:pt x="76" y="33"/>
                  </a:lnTo>
                  <a:lnTo>
                    <a:pt x="72" y="23"/>
                  </a:lnTo>
                  <a:lnTo>
                    <a:pt x="66" y="13"/>
                  </a:lnTo>
                  <a:lnTo>
                    <a:pt x="60" y="7"/>
                  </a:lnTo>
                  <a:lnTo>
                    <a:pt x="51" y="2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5"/>
                  </a:lnTo>
                  <a:lnTo>
                    <a:pt x="19" y="10"/>
                  </a:lnTo>
                  <a:lnTo>
                    <a:pt x="15" y="20"/>
                  </a:lnTo>
                  <a:lnTo>
                    <a:pt x="9" y="28"/>
                  </a:lnTo>
                  <a:lnTo>
                    <a:pt x="5" y="41"/>
                  </a:lnTo>
                  <a:lnTo>
                    <a:pt x="0" y="51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5" y="90"/>
                  </a:lnTo>
                  <a:lnTo>
                    <a:pt x="9" y="101"/>
                  </a:lnTo>
                  <a:lnTo>
                    <a:pt x="15" y="111"/>
                  </a:lnTo>
                  <a:lnTo>
                    <a:pt x="19" y="119"/>
                  </a:lnTo>
                  <a:lnTo>
                    <a:pt x="27" y="127"/>
                  </a:lnTo>
                  <a:lnTo>
                    <a:pt x="35" y="132"/>
                  </a:lnTo>
                  <a:lnTo>
                    <a:pt x="43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62" name="Freeform 117"/>
            <p:cNvSpPr>
              <a:spLocks/>
            </p:cNvSpPr>
            <p:nvPr/>
          </p:nvSpPr>
          <p:spPr bwMode="auto">
            <a:xfrm>
              <a:off x="865" y="2559"/>
              <a:ext cx="51" cy="86"/>
            </a:xfrm>
            <a:custGeom>
              <a:avLst/>
              <a:gdLst>
                <a:gd name="T0" fmla="*/ 24 w 51"/>
                <a:gd name="T1" fmla="*/ 86 h 86"/>
                <a:gd name="T2" fmla="*/ 34 w 51"/>
                <a:gd name="T3" fmla="*/ 81 h 86"/>
                <a:gd name="T4" fmla="*/ 45 w 51"/>
                <a:gd name="T5" fmla="*/ 73 h 86"/>
                <a:gd name="T6" fmla="*/ 49 w 51"/>
                <a:gd name="T7" fmla="*/ 60 h 86"/>
                <a:gd name="T8" fmla="*/ 51 w 51"/>
                <a:gd name="T9" fmla="*/ 44 h 86"/>
                <a:gd name="T10" fmla="*/ 51 w 51"/>
                <a:gd name="T11" fmla="*/ 37 h 86"/>
                <a:gd name="T12" fmla="*/ 49 w 51"/>
                <a:gd name="T13" fmla="*/ 29 h 86"/>
                <a:gd name="T14" fmla="*/ 47 w 51"/>
                <a:gd name="T15" fmla="*/ 21 h 86"/>
                <a:gd name="T16" fmla="*/ 45 w 51"/>
                <a:gd name="T17" fmla="*/ 16 h 86"/>
                <a:gd name="T18" fmla="*/ 34 w 51"/>
                <a:gd name="T19" fmla="*/ 6 h 86"/>
                <a:gd name="T20" fmla="*/ 24 w 51"/>
                <a:gd name="T21" fmla="*/ 0 h 86"/>
                <a:gd name="T22" fmla="*/ 14 w 51"/>
                <a:gd name="T23" fmla="*/ 3 h 86"/>
                <a:gd name="T24" fmla="*/ 6 w 51"/>
                <a:gd name="T25" fmla="*/ 13 h 86"/>
                <a:gd name="T26" fmla="*/ 2 w 51"/>
                <a:gd name="T27" fmla="*/ 16 h 86"/>
                <a:gd name="T28" fmla="*/ 2 w 51"/>
                <a:gd name="T29" fmla="*/ 24 h 86"/>
                <a:gd name="T30" fmla="*/ 0 w 51"/>
                <a:gd name="T31" fmla="*/ 34 h 86"/>
                <a:gd name="T32" fmla="*/ 0 w 51"/>
                <a:gd name="T33" fmla="*/ 42 h 86"/>
                <a:gd name="T34" fmla="*/ 2 w 51"/>
                <a:gd name="T35" fmla="*/ 57 h 86"/>
                <a:gd name="T36" fmla="*/ 6 w 51"/>
                <a:gd name="T37" fmla="*/ 70 h 86"/>
                <a:gd name="T38" fmla="*/ 14 w 51"/>
                <a:gd name="T39" fmla="*/ 81 h 86"/>
                <a:gd name="T40" fmla="*/ 24 w 51"/>
                <a:gd name="T41" fmla="*/ 86 h 86"/>
                <a:gd name="T42" fmla="*/ 24 w 51"/>
                <a:gd name="T43" fmla="*/ 86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86"/>
                <a:gd name="T68" fmla="*/ 51 w 51"/>
                <a:gd name="T69" fmla="*/ 86 h 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86">
                  <a:moveTo>
                    <a:pt x="24" y="86"/>
                  </a:moveTo>
                  <a:lnTo>
                    <a:pt x="34" y="81"/>
                  </a:lnTo>
                  <a:lnTo>
                    <a:pt x="45" y="73"/>
                  </a:lnTo>
                  <a:lnTo>
                    <a:pt x="49" y="60"/>
                  </a:lnTo>
                  <a:lnTo>
                    <a:pt x="51" y="44"/>
                  </a:lnTo>
                  <a:lnTo>
                    <a:pt x="51" y="37"/>
                  </a:lnTo>
                  <a:lnTo>
                    <a:pt x="49" y="29"/>
                  </a:lnTo>
                  <a:lnTo>
                    <a:pt x="47" y="21"/>
                  </a:lnTo>
                  <a:lnTo>
                    <a:pt x="45" y="16"/>
                  </a:lnTo>
                  <a:lnTo>
                    <a:pt x="34" y="6"/>
                  </a:lnTo>
                  <a:lnTo>
                    <a:pt x="24" y="0"/>
                  </a:lnTo>
                  <a:lnTo>
                    <a:pt x="14" y="3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2" y="57"/>
                  </a:lnTo>
                  <a:lnTo>
                    <a:pt x="6" y="70"/>
                  </a:lnTo>
                  <a:lnTo>
                    <a:pt x="14" y="81"/>
                  </a:lnTo>
                  <a:lnTo>
                    <a:pt x="24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63" name="Freeform 118"/>
            <p:cNvSpPr>
              <a:spLocks/>
            </p:cNvSpPr>
            <p:nvPr/>
          </p:nvSpPr>
          <p:spPr bwMode="auto">
            <a:xfrm>
              <a:off x="871" y="2572"/>
              <a:ext cx="35" cy="52"/>
            </a:xfrm>
            <a:custGeom>
              <a:avLst/>
              <a:gdLst>
                <a:gd name="T0" fmla="*/ 16 w 35"/>
                <a:gd name="T1" fmla="*/ 52 h 52"/>
                <a:gd name="T2" fmla="*/ 22 w 35"/>
                <a:gd name="T3" fmla="*/ 50 h 52"/>
                <a:gd name="T4" fmla="*/ 28 w 35"/>
                <a:gd name="T5" fmla="*/ 44 h 52"/>
                <a:gd name="T6" fmla="*/ 32 w 35"/>
                <a:gd name="T7" fmla="*/ 34 h 52"/>
                <a:gd name="T8" fmla="*/ 35 w 35"/>
                <a:gd name="T9" fmla="*/ 26 h 52"/>
                <a:gd name="T10" fmla="*/ 32 w 35"/>
                <a:gd name="T11" fmla="*/ 16 h 52"/>
                <a:gd name="T12" fmla="*/ 28 w 35"/>
                <a:gd name="T13" fmla="*/ 8 h 52"/>
                <a:gd name="T14" fmla="*/ 22 w 35"/>
                <a:gd name="T15" fmla="*/ 0 h 52"/>
                <a:gd name="T16" fmla="*/ 16 w 35"/>
                <a:gd name="T17" fmla="*/ 0 h 52"/>
                <a:gd name="T18" fmla="*/ 10 w 35"/>
                <a:gd name="T19" fmla="*/ 0 h 52"/>
                <a:gd name="T20" fmla="*/ 4 w 35"/>
                <a:gd name="T21" fmla="*/ 8 h 52"/>
                <a:gd name="T22" fmla="*/ 0 w 35"/>
                <a:gd name="T23" fmla="*/ 16 h 52"/>
                <a:gd name="T24" fmla="*/ 0 w 35"/>
                <a:gd name="T25" fmla="*/ 26 h 52"/>
                <a:gd name="T26" fmla="*/ 0 w 35"/>
                <a:gd name="T27" fmla="*/ 34 h 52"/>
                <a:gd name="T28" fmla="*/ 4 w 35"/>
                <a:gd name="T29" fmla="*/ 42 h 52"/>
                <a:gd name="T30" fmla="*/ 10 w 35"/>
                <a:gd name="T31" fmla="*/ 47 h 52"/>
                <a:gd name="T32" fmla="*/ 16 w 35"/>
                <a:gd name="T33" fmla="*/ 52 h 52"/>
                <a:gd name="T34" fmla="*/ 16 w 35"/>
                <a:gd name="T35" fmla="*/ 52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52"/>
                <a:gd name="T56" fmla="*/ 35 w 35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52">
                  <a:moveTo>
                    <a:pt x="16" y="52"/>
                  </a:moveTo>
                  <a:lnTo>
                    <a:pt x="22" y="50"/>
                  </a:lnTo>
                  <a:lnTo>
                    <a:pt x="28" y="44"/>
                  </a:lnTo>
                  <a:lnTo>
                    <a:pt x="32" y="34"/>
                  </a:lnTo>
                  <a:lnTo>
                    <a:pt x="35" y="26"/>
                  </a:lnTo>
                  <a:lnTo>
                    <a:pt x="32" y="16"/>
                  </a:lnTo>
                  <a:lnTo>
                    <a:pt x="28" y="8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4" y="42"/>
                  </a:lnTo>
                  <a:lnTo>
                    <a:pt x="10" y="47"/>
                  </a:lnTo>
                  <a:lnTo>
                    <a:pt x="1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64" name="Freeform 119"/>
            <p:cNvSpPr>
              <a:spLocks/>
            </p:cNvSpPr>
            <p:nvPr/>
          </p:nvSpPr>
          <p:spPr bwMode="auto">
            <a:xfrm>
              <a:off x="581" y="2425"/>
              <a:ext cx="202" cy="342"/>
            </a:xfrm>
            <a:custGeom>
              <a:avLst/>
              <a:gdLst>
                <a:gd name="T0" fmla="*/ 110 w 202"/>
                <a:gd name="T1" fmla="*/ 339 h 342"/>
                <a:gd name="T2" fmla="*/ 129 w 202"/>
                <a:gd name="T3" fmla="*/ 334 h 342"/>
                <a:gd name="T4" fmla="*/ 147 w 202"/>
                <a:gd name="T5" fmla="*/ 323 h 342"/>
                <a:gd name="T6" fmla="*/ 163 w 202"/>
                <a:gd name="T7" fmla="*/ 305 h 342"/>
                <a:gd name="T8" fmla="*/ 176 w 202"/>
                <a:gd name="T9" fmla="*/ 282 h 342"/>
                <a:gd name="T10" fmla="*/ 188 w 202"/>
                <a:gd name="T11" fmla="*/ 256 h 342"/>
                <a:gd name="T12" fmla="*/ 196 w 202"/>
                <a:gd name="T13" fmla="*/ 225 h 342"/>
                <a:gd name="T14" fmla="*/ 200 w 202"/>
                <a:gd name="T15" fmla="*/ 191 h 342"/>
                <a:gd name="T16" fmla="*/ 200 w 202"/>
                <a:gd name="T17" fmla="*/ 168 h 342"/>
                <a:gd name="T18" fmla="*/ 198 w 202"/>
                <a:gd name="T19" fmla="*/ 147 h 342"/>
                <a:gd name="T20" fmla="*/ 196 w 202"/>
                <a:gd name="T21" fmla="*/ 121 h 342"/>
                <a:gd name="T22" fmla="*/ 188 w 202"/>
                <a:gd name="T23" fmla="*/ 93 h 342"/>
                <a:gd name="T24" fmla="*/ 176 w 202"/>
                <a:gd name="T25" fmla="*/ 64 h 342"/>
                <a:gd name="T26" fmla="*/ 163 w 202"/>
                <a:gd name="T27" fmla="*/ 41 h 342"/>
                <a:gd name="T28" fmla="*/ 147 w 202"/>
                <a:gd name="T29" fmla="*/ 23 h 342"/>
                <a:gd name="T30" fmla="*/ 129 w 202"/>
                <a:gd name="T31" fmla="*/ 7 h 342"/>
                <a:gd name="T32" fmla="*/ 110 w 202"/>
                <a:gd name="T33" fmla="*/ 2 h 342"/>
                <a:gd name="T34" fmla="*/ 90 w 202"/>
                <a:gd name="T35" fmla="*/ 0 h 342"/>
                <a:gd name="T36" fmla="*/ 69 w 202"/>
                <a:gd name="T37" fmla="*/ 5 h 342"/>
                <a:gd name="T38" fmla="*/ 51 w 202"/>
                <a:gd name="T39" fmla="*/ 18 h 342"/>
                <a:gd name="T40" fmla="*/ 37 w 202"/>
                <a:gd name="T41" fmla="*/ 36 h 342"/>
                <a:gd name="T42" fmla="*/ 22 w 202"/>
                <a:gd name="T43" fmla="*/ 57 h 342"/>
                <a:gd name="T44" fmla="*/ 10 w 202"/>
                <a:gd name="T45" fmla="*/ 85 h 342"/>
                <a:gd name="T46" fmla="*/ 4 w 202"/>
                <a:gd name="T47" fmla="*/ 114 h 342"/>
                <a:gd name="T48" fmla="*/ 0 w 202"/>
                <a:gd name="T49" fmla="*/ 140 h 342"/>
                <a:gd name="T50" fmla="*/ 0 w 202"/>
                <a:gd name="T51" fmla="*/ 158 h 342"/>
                <a:gd name="T52" fmla="*/ 0 w 202"/>
                <a:gd name="T53" fmla="*/ 184 h 342"/>
                <a:gd name="T54" fmla="*/ 4 w 202"/>
                <a:gd name="T55" fmla="*/ 215 h 342"/>
                <a:gd name="T56" fmla="*/ 10 w 202"/>
                <a:gd name="T57" fmla="*/ 246 h 342"/>
                <a:gd name="T58" fmla="*/ 22 w 202"/>
                <a:gd name="T59" fmla="*/ 274 h 342"/>
                <a:gd name="T60" fmla="*/ 37 w 202"/>
                <a:gd name="T61" fmla="*/ 297 h 342"/>
                <a:gd name="T62" fmla="*/ 51 w 202"/>
                <a:gd name="T63" fmla="*/ 316 h 342"/>
                <a:gd name="T64" fmla="*/ 69 w 202"/>
                <a:gd name="T65" fmla="*/ 331 h 342"/>
                <a:gd name="T66" fmla="*/ 90 w 202"/>
                <a:gd name="T67" fmla="*/ 339 h 342"/>
                <a:gd name="T68" fmla="*/ 102 w 202"/>
                <a:gd name="T69" fmla="*/ 342 h 3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2"/>
                <a:gd name="T106" fmla="*/ 0 h 342"/>
                <a:gd name="T107" fmla="*/ 202 w 202"/>
                <a:gd name="T108" fmla="*/ 342 h 3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2" h="342">
                  <a:moveTo>
                    <a:pt x="102" y="342"/>
                  </a:moveTo>
                  <a:lnTo>
                    <a:pt x="110" y="339"/>
                  </a:lnTo>
                  <a:lnTo>
                    <a:pt x="120" y="339"/>
                  </a:lnTo>
                  <a:lnTo>
                    <a:pt x="129" y="334"/>
                  </a:lnTo>
                  <a:lnTo>
                    <a:pt x="139" y="331"/>
                  </a:lnTo>
                  <a:lnTo>
                    <a:pt x="147" y="323"/>
                  </a:lnTo>
                  <a:lnTo>
                    <a:pt x="155" y="316"/>
                  </a:lnTo>
                  <a:lnTo>
                    <a:pt x="163" y="305"/>
                  </a:lnTo>
                  <a:lnTo>
                    <a:pt x="171" y="295"/>
                  </a:lnTo>
                  <a:lnTo>
                    <a:pt x="176" y="282"/>
                  </a:lnTo>
                  <a:lnTo>
                    <a:pt x="182" y="269"/>
                  </a:lnTo>
                  <a:lnTo>
                    <a:pt x="188" y="256"/>
                  </a:lnTo>
                  <a:lnTo>
                    <a:pt x="192" y="241"/>
                  </a:lnTo>
                  <a:lnTo>
                    <a:pt x="196" y="225"/>
                  </a:lnTo>
                  <a:lnTo>
                    <a:pt x="198" y="209"/>
                  </a:lnTo>
                  <a:lnTo>
                    <a:pt x="200" y="191"/>
                  </a:lnTo>
                  <a:lnTo>
                    <a:pt x="202" y="176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198" y="147"/>
                  </a:lnTo>
                  <a:lnTo>
                    <a:pt x="198" y="140"/>
                  </a:lnTo>
                  <a:lnTo>
                    <a:pt x="196" y="121"/>
                  </a:lnTo>
                  <a:lnTo>
                    <a:pt x="192" y="108"/>
                  </a:lnTo>
                  <a:lnTo>
                    <a:pt x="188" y="93"/>
                  </a:lnTo>
                  <a:lnTo>
                    <a:pt x="182" y="77"/>
                  </a:lnTo>
                  <a:lnTo>
                    <a:pt x="176" y="64"/>
                  </a:lnTo>
                  <a:lnTo>
                    <a:pt x="171" y="54"/>
                  </a:lnTo>
                  <a:lnTo>
                    <a:pt x="163" y="41"/>
                  </a:lnTo>
                  <a:lnTo>
                    <a:pt x="155" y="31"/>
                  </a:lnTo>
                  <a:lnTo>
                    <a:pt x="147" y="23"/>
                  </a:lnTo>
                  <a:lnTo>
                    <a:pt x="139" y="15"/>
                  </a:lnTo>
                  <a:lnTo>
                    <a:pt x="129" y="7"/>
                  </a:lnTo>
                  <a:lnTo>
                    <a:pt x="120" y="5"/>
                  </a:lnTo>
                  <a:lnTo>
                    <a:pt x="110" y="2"/>
                  </a:lnTo>
                  <a:lnTo>
                    <a:pt x="102" y="2"/>
                  </a:lnTo>
                  <a:lnTo>
                    <a:pt x="90" y="0"/>
                  </a:lnTo>
                  <a:lnTo>
                    <a:pt x="80" y="2"/>
                  </a:lnTo>
                  <a:lnTo>
                    <a:pt x="69" y="5"/>
                  </a:lnTo>
                  <a:lnTo>
                    <a:pt x="61" y="13"/>
                  </a:lnTo>
                  <a:lnTo>
                    <a:pt x="51" y="18"/>
                  </a:lnTo>
                  <a:lnTo>
                    <a:pt x="43" y="26"/>
                  </a:lnTo>
                  <a:lnTo>
                    <a:pt x="37" y="36"/>
                  </a:lnTo>
                  <a:lnTo>
                    <a:pt x="31" y="46"/>
                  </a:lnTo>
                  <a:lnTo>
                    <a:pt x="22" y="57"/>
                  </a:lnTo>
                  <a:lnTo>
                    <a:pt x="16" y="72"/>
                  </a:lnTo>
                  <a:lnTo>
                    <a:pt x="10" y="85"/>
                  </a:lnTo>
                  <a:lnTo>
                    <a:pt x="8" y="101"/>
                  </a:lnTo>
                  <a:lnTo>
                    <a:pt x="4" y="114"/>
                  </a:lnTo>
                  <a:lnTo>
                    <a:pt x="0" y="132"/>
                  </a:lnTo>
                  <a:lnTo>
                    <a:pt x="0" y="140"/>
                  </a:lnTo>
                  <a:lnTo>
                    <a:pt x="0" y="147"/>
                  </a:lnTo>
                  <a:lnTo>
                    <a:pt x="0" y="158"/>
                  </a:lnTo>
                  <a:lnTo>
                    <a:pt x="0" y="168"/>
                  </a:lnTo>
                  <a:lnTo>
                    <a:pt x="0" y="184"/>
                  </a:lnTo>
                  <a:lnTo>
                    <a:pt x="0" y="199"/>
                  </a:lnTo>
                  <a:lnTo>
                    <a:pt x="4" y="215"/>
                  </a:lnTo>
                  <a:lnTo>
                    <a:pt x="8" y="233"/>
                  </a:lnTo>
                  <a:lnTo>
                    <a:pt x="10" y="246"/>
                  </a:lnTo>
                  <a:lnTo>
                    <a:pt x="16" y="261"/>
                  </a:lnTo>
                  <a:lnTo>
                    <a:pt x="22" y="274"/>
                  </a:lnTo>
                  <a:lnTo>
                    <a:pt x="31" y="287"/>
                  </a:lnTo>
                  <a:lnTo>
                    <a:pt x="37" y="297"/>
                  </a:lnTo>
                  <a:lnTo>
                    <a:pt x="43" y="308"/>
                  </a:lnTo>
                  <a:lnTo>
                    <a:pt x="51" y="316"/>
                  </a:lnTo>
                  <a:lnTo>
                    <a:pt x="61" y="326"/>
                  </a:lnTo>
                  <a:lnTo>
                    <a:pt x="69" y="331"/>
                  </a:lnTo>
                  <a:lnTo>
                    <a:pt x="80" y="336"/>
                  </a:lnTo>
                  <a:lnTo>
                    <a:pt x="90" y="339"/>
                  </a:lnTo>
                  <a:lnTo>
                    <a:pt x="102" y="3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65" name="Freeform 120"/>
            <p:cNvSpPr>
              <a:spLocks/>
            </p:cNvSpPr>
            <p:nvPr/>
          </p:nvSpPr>
          <p:spPr bwMode="auto">
            <a:xfrm>
              <a:off x="597" y="2461"/>
              <a:ext cx="149" cy="267"/>
            </a:xfrm>
            <a:custGeom>
              <a:avLst/>
              <a:gdLst>
                <a:gd name="T0" fmla="*/ 82 w 149"/>
                <a:gd name="T1" fmla="*/ 267 h 267"/>
                <a:gd name="T2" fmla="*/ 94 w 149"/>
                <a:gd name="T3" fmla="*/ 261 h 267"/>
                <a:gd name="T4" fmla="*/ 115 w 149"/>
                <a:gd name="T5" fmla="*/ 246 h 267"/>
                <a:gd name="T6" fmla="*/ 131 w 149"/>
                <a:gd name="T7" fmla="*/ 220 h 267"/>
                <a:gd name="T8" fmla="*/ 139 w 149"/>
                <a:gd name="T9" fmla="*/ 199 h 267"/>
                <a:gd name="T10" fmla="*/ 143 w 149"/>
                <a:gd name="T11" fmla="*/ 176 h 267"/>
                <a:gd name="T12" fmla="*/ 147 w 149"/>
                <a:gd name="T13" fmla="*/ 150 h 267"/>
                <a:gd name="T14" fmla="*/ 147 w 149"/>
                <a:gd name="T15" fmla="*/ 122 h 267"/>
                <a:gd name="T16" fmla="*/ 143 w 149"/>
                <a:gd name="T17" fmla="*/ 96 h 267"/>
                <a:gd name="T18" fmla="*/ 139 w 149"/>
                <a:gd name="T19" fmla="*/ 72 h 267"/>
                <a:gd name="T20" fmla="*/ 131 w 149"/>
                <a:gd name="T21" fmla="*/ 52 h 267"/>
                <a:gd name="T22" fmla="*/ 121 w 149"/>
                <a:gd name="T23" fmla="*/ 31 h 267"/>
                <a:gd name="T24" fmla="*/ 108 w 149"/>
                <a:gd name="T25" fmla="*/ 16 h 267"/>
                <a:gd name="T26" fmla="*/ 94 w 149"/>
                <a:gd name="T27" fmla="*/ 8 h 267"/>
                <a:gd name="T28" fmla="*/ 82 w 149"/>
                <a:gd name="T29" fmla="*/ 0 h 267"/>
                <a:gd name="T30" fmla="*/ 66 w 149"/>
                <a:gd name="T31" fmla="*/ 0 h 267"/>
                <a:gd name="T32" fmla="*/ 51 w 149"/>
                <a:gd name="T33" fmla="*/ 5 h 267"/>
                <a:gd name="T34" fmla="*/ 37 w 149"/>
                <a:gd name="T35" fmla="*/ 16 h 267"/>
                <a:gd name="T36" fmla="*/ 25 w 149"/>
                <a:gd name="T37" fmla="*/ 28 h 267"/>
                <a:gd name="T38" fmla="*/ 15 w 149"/>
                <a:gd name="T39" fmla="*/ 47 h 267"/>
                <a:gd name="T40" fmla="*/ 6 w 149"/>
                <a:gd name="T41" fmla="*/ 67 h 267"/>
                <a:gd name="T42" fmla="*/ 0 w 149"/>
                <a:gd name="T43" fmla="*/ 88 h 267"/>
                <a:gd name="T44" fmla="*/ 0 w 149"/>
                <a:gd name="T45" fmla="*/ 116 h 267"/>
                <a:gd name="T46" fmla="*/ 0 w 149"/>
                <a:gd name="T47" fmla="*/ 142 h 267"/>
                <a:gd name="T48" fmla="*/ 0 w 149"/>
                <a:gd name="T49" fmla="*/ 168 h 267"/>
                <a:gd name="T50" fmla="*/ 6 w 149"/>
                <a:gd name="T51" fmla="*/ 192 h 267"/>
                <a:gd name="T52" fmla="*/ 15 w 149"/>
                <a:gd name="T53" fmla="*/ 215 h 267"/>
                <a:gd name="T54" fmla="*/ 25 w 149"/>
                <a:gd name="T55" fmla="*/ 233 h 267"/>
                <a:gd name="T56" fmla="*/ 37 w 149"/>
                <a:gd name="T57" fmla="*/ 249 h 267"/>
                <a:gd name="T58" fmla="*/ 51 w 149"/>
                <a:gd name="T59" fmla="*/ 259 h 267"/>
                <a:gd name="T60" fmla="*/ 66 w 149"/>
                <a:gd name="T61" fmla="*/ 267 h 267"/>
                <a:gd name="T62" fmla="*/ 76 w 149"/>
                <a:gd name="T63" fmla="*/ 267 h 2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9"/>
                <a:gd name="T97" fmla="*/ 0 h 267"/>
                <a:gd name="T98" fmla="*/ 149 w 149"/>
                <a:gd name="T99" fmla="*/ 267 h 2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9" h="267">
                  <a:moveTo>
                    <a:pt x="76" y="267"/>
                  </a:moveTo>
                  <a:lnTo>
                    <a:pt x="82" y="267"/>
                  </a:lnTo>
                  <a:lnTo>
                    <a:pt x="88" y="264"/>
                  </a:lnTo>
                  <a:lnTo>
                    <a:pt x="94" y="261"/>
                  </a:lnTo>
                  <a:lnTo>
                    <a:pt x="102" y="259"/>
                  </a:lnTo>
                  <a:lnTo>
                    <a:pt x="115" y="246"/>
                  </a:lnTo>
                  <a:lnTo>
                    <a:pt x="127" y="230"/>
                  </a:lnTo>
                  <a:lnTo>
                    <a:pt x="131" y="220"/>
                  </a:lnTo>
                  <a:lnTo>
                    <a:pt x="135" y="210"/>
                  </a:lnTo>
                  <a:lnTo>
                    <a:pt x="139" y="199"/>
                  </a:lnTo>
                  <a:lnTo>
                    <a:pt x="143" y="189"/>
                  </a:lnTo>
                  <a:lnTo>
                    <a:pt x="143" y="176"/>
                  </a:lnTo>
                  <a:lnTo>
                    <a:pt x="147" y="163"/>
                  </a:lnTo>
                  <a:lnTo>
                    <a:pt x="147" y="150"/>
                  </a:lnTo>
                  <a:lnTo>
                    <a:pt x="149" y="137"/>
                  </a:lnTo>
                  <a:lnTo>
                    <a:pt x="147" y="122"/>
                  </a:lnTo>
                  <a:lnTo>
                    <a:pt x="147" y="109"/>
                  </a:lnTo>
                  <a:lnTo>
                    <a:pt x="143" y="96"/>
                  </a:lnTo>
                  <a:lnTo>
                    <a:pt x="143" y="85"/>
                  </a:lnTo>
                  <a:lnTo>
                    <a:pt x="139" y="72"/>
                  </a:lnTo>
                  <a:lnTo>
                    <a:pt x="135" y="60"/>
                  </a:lnTo>
                  <a:lnTo>
                    <a:pt x="131" y="52"/>
                  </a:lnTo>
                  <a:lnTo>
                    <a:pt x="127" y="41"/>
                  </a:lnTo>
                  <a:lnTo>
                    <a:pt x="121" y="31"/>
                  </a:lnTo>
                  <a:lnTo>
                    <a:pt x="115" y="23"/>
                  </a:lnTo>
                  <a:lnTo>
                    <a:pt x="108" y="16"/>
                  </a:lnTo>
                  <a:lnTo>
                    <a:pt x="102" y="10"/>
                  </a:lnTo>
                  <a:lnTo>
                    <a:pt x="94" y="8"/>
                  </a:lnTo>
                  <a:lnTo>
                    <a:pt x="88" y="3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66" y="0"/>
                  </a:lnTo>
                  <a:lnTo>
                    <a:pt x="59" y="3"/>
                  </a:lnTo>
                  <a:lnTo>
                    <a:pt x="51" y="5"/>
                  </a:lnTo>
                  <a:lnTo>
                    <a:pt x="45" y="10"/>
                  </a:lnTo>
                  <a:lnTo>
                    <a:pt x="37" y="16"/>
                  </a:lnTo>
                  <a:lnTo>
                    <a:pt x="31" y="21"/>
                  </a:lnTo>
                  <a:lnTo>
                    <a:pt x="25" y="28"/>
                  </a:lnTo>
                  <a:lnTo>
                    <a:pt x="21" y="39"/>
                  </a:lnTo>
                  <a:lnTo>
                    <a:pt x="15" y="47"/>
                  </a:lnTo>
                  <a:lnTo>
                    <a:pt x="11" y="57"/>
                  </a:lnTo>
                  <a:lnTo>
                    <a:pt x="6" y="67"/>
                  </a:lnTo>
                  <a:lnTo>
                    <a:pt x="4" y="80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0" y="116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0" y="155"/>
                  </a:lnTo>
                  <a:lnTo>
                    <a:pt x="0" y="168"/>
                  </a:lnTo>
                  <a:lnTo>
                    <a:pt x="4" y="181"/>
                  </a:lnTo>
                  <a:lnTo>
                    <a:pt x="6" y="192"/>
                  </a:lnTo>
                  <a:lnTo>
                    <a:pt x="11" y="205"/>
                  </a:lnTo>
                  <a:lnTo>
                    <a:pt x="15" y="215"/>
                  </a:lnTo>
                  <a:lnTo>
                    <a:pt x="21" y="225"/>
                  </a:lnTo>
                  <a:lnTo>
                    <a:pt x="25" y="233"/>
                  </a:lnTo>
                  <a:lnTo>
                    <a:pt x="31" y="243"/>
                  </a:lnTo>
                  <a:lnTo>
                    <a:pt x="37" y="249"/>
                  </a:lnTo>
                  <a:lnTo>
                    <a:pt x="45" y="256"/>
                  </a:lnTo>
                  <a:lnTo>
                    <a:pt x="51" y="259"/>
                  </a:lnTo>
                  <a:lnTo>
                    <a:pt x="59" y="264"/>
                  </a:lnTo>
                  <a:lnTo>
                    <a:pt x="66" y="267"/>
                  </a:lnTo>
                  <a:lnTo>
                    <a:pt x="76" y="2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66" name="Freeform 121"/>
            <p:cNvSpPr>
              <a:spLocks/>
            </p:cNvSpPr>
            <p:nvPr/>
          </p:nvSpPr>
          <p:spPr bwMode="auto">
            <a:xfrm>
              <a:off x="591" y="2489"/>
              <a:ext cx="155" cy="197"/>
            </a:xfrm>
            <a:custGeom>
              <a:avLst/>
              <a:gdLst>
                <a:gd name="T0" fmla="*/ 0 w 155"/>
                <a:gd name="T1" fmla="*/ 182 h 197"/>
                <a:gd name="T2" fmla="*/ 149 w 155"/>
                <a:gd name="T3" fmla="*/ 0 h 197"/>
                <a:gd name="T4" fmla="*/ 155 w 155"/>
                <a:gd name="T5" fmla="*/ 29 h 197"/>
                <a:gd name="T6" fmla="*/ 10 w 155"/>
                <a:gd name="T7" fmla="*/ 197 h 197"/>
                <a:gd name="T8" fmla="*/ 0 w 155"/>
                <a:gd name="T9" fmla="*/ 182 h 197"/>
                <a:gd name="T10" fmla="*/ 0 w 155"/>
                <a:gd name="T11" fmla="*/ 182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97"/>
                <a:gd name="T20" fmla="*/ 155 w 155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97">
                  <a:moveTo>
                    <a:pt x="0" y="182"/>
                  </a:moveTo>
                  <a:lnTo>
                    <a:pt x="149" y="0"/>
                  </a:lnTo>
                  <a:lnTo>
                    <a:pt x="155" y="29"/>
                  </a:lnTo>
                  <a:lnTo>
                    <a:pt x="10" y="197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67" name="Freeform 122"/>
            <p:cNvSpPr>
              <a:spLocks/>
            </p:cNvSpPr>
            <p:nvPr/>
          </p:nvSpPr>
          <p:spPr bwMode="auto">
            <a:xfrm>
              <a:off x="630" y="2464"/>
              <a:ext cx="108" cy="279"/>
            </a:xfrm>
            <a:custGeom>
              <a:avLst/>
              <a:gdLst>
                <a:gd name="T0" fmla="*/ 4 w 108"/>
                <a:gd name="T1" fmla="*/ 0 h 279"/>
                <a:gd name="T2" fmla="*/ 108 w 108"/>
                <a:gd name="T3" fmla="*/ 253 h 279"/>
                <a:gd name="T4" fmla="*/ 84 w 108"/>
                <a:gd name="T5" fmla="*/ 279 h 279"/>
                <a:gd name="T6" fmla="*/ 0 w 108"/>
                <a:gd name="T7" fmla="*/ 7 h 279"/>
                <a:gd name="T8" fmla="*/ 4 w 108"/>
                <a:gd name="T9" fmla="*/ 0 h 279"/>
                <a:gd name="T10" fmla="*/ 4 w 108"/>
                <a:gd name="T11" fmla="*/ 0 h 2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79"/>
                <a:gd name="T20" fmla="*/ 108 w 108"/>
                <a:gd name="T21" fmla="*/ 279 h 2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79">
                  <a:moveTo>
                    <a:pt x="4" y="0"/>
                  </a:moveTo>
                  <a:lnTo>
                    <a:pt x="108" y="253"/>
                  </a:lnTo>
                  <a:lnTo>
                    <a:pt x="84" y="279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68" name="Freeform 123"/>
            <p:cNvSpPr>
              <a:spLocks/>
            </p:cNvSpPr>
            <p:nvPr/>
          </p:nvSpPr>
          <p:spPr bwMode="auto">
            <a:xfrm>
              <a:off x="638" y="2451"/>
              <a:ext cx="53" cy="295"/>
            </a:xfrm>
            <a:custGeom>
              <a:avLst/>
              <a:gdLst>
                <a:gd name="T0" fmla="*/ 47 w 53"/>
                <a:gd name="T1" fmla="*/ 0 h 295"/>
                <a:gd name="T2" fmla="*/ 0 w 53"/>
                <a:gd name="T3" fmla="*/ 284 h 295"/>
                <a:gd name="T4" fmla="*/ 21 w 53"/>
                <a:gd name="T5" fmla="*/ 295 h 295"/>
                <a:gd name="T6" fmla="*/ 53 w 53"/>
                <a:gd name="T7" fmla="*/ 5 h 295"/>
                <a:gd name="T8" fmla="*/ 47 w 53"/>
                <a:gd name="T9" fmla="*/ 0 h 295"/>
                <a:gd name="T10" fmla="*/ 47 w 53"/>
                <a:gd name="T11" fmla="*/ 0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295"/>
                <a:gd name="T20" fmla="*/ 53 w 53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295">
                  <a:moveTo>
                    <a:pt x="47" y="0"/>
                  </a:moveTo>
                  <a:lnTo>
                    <a:pt x="0" y="284"/>
                  </a:lnTo>
                  <a:lnTo>
                    <a:pt x="21" y="295"/>
                  </a:lnTo>
                  <a:lnTo>
                    <a:pt x="53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69" name="Freeform 124"/>
            <p:cNvSpPr>
              <a:spLocks/>
            </p:cNvSpPr>
            <p:nvPr/>
          </p:nvSpPr>
          <p:spPr bwMode="auto">
            <a:xfrm>
              <a:off x="595" y="2557"/>
              <a:ext cx="162" cy="90"/>
            </a:xfrm>
            <a:custGeom>
              <a:avLst/>
              <a:gdLst>
                <a:gd name="T0" fmla="*/ 0 w 162"/>
                <a:gd name="T1" fmla="*/ 0 h 90"/>
                <a:gd name="T2" fmla="*/ 162 w 162"/>
                <a:gd name="T3" fmla="*/ 44 h 90"/>
                <a:gd name="T4" fmla="*/ 157 w 162"/>
                <a:gd name="T5" fmla="*/ 90 h 90"/>
                <a:gd name="T6" fmla="*/ 2 w 162"/>
                <a:gd name="T7" fmla="*/ 13 h 90"/>
                <a:gd name="T8" fmla="*/ 0 w 162"/>
                <a:gd name="T9" fmla="*/ 0 h 90"/>
                <a:gd name="T10" fmla="*/ 0 w 162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"/>
                <a:gd name="T19" fmla="*/ 0 h 90"/>
                <a:gd name="T20" fmla="*/ 162 w 162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" h="90">
                  <a:moveTo>
                    <a:pt x="0" y="0"/>
                  </a:moveTo>
                  <a:lnTo>
                    <a:pt x="162" y="44"/>
                  </a:lnTo>
                  <a:lnTo>
                    <a:pt x="157" y="90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70" name="Freeform 125"/>
            <p:cNvSpPr>
              <a:spLocks/>
            </p:cNvSpPr>
            <p:nvPr/>
          </p:nvSpPr>
          <p:spPr bwMode="auto">
            <a:xfrm>
              <a:off x="628" y="2526"/>
              <a:ext cx="80" cy="129"/>
            </a:xfrm>
            <a:custGeom>
              <a:avLst/>
              <a:gdLst>
                <a:gd name="T0" fmla="*/ 41 w 80"/>
                <a:gd name="T1" fmla="*/ 129 h 129"/>
                <a:gd name="T2" fmla="*/ 49 w 80"/>
                <a:gd name="T3" fmla="*/ 127 h 129"/>
                <a:gd name="T4" fmla="*/ 55 w 80"/>
                <a:gd name="T5" fmla="*/ 124 h 129"/>
                <a:gd name="T6" fmla="*/ 61 w 80"/>
                <a:gd name="T7" fmla="*/ 119 h 129"/>
                <a:gd name="T8" fmla="*/ 67 w 80"/>
                <a:gd name="T9" fmla="*/ 111 h 129"/>
                <a:gd name="T10" fmla="*/ 71 w 80"/>
                <a:gd name="T11" fmla="*/ 101 h 129"/>
                <a:gd name="T12" fmla="*/ 77 w 80"/>
                <a:gd name="T13" fmla="*/ 90 h 129"/>
                <a:gd name="T14" fmla="*/ 80 w 80"/>
                <a:gd name="T15" fmla="*/ 77 h 129"/>
                <a:gd name="T16" fmla="*/ 80 w 80"/>
                <a:gd name="T17" fmla="*/ 67 h 129"/>
                <a:gd name="T18" fmla="*/ 80 w 80"/>
                <a:gd name="T19" fmla="*/ 51 h 129"/>
                <a:gd name="T20" fmla="*/ 77 w 80"/>
                <a:gd name="T21" fmla="*/ 41 h 129"/>
                <a:gd name="T22" fmla="*/ 71 w 80"/>
                <a:gd name="T23" fmla="*/ 28 h 129"/>
                <a:gd name="T24" fmla="*/ 67 w 80"/>
                <a:gd name="T25" fmla="*/ 20 h 129"/>
                <a:gd name="T26" fmla="*/ 61 w 80"/>
                <a:gd name="T27" fmla="*/ 10 h 129"/>
                <a:gd name="T28" fmla="*/ 55 w 80"/>
                <a:gd name="T29" fmla="*/ 5 h 129"/>
                <a:gd name="T30" fmla="*/ 49 w 80"/>
                <a:gd name="T31" fmla="*/ 2 h 129"/>
                <a:gd name="T32" fmla="*/ 41 w 80"/>
                <a:gd name="T33" fmla="*/ 2 h 129"/>
                <a:gd name="T34" fmla="*/ 31 w 80"/>
                <a:gd name="T35" fmla="*/ 0 h 129"/>
                <a:gd name="T36" fmla="*/ 22 w 80"/>
                <a:gd name="T37" fmla="*/ 5 h 129"/>
                <a:gd name="T38" fmla="*/ 14 w 80"/>
                <a:gd name="T39" fmla="*/ 7 h 129"/>
                <a:gd name="T40" fmla="*/ 10 w 80"/>
                <a:gd name="T41" fmla="*/ 18 h 129"/>
                <a:gd name="T42" fmla="*/ 4 w 80"/>
                <a:gd name="T43" fmla="*/ 26 h 129"/>
                <a:gd name="T44" fmla="*/ 2 w 80"/>
                <a:gd name="T45" fmla="*/ 39 h 129"/>
                <a:gd name="T46" fmla="*/ 0 w 80"/>
                <a:gd name="T47" fmla="*/ 49 h 129"/>
                <a:gd name="T48" fmla="*/ 0 w 80"/>
                <a:gd name="T49" fmla="*/ 64 h 129"/>
                <a:gd name="T50" fmla="*/ 0 w 80"/>
                <a:gd name="T51" fmla="*/ 75 h 129"/>
                <a:gd name="T52" fmla="*/ 2 w 80"/>
                <a:gd name="T53" fmla="*/ 88 h 129"/>
                <a:gd name="T54" fmla="*/ 4 w 80"/>
                <a:gd name="T55" fmla="*/ 98 h 129"/>
                <a:gd name="T56" fmla="*/ 10 w 80"/>
                <a:gd name="T57" fmla="*/ 108 h 129"/>
                <a:gd name="T58" fmla="*/ 14 w 80"/>
                <a:gd name="T59" fmla="*/ 116 h 129"/>
                <a:gd name="T60" fmla="*/ 22 w 80"/>
                <a:gd name="T61" fmla="*/ 124 h 129"/>
                <a:gd name="T62" fmla="*/ 31 w 80"/>
                <a:gd name="T63" fmla="*/ 127 h 129"/>
                <a:gd name="T64" fmla="*/ 41 w 80"/>
                <a:gd name="T65" fmla="*/ 129 h 129"/>
                <a:gd name="T66" fmla="*/ 41 w 80"/>
                <a:gd name="T67" fmla="*/ 129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"/>
                <a:gd name="T103" fmla="*/ 0 h 129"/>
                <a:gd name="T104" fmla="*/ 80 w 80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" h="129">
                  <a:moveTo>
                    <a:pt x="41" y="129"/>
                  </a:moveTo>
                  <a:lnTo>
                    <a:pt x="49" y="127"/>
                  </a:lnTo>
                  <a:lnTo>
                    <a:pt x="55" y="124"/>
                  </a:lnTo>
                  <a:lnTo>
                    <a:pt x="61" y="119"/>
                  </a:lnTo>
                  <a:lnTo>
                    <a:pt x="67" y="111"/>
                  </a:lnTo>
                  <a:lnTo>
                    <a:pt x="71" y="101"/>
                  </a:lnTo>
                  <a:lnTo>
                    <a:pt x="77" y="90"/>
                  </a:lnTo>
                  <a:lnTo>
                    <a:pt x="80" y="77"/>
                  </a:lnTo>
                  <a:lnTo>
                    <a:pt x="80" y="67"/>
                  </a:lnTo>
                  <a:lnTo>
                    <a:pt x="80" y="51"/>
                  </a:lnTo>
                  <a:lnTo>
                    <a:pt x="77" y="41"/>
                  </a:lnTo>
                  <a:lnTo>
                    <a:pt x="71" y="28"/>
                  </a:lnTo>
                  <a:lnTo>
                    <a:pt x="67" y="20"/>
                  </a:lnTo>
                  <a:lnTo>
                    <a:pt x="61" y="10"/>
                  </a:lnTo>
                  <a:lnTo>
                    <a:pt x="55" y="5"/>
                  </a:lnTo>
                  <a:lnTo>
                    <a:pt x="49" y="2"/>
                  </a:lnTo>
                  <a:lnTo>
                    <a:pt x="41" y="2"/>
                  </a:lnTo>
                  <a:lnTo>
                    <a:pt x="31" y="0"/>
                  </a:lnTo>
                  <a:lnTo>
                    <a:pt x="22" y="5"/>
                  </a:lnTo>
                  <a:lnTo>
                    <a:pt x="14" y="7"/>
                  </a:lnTo>
                  <a:lnTo>
                    <a:pt x="10" y="18"/>
                  </a:lnTo>
                  <a:lnTo>
                    <a:pt x="4" y="26"/>
                  </a:lnTo>
                  <a:lnTo>
                    <a:pt x="2" y="39"/>
                  </a:lnTo>
                  <a:lnTo>
                    <a:pt x="0" y="49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10" y="108"/>
                  </a:lnTo>
                  <a:lnTo>
                    <a:pt x="14" y="116"/>
                  </a:lnTo>
                  <a:lnTo>
                    <a:pt x="22" y="124"/>
                  </a:lnTo>
                  <a:lnTo>
                    <a:pt x="31" y="127"/>
                  </a:lnTo>
                  <a:lnTo>
                    <a:pt x="41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71" name="Freeform 126"/>
            <p:cNvSpPr>
              <a:spLocks/>
            </p:cNvSpPr>
            <p:nvPr/>
          </p:nvSpPr>
          <p:spPr bwMode="auto">
            <a:xfrm>
              <a:off x="640" y="2546"/>
              <a:ext cx="51" cy="81"/>
            </a:xfrm>
            <a:custGeom>
              <a:avLst/>
              <a:gdLst>
                <a:gd name="T0" fmla="*/ 27 w 51"/>
                <a:gd name="T1" fmla="*/ 81 h 81"/>
                <a:gd name="T2" fmla="*/ 35 w 51"/>
                <a:gd name="T3" fmla="*/ 78 h 81"/>
                <a:gd name="T4" fmla="*/ 43 w 51"/>
                <a:gd name="T5" fmla="*/ 70 h 81"/>
                <a:gd name="T6" fmla="*/ 49 w 51"/>
                <a:gd name="T7" fmla="*/ 57 h 81"/>
                <a:gd name="T8" fmla="*/ 51 w 51"/>
                <a:gd name="T9" fmla="*/ 44 h 81"/>
                <a:gd name="T10" fmla="*/ 49 w 51"/>
                <a:gd name="T11" fmla="*/ 34 h 81"/>
                <a:gd name="T12" fmla="*/ 49 w 51"/>
                <a:gd name="T13" fmla="*/ 26 h 81"/>
                <a:gd name="T14" fmla="*/ 45 w 51"/>
                <a:gd name="T15" fmla="*/ 19 h 81"/>
                <a:gd name="T16" fmla="*/ 43 w 51"/>
                <a:gd name="T17" fmla="*/ 13 h 81"/>
                <a:gd name="T18" fmla="*/ 35 w 51"/>
                <a:gd name="T19" fmla="*/ 3 h 81"/>
                <a:gd name="T20" fmla="*/ 27 w 51"/>
                <a:gd name="T21" fmla="*/ 0 h 81"/>
                <a:gd name="T22" fmla="*/ 14 w 51"/>
                <a:gd name="T23" fmla="*/ 0 h 81"/>
                <a:gd name="T24" fmla="*/ 6 w 51"/>
                <a:gd name="T25" fmla="*/ 11 h 81"/>
                <a:gd name="T26" fmla="*/ 2 w 51"/>
                <a:gd name="T27" fmla="*/ 16 h 81"/>
                <a:gd name="T28" fmla="*/ 2 w 51"/>
                <a:gd name="T29" fmla="*/ 24 h 81"/>
                <a:gd name="T30" fmla="*/ 0 w 51"/>
                <a:gd name="T31" fmla="*/ 31 h 81"/>
                <a:gd name="T32" fmla="*/ 0 w 51"/>
                <a:gd name="T33" fmla="*/ 42 h 81"/>
                <a:gd name="T34" fmla="*/ 2 w 51"/>
                <a:gd name="T35" fmla="*/ 55 h 81"/>
                <a:gd name="T36" fmla="*/ 6 w 51"/>
                <a:gd name="T37" fmla="*/ 68 h 81"/>
                <a:gd name="T38" fmla="*/ 14 w 51"/>
                <a:gd name="T39" fmla="*/ 76 h 81"/>
                <a:gd name="T40" fmla="*/ 27 w 51"/>
                <a:gd name="T41" fmla="*/ 81 h 81"/>
                <a:gd name="T42" fmla="*/ 27 w 51"/>
                <a:gd name="T43" fmla="*/ 81 h 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81"/>
                <a:gd name="T68" fmla="*/ 51 w 51"/>
                <a:gd name="T69" fmla="*/ 81 h 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81">
                  <a:moveTo>
                    <a:pt x="27" y="81"/>
                  </a:moveTo>
                  <a:lnTo>
                    <a:pt x="35" y="78"/>
                  </a:lnTo>
                  <a:lnTo>
                    <a:pt x="43" y="70"/>
                  </a:lnTo>
                  <a:lnTo>
                    <a:pt x="49" y="57"/>
                  </a:lnTo>
                  <a:lnTo>
                    <a:pt x="51" y="44"/>
                  </a:lnTo>
                  <a:lnTo>
                    <a:pt x="49" y="34"/>
                  </a:lnTo>
                  <a:lnTo>
                    <a:pt x="49" y="26"/>
                  </a:lnTo>
                  <a:lnTo>
                    <a:pt x="45" y="19"/>
                  </a:lnTo>
                  <a:lnTo>
                    <a:pt x="43" y="13"/>
                  </a:lnTo>
                  <a:lnTo>
                    <a:pt x="35" y="3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6" y="11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0" y="42"/>
                  </a:lnTo>
                  <a:lnTo>
                    <a:pt x="2" y="55"/>
                  </a:lnTo>
                  <a:lnTo>
                    <a:pt x="6" y="68"/>
                  </a:lnTo>
                  <a:lnTo>
                    <a:pt x="14" y="76"/>
                  </a:lnTo>
                  <a:lnTo>
                    <a:pt x="27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72" name="Freeform 127"/>
            <p:cNvSpPr>
              <a:spLocks/>
            </p:cNvSpPr>
            <p:nvPr/>
          </p:nvSpPr>
          <p:spPr bwMode="auto">
            <a:xfrm>
              <a:off x="646" y="2557"/>
              <a:ext cx="33" cy="49"/>
            </a:xfrm>
            <a:custGeom>
              <a:avLst/>
              <a:gdLst>
                <a:gd name="T0" fmla="*/ 17 w 33"/>
                <a:gd name="T1" fmla="*/ 49 h 49"/>
                <a:gd name="T2" fmla="*/ 23 w 33"/>
                <a:gd name="T3" fmla="*/ 46 h 49"/>
                <a:gd name="T4" fmla="*/ 29 w 33"/>
                <a:gd name="T5" fmla="*/ 44 h 49"/>
                <a:gd name="T6" fmla="*/ 31 w 33"/>
                <a:gd name="T7" fmla="*/ 36 h 49"/>
                <a:gd name="T8" fmla="*/ 33 w 33"/>
                <a:gd name="T9" fmla="*/ 26 h 49"/>
                <a:gd name="T10" fmla="*/ 31 w 33"/>
                <a:gd name="T11" fmla="*/ 15 h 49"/>
                <a:gd name="T12" fmla="*/ 29 w 33"/>
                <a:gd name="T13" fmla="*/ 8 h 49"/>
                <a:gd name="T14" fmla="*/ 23 w 33"/>
                <a:gd name="T15" fmla="*/ 2 h 49"/>
                <a:gd name="T16" fmla="*/ 17 w 33"/>
                <a:gd name="T17" fmla="*/ 0 h 49"/>
                <a:gd name="T18" fmla="*/ 10 w 33"/>
                <a:gd name="T19" fmla="*/ 2 h 49"/>
                <a:gd name="T20" fmla="*/ 4 w 33"/>
                <a:gd name="T21" fmla="*/ 5 h 49"/>
                <a:gd name="T22" fmla="*/ 0 w 33"/>
                <a:gd name="T23" fmla="*/ 15 h 49"/>
                <a:gd name="T24" fmla="*/ 0 w 33"/>
                <a:gd name="T25" fmla="*/ 23 h 49"/>
                <a:gd name="T26" fmla="*/ 0 w 33"/>
                <a:gd name="T27" fmla="*/ 31 h 49"/>
                <a:gd name="T28" fmla="*/ 4 w 33"/>
                <a:gd name="T29" fmla="*/ 41 h 49"/>
                <a:gd name="T30" fmla="*/ 10 w 33"/>
                <a:gd name="T31" fmla="*/ 46 h 49"/>
                <a:gd name="T32" fmla="*/ 17 w 33"/>
                <a:gd name="T33" fmla="*/ 49 h 49"/>
                <a:gd name="T34" fmla="*/ 17 w 33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49"/>
                <a:gd name="T56" fmla="*/ 33 w 33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49">
                  <a:moveTo>
                    <a:pt x="17" y="49"/>
                  </a:moveTo>
                  <a:lnTo>
                    <a:pt x="23" y="46"/>
                  </a:lnTo>
                  <a:lnTo>
                    <a:pt x="29" y="44"/>
                  </a:lnTo>
                  <a:lnTo>
                    <a:pt x="31" y="36"/>
                  </a:lnTo>
                  <a:lnTo>
                    <a:pt x="33" y="26"/>
                  </a:lnTo>
                  <a:lnTo>
                    <a:pt x="31" y="15"/>
                  </a:lnTo>
                  <a:lnTo>
                    <a:pt x="29" y="8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4" y="41"/>
                  </a:lnTo>
                  <a:lnTo>
                    <a:pt x="10" y="46"/>
                  </a:lnTo>
                  <a:lnTo>
                    <a:pt x="17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73" name="Freeform 128"/>
            <p:cNvSpPr>
              <a:spLocks/>
            </p:cNvSpPr>
            <p:nvPr/>
          </p:nvSpPr>
          <p:spPr bwMode="auto">
            <a:xfrm>
              <a:off x="393" y="2422"/>
              <a:ext cx="176" cy="311"/>
            </a:xfrm>
            <a:custGeom>
              <a:avLst/>
              <a:gdLst>
                <a:gd name="T0" fmla="*/ 98 w 176"/>
                <a:gd name="T1" fmla="*/ 308 h 311"/>
                <a:gd name="T2" fmla="*/ 114 w 176"/>
                <a:gd name="T3" fmla="*/ 303 h 311"/>
                <a:gd name="T4" fmla="*/ 129 w 176"/>
                <a:gd name="T5" fmla="*/ 293 h 311"/>
                <a:gd name="T6" fmla="*/ 143 w 176"/>
                <a:gd name="T7" fmla="*/ 277 h 311"/>
                <a:gd name="T8" fmla="*/ 155 w 176"/>
                <a:gd name="T9" fmla="*/ 256 h 311"/>
                <a:gd name="T10" fmla="*/ 163 w 176"/>
                <a:gd name="T11" fmla="*/ 231 h 311"/>
                <a:gd name="T12" fmla="*/ 172 w 176"/>
                <a:gd name="T13" fmla="*/ 205 h 311"/>
                <a:gd name="T14" fmla="*/ 176 w 176"/>
                <a:gd name="T15" fmla="*/ 176 h 311"/>
                <a:gd name="T16" fmla="*/ 176 w 176"/>
                <a:gd name="T17" fmla="*/ 145 h 311"/>
                <a:gd name="T18" fmla="*/ 172 w 176"/>
                <a:gd name="T19" fmla="*/ 111 h 311"/>
                <a:gd name="T20" fmla="*/ 163 w 176"/>
                <a:gd name="T21" fmla="*/ 83 h 311"/>
                <a:gd name="T22" fmla="*/ 155 w 176"/>
                <a:gd name="T23" fmla="*/ 57 h 311"/>
                <a:gd name="T24" fmla="*/ 143 w 176"/>
                <a:gd name="T25" fmla="*/ 39 h 311"/>
                <a:gd name="T26" fmla="*/ 129 w 176"/>
                <a:gd name="T27" fmla="*/ 18 h 311"/>
                <a:gd name="T28" fmla="*/ 114 w 176"/>
                <a:gd name="T29" fmla="*/ 8 h 311"/>
                <a:gd name="T30" fmla="*/ 98 w 176"/>
                <a:gd name="T31" fmla="*/ 3 h 311"/>
                <a:gd name="T32" fmla="*/ 80 w 176"/>
                <a:gd name="T33" fmla="*/ 0 h 311"/>
                <a:gd name="T34" fmla="*/ 61 w 176"/>
                <a:gd name="T35" fmla="*/ 5 h 311"/>
                <a:gd name="T36" fmla="*/ 47 w 176"/>
                <a:gd name="T37" fmla="*/ 16 h 311"/>
                <a:gd name="T38" fmla="*/ 33 w 176"/>
                <a:gd name="T39" fmla="*/ 34 h 311"/>
                <a:gd name="T40" fmla="*/ 19 w 176"/>
                <a:gd name="T41" fmla="*/ 55 h 311"/>
                <a:gd name="T42" fmla="*/ 10 w 176"/>
                <a:gd name="T43" fmla="*/ 78 h 311"/>
                <a:gd name="T44" fmla="*/ 4 w 176"/>
                <a:gd name="T45" fmla="*/ 104 h 311"/>
                <a:gd name="T46" fmla="*/ 0 w 176"/>
                <a:gd name="T47" fmla="*/ 135 h 311"/>
                <a:gd name="T48" fmla="*/ 0 w 176"/>
                <a:gd name="T49" fmla="*/ 166 h 311"/>
                <a:gd name="T50" fmla="*/ 4 w 176"/>
                <a:gd name="T51" fmla="*/ 194 h 311"/>
                <a:gd name="T52" fmla="*/ 10 w 176"/>
                <a:gd name="T53" fmla="*/ 223 h 311"/>
                <a:gd name="T54" fmla="*/ 19 w 176"/>
                <a:gd name="T55" fmla="*/ 249 h 311"/>
                <a:gd name="T56" fmla="*/ 33 w 176"/>
                <a:gd name="T57" fmla="*/ 272 h 311"/>
                <a:gd name="T58" fmla="*/ 47 w 176"/>
                <a:gd name="T59" fmla="*/ 288 h 311"/>
                <a:gd name="T60" fmla="*/ 61 w 176"/>
                <a:gd name="T61" fmla="*/ 300 h 311"/>
                <a:gd name="T62" fmla="*/ 80 w 176"/>
                <a:gd name="T63" fmla="*/ 308 h 311"/>
                <a:gd name="T64" fmla="*/ 90 w 176"/>
                <a:gd name="T65" fmla="*/ 311 h 3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6"/>
                <a:gd name="T100" fmla="*/ 0 h 311"/>
                <a:gd name="T101" fmla="*/ 176 w 176"/>
                <a:gd name="T102" fmla="*/ 311 h 3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6" h="311">
                  <a:moveTo>
                    <a:pt x="90" y="311"/>
                  </a:moveTo>
                  <a:lnTo>
                    <a:pt x="98" y="308"/>
                  </a:lnTo>
                  <a:lnTo>
                    <a:pt x="106" y="306"/>
                  </a:lnTo>
                  <a:lnTo>
                    <a:pt x="114" y="303"/>
                  </a:lnTo>
                  <a:lnTo>
                    <a:pt x="123" y="298"/>
                  </a:lnTo>
                  <a:lnTo>
                    <a:pt x="129" y="293"/>
                  </a:lnTo>
                  <a:lnTo>
                    <a:pt x="137" y="285"/>
                  </a:lnTo>
                  <a:lnTo>
                    <a:pt x="143" y="277"/>
                  </a:lnTo>
                  <a:lnTo>
                    <a:pt x="149" y="269"/>
                  </a:lnTo>
                  <a:lnTo>
                    <a:pt x="155" y="256"/>
                  </a:lnTo>
                  <a:lnTo>
                    <a:pt x="159" y="244"/>
                  </a:lnTo>
                  <a:lnTo>
                    <a:pt x="163" y="231"/>
                  </a:lnTo>
                  <a:lnTo>
                    <a:pt x="170" y="220"/>
                  </a:lnTo>
                  <a:lnTo>
                    <a:pt x="172" y="205"/>
                  </a:lnTo>
                  <a:lnTo>
                    <a:pt x="174" y="192"/>
                  </a:lnTo>
                  <a:lnTo>
                    <a:pt x="176" y="176"/>
                  </a:lnTo>
                  <a:lnTo>
                    <a:pt x="176" y="161"/>
                  </a:lnTo>
                  <a:lnTo>
                    <a:pt x="176" y="145"/>
                  </a:lnTo>
                  <a:lnTo>
                    <a:pt x="174" y="127"/>
                  </a:lnTo>
                  <a:lnTo>
                    <a:pt x="172" y="111"/>
                  </a:lnTo>
                  <a:lnTo>
                    <a:pt x="170" y="99"/>
                  </a:lnTo>
                  <a:lnTo>
                    <a:pt x="163" y="83"/>
                  </a:lnTo>
                  <a:lnTo>
                    <a:pt x="159" y="70"/>
                  </a:lnTo>
                  <a:lnTo>
                    <a:pt x="155" y="57"/>
                  </a:lnTo>
                  <a:lnTo>
                    <a:pt x="149" y="49"/>
                  </a:lnTo>
                  <a:lnTo>
                    <a:pt x="143" y="39"/>
                  </a:lnTo>
                  <a:lnTo>
                    <a:pt x="137" y="29"/>
                  </a:lnTo>
                  <a:lnTo>
                    <a:pt x="129" y="18"/>
                  </a:lnTo>
                  <a:lnTo>
                    <a:pt x="123" y="13"/>
                  </a:lnTo>
                  <a:lnTo>
                    <a:pt x="114" y="8"/>
                  </a:lnTo>
                  <a:lnTo>
                    <a:pt x="106" y="5"/>
                  </a:lnTo>
                  <a:lnTo>
                    <a:pt x="98" y="3"/>
                  </a:lnTo>
                  <a:lnTo>
                    <a:pt x="90" y="3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1" y="5"/>
                  </a:lnTo>
                  <a:lnTo>
                    <a:pt x="55" y="13"/>
                  </a:lnTo>
                  <a:lnTo>
                    <a:pt x="47" y="16"/>
                  </a:lnTo>
                  <a:lnTo>
                    <a:pt x="39" y="26"/>
                  </a:lnTo>
                  <a:lnTo>
                    <a:pt x="33" y="34"/>
                  </a:lnTo>
                  <a:lnTo>
                    <a:pt x="27" y="44"/>
                  </a:lnTo>
                  <a:lnTo>
                    <a:pt x="19" y="55"/>
                  </a:lnTo>
                  <a:lnTo>
                    <a:pt x="14" y="65"/>
                  </a:lnTo>
                  <a:lnTo>
                    <a:pt x="10" y="78"/>
                  </a:lnTo>
                  <a:lnTo>
                    <a:pt x="6" y="91"/>
                  </a:lnTo>
                  <a:lnTo>
                    <a:pt x="4" y="104"/>
                  </a:lnTo>
                  <a:lnTo>
                    <a:pt x="2" y="119"/>
                  </a:lnTo>
                  <a:lnTo>
                    <a:pt x="0" y="135"/>
                  </a:lnTo>
                  <a:lnTo>
                    <a:pt x="0" y="153"/>
                  </a:lnTo>
                  <a:lnTo>
                    <a:pt x="0" y="166"/>
                  </a:lnTo>
                  <a:lnTo>
                    <a:pt x="2" y="181"/>
                  </a:lnTo>
                  <a:lnTo>
                    <a:pt x="4" y="194"/>
                  </a:lnTo>
                  <a:lnTo>
                    <a:pt x="6" y="210"/>
                  </a:lnTo>
                  <a:lnTo>
                    <a:pt x="10" y="223"/>
                  </a:lnTo>
                  <a:lnTo>
                    <a:pt x="14" y="238"/>
                  </a:lnTo>
                  <a:lnTo>
                    <a:pt x="19" y="249"/>
                  </a:lnTo>
                  <a:lnTo>
                    <a:pt x="27" y="262"/>
                  </a:lnTo>
                  <a:lnTo>
                    <a:pt x="33" y="272"/>
                  </a:lnTo>
                  <a:lnTo>
                    <a:pt x="39" y="282"/>
                  </a:lnTo>
                  <a:lnTo>
                    <a:pt x="47" y="288"/>
                  </a:lnTo>
                  <a:lnTo>
                    <a:pt x="55" y="295"/>
                  </a:lnTo>
                  <a:lnTo>
                    <a:pt x="61" y="300"/>
                  </a:lnTo>
                  <a:lnTo>
                    <a:pt x="72" y="306"/>
                  </a:lnTo>
                  <a:lnTo>
                    <a:pt x="80" y="308"/>
                  </a:lnTo>
                  <a:lnTo>
                    <a:pt x="90" y="3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74" name="Freeform 129"/>
            <p:cNvSpPr>
              <a:spLocks/>
            </p:cNvSpPr>
            <p:nvPr/>
          </p:nvSpPr>
          <p:spPr bwMode="auto">
            <a:xfrm>
              <a:off x="409" y="2456"/>
              <a:ext cx="129" cy="243"/>
            </a:xfrm>
            <a:custGeom>
              <a:avLst/>
              <a:gdLst>
                <a:gd name="T0" fmla="*/ 66 w 129"/>
                <a:gd name="T1" fmla="*/ 243 h 243"/>
                <a:gd name="T2" fmla="*/ 76 w 129"/>
                <a:gd name="T3" fmla="*/ 241 h 243"/>
                <a:gd name="T4" fmla="*/ 88 w 129"/>
                <a:gd name="T5" fmla="*/ 233 h 243"/>
                <a:gd name="T6" fmla="*/ 98 w 129"/>
                <a:gd name="T7" fmla="*/ 222 h 243"/>
                <a:gd name="T8" fmla="*/ 109 w 129"/>
                <a:gd name="T9" fmla="*/ 210 h 243"/>
                <a:gd name="T10" fmla="*/ 113 w 129"/>
                <a:gd name="T11" fmla="*/ 199 h 243"/>
                <a:gd name="T12" fmla="*/ 117 w 129"/>
                <a:gd name="T13" fmla="*/ 189 h 243"/>
                <a:gd name="T14" fmla="*/ 119 w 129"/>
                <a:gd name="T15" fmla="*/ 181 h 243"/>
                <a:gd name="T16" fmla="*/ 123 w 129"/>
                <a:gd name="T17" fmla="*/ 171 h 243"/>
                <a:gd name="T18" fmla="*/ 123 w 129"/>
                <a:gd name="T19" fmla="*/ 158 h 243"/>
                <a:gd name="T20" fmla="*/ 127 w 129"/>
                <a:gd name="T21" fmla="*/ 147 h 243"/>
                <a:gd name="T22" fmla="*/ 127 w 129"/>
                <a:gd name="T23" fmla="*/ 137 h 243"/>
                <a:gd name="T24" fmla="*/ 129 w 129"/>
                <a:gd name="T25" fmla="*/ 124 h 243"/>
                <a:gd name="T26" fmla="*/ 127 w 129"/>
                <a:gd name="T27" fmla="*/ 111 h 243"/>
                <a:gd name="T28" fmla="*/ 127 w 129"/>
                <a:gd name="T29" fmla="*/ 98 h 243"/>
                <a:gd name="T30" fmla="*/ 123 w 129"/>
                <a:gd name="T31" fmla="*/ 85 h 243"/>
                <a:gd name="T32" fmla="*/ 123 w 129"/>
                <a:gd name="T33" fmla="*/ 75 h 243"/>
                <a:gd name="T34" fmla="*/ 119 w 129"/>
                <a:gd name="T35" fmla="*/ 65 h 243"/>
                <a:gd name="T36" fmla="*/ 117 w 129"/>
                <a:gd name="T37" fmla="*/ 54 h 243"/>
                <a:gd name="T38" fmla="*/ 113 w 129"/>
                <a:gd name="T39" fmla="*/ 44 h 243"/>
                <a:gd name="T40" fmla="*/ 109 w 129"/>
                <a:gd name="T41" fmla="*/ 36 h 243"/>
                <a:gd name="T42" fmla="*/ 98 w 129"/>
                <a:gd name="T43" fmla="*/ 21 h 243"/>
                <a:gd name="T44" fmla="*/ 88 w 129"/>
                <a:gd name="T45" fmla="*/ 10 h 243"/>
                <a:gd name="T46" fmla="*/ 76 w 129"/>
                <a:gd name="T47" fmla="*/ 2 h 243"/>
                <a:gd name="T48" fmla="*/ 66 w 129"/>
                <a:gd name="T49" fmla="*/ 0 h 243"/>
                <a:gd name="T50" fmla="*/ 58 w 129"/>
                <a:gd name="T51" fmla="*/ 0 h 243"/>
                <a:gd name="T52" fmla="*/ 49 w 129"/>
                <a:gd name="T53" fmla="*/ 2 h 243"/>
                <a:gd name="T54" fmla="*/ 43 w 129"/>
                <a:gd name="T55" fmla="*/ 5 h 243"/>
                <a:gd name="T56" fmla="*/ 39 w 129"/>
                <a:gd name="T57" fmla="*/ 8 h 243"/>
                <a:gd name="T58" fmla="*/ 27 w 129"/>
                <a:gd name="T59" fmla="*/ 18 h 243"/>
                <a:gd name="T60" fmla="*/ 19 w 129"/>
                <a:gd name="T61" fmla="*/ 33 h 243"/>
                <a:gd name="T62" fmla="*/ 13 w 129"/>
                <a:gd name="T63" fmla="*/ 41 h 243"/>
                <a:gd name="T64" fmla="*/ 11 w 129"/>
                <a:gd name="T65" fmla="*/ 49 h 243"/>
                <a:gd name="T66" fmla="*/ 7 w 129"/>
                <a:gd name="T67" fmla="*/ 59 h 243"/>
                <a:gd name="T68" fmla="*/ 5 w 129"/>
                <a:gd name="T69" fmla="*/ 70 h 243"/>
                <a:gd name="T70" fmla="*/ 3 w 129"/>
                <a:gd name="T71" fmla="*/ 80 h 243"/>
                <a:gd name="T72" fmla="*/ 0 w 129"/>
                <a:gd name="T73" fmla="*/ 93 h 243"/>
                <a:gd name="T74" fmla="*/ 0 w 129"/>
                <a:gd name="T75" fmla="*/ 103 h 243"/>
                <a:gd name="T76" fmla="*/ 0 w 129"/>
                <a:gd name="T77" fmla="*/ 119 h 243"/>
                <a:gd name="T78" fmla="*/ 0 w 129"/>
                <a:gd name="T79" fmla="*/ 129 h 243"/>
                <a:gd name="T80" fmla="*/ 0 w 129"/>
                <a:gd name="T81" fmla="*/ 140 h 243"/>
                <a:gd name="T82" fmla="*/ 3 w 129"/>
                <a:gd name="T83" fmla="*/ 153 h 243"/>
                <a:gd name="T84" fmla="*/ 5 w 129"/>
                <a:gd name="T85" fmla="*/ 166 h 243"/>
                <a:gd name="T86" fmla="*/ 7 w 129"/>
                <a:gd name="T87" fmla="*/ 173 h 243"/>
                <a:gd name="T88" fmla="*/ 11 w 129"/>
                <a:gd name="T89" fmla="*/ 186 h 243"/>
                <a:gd name="T90" fmla="*/ 13 w 129"/>
                <a:gd name="T91" fmla="*/ 194 h 243"/>
                <a:gd name="T92" fmla="*/ 19 w 129"/>
                <a:gd name="T93" fmla="*/ 204 h 243"/>
                <a:gd name="T94" fmla="*/ 27 w 129"/>
                <a:gd name="T95" fmla="*/ 220 h 243"/>
                <a:gd name="T96" fmla="*/ 39 w 129"/>
                <a:gd name="T97" fmla="*/ 230 h 243"/>
                <a:gd name="T98" fmla="*/ 43 w 129"/>
                <a:gd name="T99" fmla="*/ 235 h 243"/>
                <a:gd name="T100" fmla="*/ 49 w 129"/>
                <a:gd name="T101" fmla="*/ 238 h 243"/>
                <a:gd name="T102" fmla="*/ 58 w 129"/>
                <a:gd name="T103" fmla="*/ 241 h 243"/>
                <a:gd name="T104" fmla="*/ 66 w 129"/>
                <a:gd name="T105" fmla="*/ 243 h 243"/>
                <a:gd name="T106" fmla="*/ 66 w 129"/>
                <a:gd name="T107" fmla="*/ 243 h 2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9"/>
                <a:gd name="T163" fmla="*/ 0 h 243"/>
                <a:gd name="T164" fmla="*/ 129 w 129"/>
                <a:gd name="T165" fmla="*/ 243 h 2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9" h="243">
                  <a:moveTo>
                    <a:pt x="66" y="243"/>
                  </a:moveTo>
                  <a:lnTo>
                    <a:pt x="76" y="241"/>
                  </a:lnTo>
                  <a:lnTo>
                    <a:pt x="88" y="233"/>
                  </a:lnTo>
                  <a:lnTo>
                    <a:pt x="98" y="222"/>
                  </a:lnTo>
                  <a:lnTo>
                    <a:pt x="109" y="210"/>
                  </a:lnTo>
                  <a:lnTo>
                    <a:pt x="113" y="199"/>
                  </a:lnTo>
                  <a:lnTo>
                    <a:pt x="117" y="189"/>
                  </a:lnTo>
                  <a:lnTo>
                    <a:pt x="119" y="181"/>
                  </a:lnTo>
                  <a:lnTo>
                    <a:pt x="123" y="171"/>
                  </a:lnTo>
                  <a:lnTo>
                    <a:pt x="123" y="158"/>
                  </a:lnTo>
                  <a:lnTo>
                    <a:pt x="127" y="147"/>
                  </a:lnTo>
                  <a:lnTo>
                    <a:pt x="127" y="137"/>
                  </a:lnTo>
                  <a:lnTo>
                    <a:pt x="129" y="124"/>
                  </a:lnTo>
                  <a:lnTo>
                    <a:pt x="127" y="111"/>
                  </a:lnTo>
                  <a:lnTo>
                    <a:pt x="127" y="98"/>
                  </a:lnTo>
                  <a:lnTo>
                    <a:pt x="123" y="85"/>
                  </a:lnTo>
                  <a:lnTo>
                    <a:pt x="123" y="75"/>
                  </a:lnTo>
                  <a:lnTo>
                    <a:pt x="119" y="65"/>
                  </a:lnTo>
                  <a:lnTo>
                    <a:pt x="117" y="54"/>
                  </a:lnTo>
                  <a:lnTo>
                    <a:pt x="113" y="44"/>
                  </a:lnTo>
                  <a:lnTo>
                    <a:pt x="109" y="36"/>
                  </a:lnTo>
                  <a:lnTo>
                    <a:pt x="98" y="21"/>
                  </a:lnTo>
                  <a:lnTo>
                    <a:pt x="88" y="10"/>
                  </a:lnTo>
                  <a:lnTo>
                    <a:pt x="76" y="2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49" y="2"/>
                  </a:lnTo>
                  <a:lnTo>
                    <a:pt x="43" y="5"/>
                  </a:lnTo>
                  <a:lnTo>
                    <a:pt x="39" y="8"/>
                  </a:lnTo>
                  <a:lnTo>
                    <a:pt x="27" y="18"/>
                  </a:lnTo>
                  <a:lnTo>
                    <a:pt x="19" y="33"/>
                  </a:lnTo>
                  <a:lnTo>
                    <a:pt x="13" y="41"/>
                  </a:lnTo>
                  <a:lnTo>
                    <a:pt x="11" y="49"/>
                  </a:lnTo>
                  <a:lnTo>
                    <a:pt x="7" y="59"/>
                  </a:lnTo>
                  <a:lnTo>
                    <a:pt x="5" y="70"/>
                  </a:lnTo>
                  <a:lnTo>
                    <a:pt x="3" y="80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0" y="119"/>
                  </a:lnTo>
                  <a:lnTo>
                    <a:pt x="0" y="129"/>
                  </a:lnTo>
                  <a:lnTo>
                    <a:pt x="0" y="140"/>
                  </a:lnTo>
                  <a:lnTo>
                    <a:pt x="3" y="153"/>
                  </a:lnTo>
                  <a:lnTo>
                    <a:pt x="5" y="166"/>
                  </a:lnTo>
                  <a:lnTo>
                    <a:pt x="7" y="173"/>
                  </a:lnTo>
                  <a:lnTo>
                    <a:pt x="11" y="186"/>
                  </a:lnTo>
                  <a:lnTo>
                    <a:pt x="13" y="194"/>
                  </a:lnTo>
                  <a:lnTo>
                    <a:pt x="19" y="204"/>
                  </a:lnTo>
                  <a:lnTo>
                    <a:pt x="27" y="220"/>
                  </a:lnTo>
                  <a:lnTo>
                    <a:pt x="39" y="230"/>
                  </a:lnTo>
                  <a:lnTo>
                    <a:pt x="43" y="235"/>
                  </a:lnTo>
                  <a:lnTo>
                    <a:pt x="49" y="238"/>
                  </a:lnTo>
                  <a:lnTo>
                    <a:pt x="58" y="241"/>
                  </a:lnTo>
                  <a:lnTo>
                    <a:pt x="66" y="2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75" name="Freeform 130"/>
            <p:cNvSpPr>
              <a:spLocks/>
            </p:cNvSpPr>
            <p:nvPr/>
          </p:nvSpPr>
          <p:spPr bwMode="auto">
            <a:xfrm>
              <a:off x="405" y="2482"/>
              <a:ext cx="133" cy="176"/>
            </a:xfrm>
            <a:custGeom>
              <a:avLst/>
              <a:gdLst>
                <a:gd name="T0" fmla="*/ 0 w 133"/>
                <a:gd name="T1" fmla="*/ 163 h 176"/>
                <a:gd name="T2" fmla="*/ 127 w 133"/>
                <a:gd name="T3" fmla="*/ 0 h 176"/>
                <a:gd name="T4" fmla="*/ 133 w 133"/>
                <a:gd name="T5" fmla="*/ 23 h 176"/>
                <a:gd name="T6" fmla="*/ 7 w 133"/>
                <a:gd name="T7" fmla="*/ 176 h 176"/>
                <a:gd name="T8" fmla="*/ 0 w 133"/>
                <a:gd name="T9" fmla="*/ 163 h 176"/>
                <a:gd name="T10" fmla="*/ 0 w 133"/>
                <a:gd name="T11" fmla="*/ 163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176"/>
                <a:gd name="T20" fmla="*/ 133 w 133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176">
                  <a:moveTo>
                    <a:pt x="0" y="163"/>
                  </a:moveTo>
                  <a:lnTo>
                    <a:pt x="127" y="0"/>
                  </a:lnTo>
                  <a:lnTo>
                    <a:pt x="133" y="23"/>
                  </a:lnTo>
                  <a:lnTo>
                    <a:pt x="7" y="176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76" name="Freeform 131"/>
            <p:cNvSpPr>
              <a:spLocks/>
            </p:cNvSpPr>
            <p:nvPr/>
          </p:nvSpPr>
          <p:spPr bwMode="auto">
            <a:xfrm>
              <a:off x="436" y="2458"/>
              <a:ext cx="94" cy="254"/>
            </a:xfrm>
            <a:custGeom>
              <a:avLst/>
              <a:gdLst>
                <a:gd name="T0" fmla="*/ 6 w 94"/>
                <a:gd name="T1" fmla="*/ 0 h 254"/>
                <a:gd name="T2" fmla="*/ 94 w 94"/>
                <a:gd name="T3" fmla="*/ 231 h 254"/>
                <a:gd name="T4" fmla="*/ 74 w 94"/>
                <a:gd name="T5" fmla="*/ 254 h 254"/>
                <a:gd name="T6" fmla="*/ 0 w 94"/>
                <a:gd name="T7" fmla="*/ 6 h 254"/>
                <a:gd name="T8" fmla="*/ 6 w 94"/>
                <a:gd name="T9" fmla="*/ 0 h 254"/>
                <a:gd name="T10" fmla="*/ 6 w 94"/>
                <a:gd name="T11" fmla="*/ 0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"/>
                <a:gd name="T19" fmla="*/ 0 h 254"/>
                <a:gd name="T20" fmla="*/ 94 w 94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" h="254">
                  <a:moveTo>
                    <a:pt x="6" y="0"/>
                  </a:moveTo>
                  <a:lnTo>
                    <a:pt x="94" y="231"/>
                  </a:lnTo>
                  <a:lnTo>
                    <a:pt x="74" y="254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77" name="Freeform 132"/>
            <p:cNvSpPr>
              <a:spLocks/>
            </p:cNvSpPr>
            <p:nvPr/>
          </p:nvSpPr>
          <p:spPr bwMode="auto">
            <a:xfrm>
              <a:off x="444" y="2443"/>
              <a:ext cx="45" cy="269"/>
            </a:xfrm>
            <a:custGeom>
              <a:avLst/>
              <a:gdLst>
                <a:gd name="T0" fmla="*/ 41 w 45"/>
                <a:gd name="T1" fmla="*/ 0 h 269"/>
                <a:gd name="T2" fmla="*/ 0 w 45"/>
                <a:gd name="T3" fmla="*/ 261 h 269"/>
                <a:gd name="T4" fmla="*/ 17 w 45"/>
                <a:gd name="T5" fmla="*/ 269 h 269"/>
                <a:gd name="T6" fmla="*/ 45 w 45"/>
                <a:gd name="T7" fmla="*/ 8 h 269"/>
                <a:gd name="T8" fmla="*/ 41 w 45"/>
                <a:gd name="T9" fmla="*/ 0 h 269"/>
                <a:gd name="T10" fmla="*/ 41 w 45"/>
                <a:gd name="T11" fmla="*/ 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69"/>
                <a:gd name="T20" fmla="*/ 45 w 45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69">
                  <a:moveTo>
                    <a:pt x="41" y="0"/>
                  </a:moveTo>
                  <a:lnTo>
                    <a:pt x="0" y="261"/>
                  </a:lnTo>
                  <a:lnTo>
                    <a:pt x="17" y="269"/>
                  </a:lnTo>
                  <a:lnTo>
                    <a:pt x="45" y="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78" name="Freeform 133"/>
            <p:cNvSpPr>
              <a:spLocks/>
            </p:cNvSpPr>
            <p:nvPr/>
          </p:nvSpPr>
          <p:spPr bwMode="auto">
            <a:xfrm>
              <a:off x="405" y="2541"/>
              <a:ext cx="141" cy="83"/>
            </a:xfrm>
            <a:custGeom>
              <a:avLst/>
              <a:gdLst>
                <a:gd name="T0" fmla="*/ 0 w 141"/>
                <a:gd name="T1" fmla="*/ 0 h 83"/>
                <a:gd name="T2" fmla="*/ 141 w 141"/>
                <a:gd name="T3" fmla="*/ 42 h 83"/>
                <a:gd name="T4" fmla="*/ 139 w 141"/>
                <a:gd name="T5" fmla="*/ 83 h 83"/>
                <a:gd name="T6" fmla="*/ 2 w 141"/>
                <a:gd name="T7" fmla="*/ 13 h 83"/>
                <a:gd name="T8" fmla="*/ 0 w 141"/>
                <a:gd name="T9" fmla="*/ 0 h 83"/>
                <a:gd name="T10" fmla="*/ 0 w 141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83"/>
                <a:gd name="T20" fmla="*/ 141 w 141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83">
                  <a:moveTo>
                    <a:pt x="0" y="0"/>
                  </a:moveTo>
                  <a:lnTo>
                    <a:pt x="141" y="42"/>
                  </a:lnTo>
                  <a:lnTo>
                    <a:pt x="139" y="83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79" name="Freeform 134"/>
            <p:cNvSpPr>
              <a:spLocks/>
            </p:cNvSpPr>
            <p:nvPr/>
          </p:nvSpPr>
          <p:spPr bwMode="auto">
            <a:xfrm>
              <a:off x="436" y="2515"/>
              <a:ext cx="69" cy="117"/>
            </a:xfrm>
            <a:custGeom>
              <a:avLst/>
              <a:gdLst>
                <a:gd name="T0" fmla="*/ 33 w 69"/>
                <a:gd name="T1" fmla="*/ 117 h 117"/>
                <a:gd name="T2" fmla="*/ 39 w 69"/>
                <a:gd name="T3" fmla="*/ 114 h 117"/>
                <a:gd name="T4" fmla="*/ 47 w 69"/>
                <a:gd name="T5" fmla="*/ 112 h 117"/>
                <a:gd name="T6" fmla="*/ 51 w 69"/>
                <a:gd name="T7" fmla="*/ 107 h 117"/>
                <a:gd name="T8" fmla="*/ 57 w 69"/>
                <a:gd name="T9" fmla="*/ 101 h 117"/>
                <a:gd name="T10" fmla="*/ 61 w 69"/>
                <a:gd name="T11" fmla="*/ 91 h 117"/>
                <a:gd name="T12" fmla="*/ 65 w 69"/>
                <a:gd name="T13" fmla="*/ 81 h 117"/>
                <a:gd name="T14" fmla="*/ 67 w 69"/>
                <a:gd name="T15" fmla="*/ 70 h 117"/>
                <a:gd name="T16" fmla="*/ 69 w 69"/>
                <a:gd name="T17" fmla="*/ 60 h 117"/>
                <a:gd name="T18" fmla="*/ 67 w 69"/>
                <a:gd name="T19" fmla="*/ 47 h 117"/>
                <a:gd name="T20" fmla="*/ 65 w 69"/>
                <a:gd name="T21" fmla="*/ 34 h 117"/>
                <a:gd name="T22" fmla="*/ 61 w 69"/>
                <a:gd name="T23" fmla="*/ 26 h 117"/>
                <a:gd name="T24" fmla="*/ 57 w 69"/>
                <a:gd name="T25" fmla="*/ 18 h 117"/>
                <a:gd name="T26" fmla="*/ 51 w 69"/>
                <a:gd name="T27" fmla="*/ 11 h 117"/>
                <a:gd name="T28" fmla="*/ 47 w 69"/>
                <a:gd name="T29" fmla="*/ 6 h 117"/>
                <a:gd name="T30" fmla="*/ 39 w 69"/>
                <a:gd name="T31" fmla="*/ 3 h 117"/>
                <a:gd name="T32" fmla="*/ 33 w 69"/>
                <a:gd name="T33" fmla="*/ 3 h 117"/>
                <a:gd name="T34" fmla="*/ 25 w 69"/>
                <a:gd name="T35" fmla="*/ 0 h 117"/>
                <a:gd name="T36" fmla="*/ 18 w 69"/>
                <a:gd name="T37" fmla="*/ 3 h 117"/>
                <a:gd name="T38" fmla="*/ 12 w 69"/>
                <a:gd name="T39" fmla="*/ 6 h 117"/>
                <a:gd name="T40" fmla="*/ 8 w 69"/>
                <a:gd name="T41" fmla="*/ 16 h 117"/>
                <a:gd name="T42" fmla="*/ 4 w 69"/>
                <a:gd name="T43" fmla="*/ 24 h 117"/>
                <a:gd name="T44" fmla="*/ 2 w 69"/>
                <a:gd name="T45" fmla="*/ 34 h 117"/>
                <a:gd name="T46" fmla="*/ 0 w 69"/>
                <a:gd name="T47" fmla="*/ 44 h 117"/>
                <a:gd name="T48" fmla="*/ 0 w 69"/>
                <a:gd name="T49" fmla="*/ 57 h 117"/>
                <a:gd name="T50" fmla="*/ 0 w 69"/>
                <a:gd name="T51" fmla="*/ 68 h 117"/>
                <a:gd name="T52" fmla="*/ 2 w 69"/>
                <a:gd name="T53" fmla="*/ 81 h 117"/>
                <a:gd name="T54" fmla="*/ 4 w 69"/>
                <a:gd name="T55" fmla="*/ 88 h 117"/>
                <a:gd name="T56" fmla="*/ 8 w 69"/>
                <a:gd name="T57" fmla="*/ 99 h 117"/>
                <a:gd name="T58" fmla="*/ 12 w 69"/>
                <a:gd name="T59" fmla="*/ 104 h 117"/>
                <a:gd name="T60" fmla="*/ 18 w 69"/>
                <a:gd name="T61" fmla="*/ 109 h 117"/>
                <a:gd name="T62" fmla="*/ 25 w 69"/>
                <a:gd name="T63" fmla="*/ 114 h 117"/>
                <a:gd name="T64" fmla="*/ 33 w 69"/>
                <a:gd name="T65" fmla="*/ 117 h 117"/>
                <a:gd name="T66" fmla="*/ 33 w 69"/>
                <a:gd name="T67" fmla="*/ 117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"/>
                <a:gd name="T103" fmla="*/ 0 h 117"/>
                <a:gd name="T104" fmla="*/ 69 w 69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" h="117">
                  <a:moveTo>
                    <a:pt x="33" y="117"/>
                  </a:moveTo>
                  <a:lnTo>
                    <a:pt x="39" y="114"/>
                  </a:lnTo>
                  <a:lnTo>
                    <a:pt x="47" y="112"/>
                  </a:lnTo>
                  <a:lnTo>
                    <a:pt x="51" y="107"/>
                  </a:lnTo>
                  <a:lnTo>
                    <a:pt x="57" y="101"/>
                  </a:lnTo>
                  <a:lnTo>
                    <a:pt x="61" y="91"/>
                  </a:lnTo>
                  <a:lnTo>
                    <a:pt x="65" y="81"/>
                  </a:lnTo>
                  <a:lnTo>
                    <a:pt x="67" y="70"/>
                  </a:lnTo>
                  <a:lnTo>
                    <a:pt x="69" y="60"/>
                  </a:lnTo>
                  <a:lnTo>
                    <a:pt x="67" y="47"/>
                  </a:lnTo>
                  <a:lnTo>
                    <a:pt x="65" y="34"/>
                  </a:lnTo>
                  <a:lnTo>
                    <a:pt x="61" y="26"/>
                  </a:lnTo>
                  <a:lnTo>
                    <a:pt x="57" y="18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39" y="3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2" y="6"/>
                  </a:lnTo>
                  <a:lnTo>
                    <a:pt x="8" y="16"/>
                  </a:lnTo>
                  <a:lnTo>
                    <a:pt x="4" y="24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7"/>
                  </a:lnTo>
                  <a:lnTo>
                    <a:pt x="0" y="68"/>
                  </a:lnTo>
                  <a:lnTo>
                    <a:pt x="2" y="81"/>
                  </a:lnTo>
                  <a:lnTo>
                    <a:pt x="4" y="88"/>
                  </a:lnTo>
                  <a:lnTo>
                    <a:pt x="8" y="99"/>
                  </a:lnTo>
                  <a:lnTo>
                    <a:pt x="12" y="104"/>
                  </a:lnTo>
                  <a:lnTo>
                    <a:pt x="18" y="109"/>
                  </a:lnTo>
                  <a:lnTo>
                    <a:pt x="25" y="114"/>
                  </a:lnTo>
                  <a:lnTo>
                    <a:pt x="33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80" name="Freeform 135"/>
            <p:cNvSpPr>
              <a:spLocks/>
            </p:cNvSpPr>
            <p:nvPr/>
          </p:nvSpPr>
          <p:spPr bwMode="auto">
            <a:xfrm>
              <a:off x="446" y="2533"/>
              <a:ext cx="43" cy="73"/>
            </a:xfrm>
            <a:custGeom>
              <a:avLst/>
              <a:gdLst>
                <a:gd name="T0" fmla="*/ 21 w 43"/>
                <a:gd name="T1" fmla="*/ 73 h 73"/>
                <a:gd name="T2" fmla="*/ 29 w 43"/>
                <a:gd name="T3" fmla="*/ 70 h 73"/>
                <a:gd name="T4" fmla="*/ 37 w 43"/>
                <a:gd name="T5" fmla="*/ 63 h 73"/>
                <a:gd name="T6" fmla="*/ 41 w 43"/>
                <a:gd name="T7" fmla="*/ 52 h 73"/>
                <a:gd name="T8" fmla="*/ 43 w 43"/>
                <a:gd name="T9" fmla="*/ 39 h 73"/>
                <a:gd name="T10" fmla="*/ 41 w 43"/>
                <a:gd name="T11" fmla="*/ 24 h 73"/>
                <a:gd name="T12" fmla="*/ 37 w 43"/>
                <a:gd name="T13" fmla="*/ 13 h 73"/>
                <a:gd name="T14" fmla="*/ 29 w 43"/>
                <a:gd name="T15" fmla="*/ 3 h 73"/>
                <a:gd name="T16" fmla="*/ 21 w 43"/>
                <a:gd name="T17" fmla="*/ 0 h 73"/>
                <a:gd name="T18" fmla="*/ 12 w 43"/>
                <a:gd name="T19" fmla="*/ 3 h 73"/>
                <a:gd name="T20" fmla="*/ 6 w 43"/>
                <a:gd name="T21" fmla="*/ 11 h 73"/>
                <a:gd name="T22" fmla="*/ 0 w 43"/>
                <a:gd name="T23" fmla="*/ 21 h 73"/>
                <a:gd name="T24" fmla="*/ 0 w 43"/>
                <a:gd name="T25" fmla="*/ 37 h 73"/>
                <a:gd name="T26" fmla="*/ 0 w 43"/>
                <a:gd name="T27" fmla="*/ 50 h 73"/>
                <a:gd name="T28" fmla="*/ 6 w 43"/>
                <a:gd name="T29" fmla="*/ 63 h 73"/>
                <a:gd name="T30" fmla="*/ 12 w 43"/>
                <a:gd name="T31" fmla="*/ 70 h 73"/>
                <a:gd name="T32" fmla="*/ 21 w 43"/>
                <a:gd name="T33" fmla="*/ 73 h 73"/>
                <a:gd name="T34" fmla="*/ 21 w 4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73"/>
                <a:gd name="T56" fmla="*/ 43 w 4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73">
                  <a:moveTo>
                    <a:pt x="21" y="73"/>
                  </a:moveTo>
                  <a:lnTo>
                    <a:pt x="29" y="70"/>
                  </a:lnTo>
                  <a:lnTo>
                    <a:pt x="37" y="63"/>
                  </a:lnTo>
                  <a:lnTo>
                    <a:pt x="41" y="52"/>
                  </a:lnTo>
                  <a:lnTo>
                    <a:pt x="43" y="39"/>
                  </a:lnTo>
                  <a:lnTo>
                    <a:pt x="41" y="24"/>
                  </a:lnTo>
                  <a:lnTo>
                    <a:pt x="37" y="13"/>
                  </a:lnTo>
                  <a:lnTo>
                    <a:pt x="29" y="3"/>
                  </a:lnTo>
                  <a:lnTo>
                    <a:pt x="21" y="0"/>
                  </a:lnTo>
                  <a:lnTo>
                    <a:pt x="12" y="3"/>
                  </a:lnTo>
                  <a:lnTo>
                    <a:pt x="6" y="11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6" y="63"/>
                  </a:lnTo>
                  <a:lnTo>
                    <a:pt x="12" y="70"/>
                  </a:lnTo>
                  <a:lnTo>
                    <a:pt x="21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81" name="Freeform 136"/>
            <p:cNvSpPr>
              <a:spLocks/>
            </p:cNvSpPr>
            <p:nvPr/>
          </p:nvSpPr>
          <p:spPr bwMode="auto">
            <a:xfrm>
              <a:off x="450" y="2541"/>
              <a:ext cx="27" cy="47"/>
            </a:xfrm>
            <a:custGeom>
              <a:avLst/>
              <a:gdLst>
                <a:gd name="T0" fmla="*/ 15 w 27"/>
                <a:gd name="T1" fmla="*/ 47 h 47"/>
                <a:gd name="T2" fmla="*/ 19 w 27"/>
                <a:gd name="T3" fmla="*/ 44 h 47"/>
                <a:gd name="T4" fmla="*/ 25 w 27"/>
                <a:gd name="T5" fmla="*/ 39 h 47"/>
                <a:gd name="T6" fmla="*/ 27 w 27"/>
                <a:gd name="T7" fmla="*/ 31 h 47"/>
                <a:gd name="T8" fmla="*/ 27 w 27"/>
                <a:gd name="T9" fmla="*/ 26 h 47"/>
                <a:gd name="T10" fmla="*/ 27 w 27"/>
                <a:gd name="T11" fmla="*/ 16 h 47"/>
                <a:gd name="T12" fmla="*/ 25 w 27"/>
                <a:gd name="T13" fmla="*/ 8 h 47"/>
                <a:gd name="T14" fmla="*/ 19 w 27"/>
                <a:gd name="T15" fmla="*/ 3 h 47"/>
                <a:gd name="T16" fmla="*/ 15 w 27"/>
                <a:gd name="T17" fmla="*/ 0 h 47"/>
                <a:gd name="T18" fmla="*/ 8 w 27"/>
                <a:gd name="T19" fmla="*/ 0 h 47"/>
                <a:gd name="T20" fmla="*/ 4 w 27"/>
                <a:gd name="T21" fmla="*/ 8 h 47"/>
                <a:gd name="T22" fmla="*/ 0 w 27"/>
                <a:gd name="T23" fmla="*/ 13 h 47"/>
                <a:gd name="T24" fmla="*/ 0 w 27"/>
                <a:gd name="T25" fmla="*/ 26 h 47"/>
                <a:gd name="T26" fmla="*/ 4 w 27"/>
                <a:gd name="T27" fmla="*/ 39 h 47"/>
                <a:gd name="T28" fmla="*/ 15 w 27"/>
                <a:gd name="T29" fmla="*/ 47 h 47"/>
                <a:gd name="T30" fmla="*/ 15 w 27"/>
                <a:gd name="T31" fmla="*/ 4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47"/>
                <a:gd name="T50" fmla="*/ 27 w 27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47">
                  <a:moveTo>
                    <a:pt x="15" y="47"/>
                  </a:moveTo>
                  <a:lnTo>
                    <a:pt x="19" y="44"/>
                  </a:lnTo>
                  <a:lnTo>
                    <a:pt x="25" y="39"/>
                  </a:lnTo>
                  <a:lnTo>
                    <a:pt x="27" y="31"/>
                  </a:lnTo>
                  <a:lnTo>
                    <a:pt x="27" y="26"/>
                  </a:lnTo>
                  <a:lnTo>
                    <a:pt x="27" y="16"/>
                  </a:lnTo>
                  <a:lnTo>
                    <a:pt x="25" y="8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8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4" y="39"/>
                  </a:lnTo>
                  <a:lnTo>
                    <a:pt x="15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82" name="Freeform 137"/>
            <p:cNvSpPr>
              <a:spLocks/>
            </p:cNvSpPr>
            <p:nvPr/>
          </p:nvSpPr>
          <p:spPr bwMode="auto">
            <a:xfrm>
              <a:off x="891" y="2580"/>
              <a:ext cx="245" cy="98"/>
            </a:xfrm>
            <a:custGeom>
              <a:avLst/>
              <a:gdLst>
                <a:gd name="T0" fmla="*/ 0 w 245"/>
                <a:gd name="T1" fmla="*/ 13 h 98"/>
                <a:gd name="T2" fmla="*/ 245 w 245"/>
                <a:gd name="T3" fmla="*/ 0 h 98"/>
                <a:gd name="T4" fmla="*/ 245 w 245"/>
                <a:gd name="T5" fmla="*/ 39 h 98"/>
                <a:gd name="T6" fmla="*/ 4 w 245"/>
                <a:gd name="T7" fmla="*/ 98 h 98"/>
                <a:gd name="T8" fmla="*/ 0 w 245"/>
                <a:gd name="T9" fmla="*/ 13 h 98"/>
                <a:gd name="T10" fmla="*/ 0 w 245"/>
                <a:gd name="T11" fmla="*/ 13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98"/>
                <a:gd name="T20" fmla="*/ 245 w 245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98">
                  <a:moveTo>
                    <a:pt x="0" y="13"/>
                  </a:moveTo>
                  <a:lnTo>
                    <a:pt x="245" y="0"/>
                  </a:lnTo>
                  <a:lnTo>
                    <a:pt x="245" y="39"/>
                  </a:lnTo>
                  <a:lnTo>
                    <a:pt x="4" y="9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83" name="Freeform 138"/>
            <p:cNvSpPr>
              <a:spLocks/>
            </p:cNvSpPr>
            <p:nvPr/>
          </p:nvSpPr>
          <p:spPr bwMode="auto">
            <a:xfrm>
              <a:off x="399" y="1868"/>
              <a:ext cx="825" cy="117"/>
            </a:xfrm>
            <a:custGeom>
              <a:avLst/>
              <a:gdLst>
                <a:gd name="T0" fmla="*/ 0 w 825"/>
                <a:gd name="T1" fmla="*/ 117 h 117"/>
                <a:gd name="T2" fmla="*/ 37 w 825"/>
                <a:gd name="T3" fmla="*/ 29 h 117"/>
                <a:gd name="T4" fmla="*/ 794 w 825"/>
                <a:gd name="T5" fmla="*/ 0 h 117"/>
                <a:gd name="T6" fmla="*/ 825 w 825"/>
                <a:gd name="T7" fmla="*/ 60 h 117"/>
                <a:gd name="T8" fmla="*/ 0 w 825"/>
                <a:gd name="T9" fmla="*/ 117 h 117"/>
                <a:gd name="T10" fmla="*/ 0 w 825"/>
                <a:gd name="T11" fmla="*/ 117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5"/>
                <a:gd name="T19" fmla="*/ 0 h 117"/>
                <a:gd name="T20" fmla="*/ 825 w 825"/>
                <a:gd name="T21" fmla="*/ 117 h 1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5" h="117">
                  <a:moveTo>
                    <a:pt x="0" y="117"/>
                  </a:moveTo>
                  <a:lnTo>
                    <a:pt x="37" y="29"/>
                  </a:lnTo>
                  <a:lnTo>
                    <a:pt x="794" y="0"/>
                  </a:lnTo>
                  <a:lnTo>
                    <a:pt x="825" y="6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84" name="Freeform 139"/>
            <p:cNvSpPr>
              <a:spLocks/>
            </p:cNvSpPr>
            <p:nvPr/>
          </p:nvSpPr>
          <p:spPr bwMode="auto">
            <a:xfrm>
              <a:off x="514" y="1702"/>
              <a:ext cx="508" cy="179"/>
            </a:xfrm>
            <a:custGeom>
              <a:avLst/>
              <a:gdLst>
                <a:gd name="T0" fmla="*/ 0 w 508"/>
                <a:gd name="T1" fmla="*/ 179 h 179"/>
                <a:gd name="T2" fmla="*/ 85 w 508"/>
                <a:gd name="T3" fmla="*/ 62 h 179"/>
                <a:gd name="T4" fmla="*/ 191 w 508"/>
                <a:gd name="T5" fmla="*/ 60 h 179"/>
                <a:gd name="T6" fmla="*/ 269 w 508"/>
                <a:gd name="T7" fmla="*/ 0 h 179"/>
                <a:gd name="T8" fmla="*/ 371 w 508"/>
                <a:gd name="T9" fmla="*/ 34 h 179"/>
                <a:gd name="T10" fmla="*/ 387 w 508"/>
                <a:gd name="T11" fmla="*/ 109 h 179"/>
                <a:gd name="T12" fmla="*/ 508 w 508"/>
                <a:gd name="T13" fmla="*/ 132 h 179"/>
                <a:gd name="T14" fmla="*/ 508 w 508"/>
                <a:gd name="T15" fmla="*/ 153 h 179"/>
                <a:gd name="T16" fmla="*/ 0 w 508"/>
                <a:gd name="T17" fmla="*/ 179 h 179"/>
                <a:gd name="T18" fmla="*/ 0 w 508"/>
                <a:gd name="T19" fmla="*/ 179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8"/>
                <a:gd name="T31" fmla="*/ 0 h 179"/>
                <a:gd name="T32" fmla="*/ 508 w 508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8" h="179">
                  <a:moveTo>
                    <a:pt x="0" y="179"/>
                  </a:moveTo>
                  <a:lnTo>
                    <a:pt x="85" y="62"/>
                  </a:lnTo>
                  <a:lnTo>
                    <a:pt x="191" y="60"/>
                  </a:lnTo>
                  <a:lnTo>
                    <a:pt x="269" y="0"/>
                  </a:lnTo>
                  <a:lnTo>
                    <a:pt x="371" y="34"/>
                  </a:lnTo>
                  <a:lnTo>
                    <a:pt x="387" y="109"/>
                  </a:lnTo>
                  <a:lnTo>
                    <a:pt x="508" y="132"/>
                  </a:lnTo>
                  <a:lnTo>
                    <a:pt x="508" y="153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85" name="Freeform 140"/>
            <p:cNvSpPr>
              <a:spLocks/>
            </p:cNvSpPr>
            <p:nvPr/>
          </p:nvSpPr>
          <p:spPr bwMode="auto">
            <a:xfrm>
              <a:off x="552" y="1770"/>
              <a:ext cx="62" cy="85"/>
            </a:xfrm>
            <a:custGeom>
              <a:avLst/>
              <a:gdLst>
                <a:gd name="T0" fmla="*/ 51 w 62"/>
                <a:gd name="T1" fmla="*/ 0 h 85"/>
                <a:gd name="T2" fmla="*/ 0 w 62"/>
                <a:gd name="T3" fmla="*/ 85 h 85"/>
                <a:gd name="T4" fmla="*/ 49 w 62"/>
                <a:gd name="T5" fmla="*/ 82 h 85"/>
                <a:gd name="T6" fmla="*/ 62 w 62"/>
                <a:gd name="T7" fmla="*/ 5 h 85"/>
                <a:gd name="T8" fmla="*/ 51 w 62"/>
                <a:gd name="T9" fmla="*/ 0 h 85"/>
                <a:gd name="T10" fmla="*/ 51 w 62"/>
                <a:gd name="T11" fmla="*/ 0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85"/>
                <a:gd name="T20" fmla="*/ 62 w 62"/>
                <a:gd name="T21" fmla="*/ 85 h 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85">
                  <a:moveTo>
                    <a:pt x="51" y="0"/>
                  </a:moveTo>
                  <a:lnTo>
                    <a:pt x="0" y="85"/>
                  </a:lnTo>
                  <a:lnTo>
                    <a:pt x="49" y="82"/>
                  </a:lnTo>
                  <a:lnTo>
                    <a:pt x="62" y="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86" name="Freeform 141"/>
            <p:cNvSpPr>
              <a:spLocks/>
            </p:cNvSpPr>
            <p:nvPr/>
          </p:nvSpPr>
          <p:spPr bwMode="auto">
            <a:xfrm>
              <a:off x="689" y="1733"/>
              <a:ext cx="96" cy="101"/>
            </a:xfrm>
            <a:custGeom>
              <a:avLst/>
              <a:gdLst>
                <a:gd name="T0" fmla="*/ 19 w 96"/>
                <a:gd name="T1" fmla="*/ 57 h 101"/>
                <a:gd name="T2" fmla="*/ 0 w 96"/>
                <a:gd name="T3" fmla="*/ 101 h 101"/>
                <a:gd name="T4" fmla="*/ 16 w 96"/>
                <a:gd name="T5" fmla="*/ 101 h 101"/>
                <a:gd name="T6" fmla="*/ 96 w 96"/>
                <a:gd name="T7" fmla="*/ 0 h 101"/>
                <a:gd name="T8" fmla="*/ 41 w 96"/>
                <a:gd name="T9" fmla="*/ 34 h 101"/>
                <a:gd name="T10" fmla="*/ 19 w 96"/>
                <a:gd name="T11" fmla="*/ 57 h 101"/>
                <a:gd name="T12" fmla="*/ 19 w 96"/>
                <a:gd name="T13" fmla="*/ 57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01"/>
                <a:gd name="T23" fmla="*/ 96 w 96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01">
                  <a:moveTo>
                    <a:pt x="19" y="57"/>
                  </a:moveTo>
                  <a:lnTo>
                    <a:pt x="0" y="101"/>
                  </a:lnTo>
                  <a:lnTo>
                    <a:pt x="16" y="101"/>
                  </a:lnTo>
                  <a:lnTo>
                    <a:pt x="96" y="0"/>
                  </a:lnTo>
                  <a:lnTo>
                    <a:pt x="41" y="34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87" name="Freeform 142"/>
            <p:cNvSpPr>
              <a:spLocks/>
            </p:cNvSpPr>
            <p:nvPr/>
          </p:nvSpPr>
          <p:spPr bwMode="auto">
            <a:xfrm>
              <a:off x="832" y="1754"/>
              <a:ext cx="45" cy="78"/>
            </a:xfrm>
            <a:custGeom>
              <a:avLst/>
              <a:gdLst>
                <a:gd name="T0" fmla="*/ 35 w 45"/>
                <a:gd name="T1" fmla="*/ 0 h 78"/>
                <a:gd name="T2" fmla="*/ 0 w 45"/>
                <a:gd name="T3" fmla="*/ 54 h 78"/>
                <a:gd name="T4" fmla="*/ 35 w 45"/>
                <a:gd name="T5" fmla="*/ 78 h 78"/>
                <a:gd name="T6" fmla="*/ 45 w 45"/>
                <a:gd name="T7" fmla="*/ 75 h 78"/>
                <a:gd name="T8" fmla="*/ 35 w 45"/>
                <a:gd name="T9" fmla="*/ 0 h 78"/>
                <a:gd name="T10" fmla="*/ 35 w 45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78"/>
                <a:gd name="T20" fmla="*/ 45 w 45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78">
                  <a:moveTo>
                    <a:pt x="35" y="0"/>
                  </a:moveTo>
                  <a:lnTo>
                    <a:pt x="0" y="54"/>
                  </a:lnTo>
                  <a:lnTo>
                    <a:pt x="35" y="78"/>
                  </a:lnTo>
                  <a:lnTo>
                    <a:pt x="45" y="7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88" name="Freeform 143"/>
            <p:cNvSpPr>
              <a:spLocks/>
            </p:cNvSpPr>
            <p:nvPr/>
          </p:nvSpPr>
          <p:spPr bwMode="auto">
            <a:xfrm>
              <a:off x="2128" y="2764"/>
              <a:ext cx="64" cy="93"/>
            </a:xfrm>
            <a:custGeom>
              <a:avLst/>
              <a:gdLst>
                <a:gd name="T0" fmla="*/ 0 w 64"/>
                <a:gd name="T1" fmla="*/ 0 h 93"/>
                <a:gd name="T2" fmla="*/ 2 w 64"/>
                <a:gd name="T3" fmla="*/ 93 h 93"/>
                <a:gd name="T4" fmla="*/ 64 w 64"/>
                <a:gd name="T5" fmla="*/ 88 h 93"/>
                <a:gd name="T6" fmla="*/ 45 w 64"/>
                <a:gd name="T7" fmla="*/ 3 h 93"/>
                <a:gd name="T8" fmla="*/ 0 w 64"/>
                <a:gd name="T9" fmla="*/ 0 h 93"/>
                <a:gd name="T10" fmla="*/ 0 w 64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93"/>
                <a:gd name="T20" fmla="*/ 64 w 64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93">
                  <a:moveTo>
                    <a:pt x="0" y="0"/>
                  </a:moveTo>
                  <a:lnTo>
                    <a:pt x="2" y="93"/>
                  </a:lnTo>
                  <a:lnTo>
                    <a:pt x="64" y="88"/>
                  </a:lnTo>
                  <a:lnTo>
                    <a:pt x="4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89" name="Freeform 144"/>
            <p:cNvSpPr>
              <a:spLocks/>
            </p:cNvSpPr>
            <p:nvPr/>
          </p:nvSpPr>
          <p:spPr bwMode="auto">
            <a:xfrm>
              <a:off x="1151" y="1241"/>
              <a:ext cx="1163" cy="1210"/>
            </a:xfrm>
            <a:custGeom>
              <a:avLst/>
              <a:gdLst>
                <a:gd name="T0" fmla="*/ 0 w 1163"/>
                <a:gd name="T1" fmla="*/ 321 h 1210"/>
                <a:gd name="T2" fmla="*/ 4 w 1163"/>
                <a:gd name="T3" fmla="*/ 252 h 1210"/>
                <a:gd name="T4" fmla="*/ 489 w 1163"/>
                <a:gd name="T5" fmla="*/ 241 h 1210"/>
                <a:gd name="T6" fmla="*/ 832 w 1163"/>
                <a:gd name="T7" fmla="*/ 0 h 1210"/>
                <a:gd name="T8" fmla="*/ 1128 w 1163"/>
                <a:gd name="T9" fmla="*/ 127 h 1210"/>
                <a:gd name="T10" fmla="*/ 1163 w 1163"/>
                <a:gd name="T11" fmla="*/ 334 h 1210"/>
                <a:gd name="T12" fmla="*/ 624 w 1163"/>
                <a:gd name="T13" fmla="*/ 402 h 1210"/>
                <a:gd name="T14" fmla="*/ 585 w 1163"/>
                <a:gd name="T15" fmla="*/ 461 h 1210"/>
                <a:gd name="T16" fmla="*/ 573 w 1163"/>
                <a:gd name="T17" fmla="*/ 951 h 1210"/>
                <a:gd name="T18" fmla="*/ 820 w 1163"/>
                <a:gd name="T19" fmla="*/ 943 h 1210"/>
                <a:gd name="T20" fmla="*/ 702 w 1163"/>
                <a:gd name="T21" fmla="*/ 1210 h 1210"/>
                <a:gd name="T22" fmla="*/ 191 w 1163"/>
                <a:gd name="T23" fmla="*/ 1207 h 1210"/>
                <a:gd name="T24" fmla="*/ 175 w 1163"/>
                <a:gd name="T25" fmla="*/ 1072 h 1210"/>
                <a:gd name="T26" fmla="*/ 89 w 1163"/>
                <a:gd name="T27" fmla="*/ 1041 h 1210"/>
                <a:gd name="T28" fmla="*/ 93 w 1163"/>
                <a:gd name="T29" fmla="*/ 596 h 1210"/>
                <a:gd name="T30" fmla="*/ 93 w 1163"/>
                <a:gd name="T31" fmla="*/ 596 h 1210"/>
                <a:gd name="T32" fmla="*/ 95 w 1163"/>
                <a:gd name="T33" fmla="*/ 596 h 1210"/>
                <a:gd name="T34" fmla="*/ 108 w 1163"/>
                <a:gd name="T35" fmla="*/ 596 h 1210"/>
                <a:gd name="T36" fmla="*/ 122 w 1163"/>
                <a:gd name="T37" fmla="*/ 591 h 1210"/>
                <a:gd name="T38" fmla="*/ 134 w 1163"/>
                <a:gd name="T39" fmla="*/ 586 h 1210"/>
                <a:gd name="T40" fmla="*/ 149 w 1163"/>
                <a:gd name="T41" fmla="*/ 578 h 1210"/>
                <a:gd name="T42" fmla="*/ 159 w 1163"/>
                <a:gd name="T43" fmla="*/ 570 h 1210"/>
                <a:gd name="T44" fmla="*/ 169 w 1163"/>
                <a:gd name="T45" fmla="*/ 560 h 1210"/>
                <a:gd name="T46" fmla="*/ 177 w 1163"/>
                <a:gd name="T47" fmla="*/ 547 h 1210"/>
                <a:gd name="T48" fmla="*/ 187 w 1163"/>
                <a:gd name="T49" fmla="*/ 536 h 1210"/>
                <a:gd name="T50" fmla="*/ 151 w 1163"/>
                <a:gd name="T51" fmla="*/ 324 h 1210"/>
                <a:gd name="T52" fmla="*/ 136 w 1163"/>
                <a:gd name="T53" fmla="*/ 314 h 1210"/>
                <a:gd name="T54" fmla="*/ 124 w 1163"/>
                <a:gd name="T55" fmla="*/ 311 h 1210"/>
                <a:gd name="T56" fmla="*/ 116 w 1163"/>
                <a:gd name="T57" fmla="*/ 306 h 1210"/>
                <a:gd name="T58" fmla="*/ 110 w 1163"/>
                <a:gd name="T59" fmla="*/ 306 h 1210"/>
                <a:gd name="T60" fmla="*/ 102 w 1163"/>
                <a:gd name="T61" fmla="*/ 306 h 1210"/>
                <a:gd name="T62" fmla="*/ 95 w 1163"/>
                <a:gd name="T63" fmla="*/ 306 h 1210"/>
                <a:gd name="T64" fmla="*/ 87 w 1163"/>
                <a:gd name="T65" fmla="*/ 306 h 1210"/>
                <a:gd name="T66" fmla="*/ 77 w 1163"/>
                <a:gd name="T67" fmla="*/ 306 h 1210"/>
                <a:gd name="T68" fmla="*/ 71 w 1163"/>
                <a:gd name="T69" fmla="*/ 306 h 1210"/>
                <a:gd name="T70" fmla="*/ 63 w 1163"/>
                <a:gd name="T71" fmla="*/ 311 h 1210"/>
                <a:gd name="T72" fmla="*/ 55 w 1163"/>
                <a:gd name="T73" fmla="*/ 311 h 1210"/>
                <a:gd name="T74" fmla="*/ 48 w 1163"/>
                <a:gd name="T75" fmla="*/ 314 h 1210"/>
                <a:gd name="T76" fmla="*/ 40 w 1163"/>
                <a:gd name="T77" fmla="*/ 319 h 1210"/>
                <a:gd name="T78" fmla="*/ 34 w 1163"/>
                <a:gd name="T79" fmla="*/ 327 h 1210"/>
                <a:gd name="T80" fmla="*/ 26 w 1163"/>
                <a:gd name="T81" fmla="*/ 324 h 1210"/>
                <a:gd name="T82" fmla="*/ 18 w 1163"/>
                <a:gd name="T83" fmla="*/ 321 h 1210"/>
                <a:gd name="T84" fmla="*/ 12 w 1163"/>
                <a:gd name="T85" fmla="*/ 321 h 1210"/>
                <a:gd name="T86" fmla="*/ 8 w 1163"/>
                <a:gd name="T87" fmla="*/ 321 h 1210"/>
                <a:gd name="T88" fmla="*/ 2 w 1163"/>
                <a:gd name="T89" fmla="*/ 321 h 1210"/>
                <a:gd name="T90" fmla="*/ 0 w 1163"/>
                <a:gd name="T91" fmla="*/ 321 h 1210"/>
                <a:gd name="T92" fmla="*/ 0 w 1163"/>
                <a:gd name="T93" fmla="*/ 321 h 1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3"/>
                <a:gd name="T142" fmla="*/ 0 h 1210"/>
                <a:gd name="T143" fmla="*/ 1163 w 1163"/>
                <a:gd name="T144" fmla="*/ 1210 h 1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3" h="1210">
                  <a:moveTo>
                    <a:pt x="0" y="321"/>
                  </a:moveTo>
                  <a:lnTo>
                    <a:pt x="4" y="252"/>
                  </a:lnTo>
                  <a:lnTo>
                    <a:pt x="489" y="241"/>
                  </a:lnTo>
                  <a:lnTo>
                    <a:pt x="832" y="0"/>
                  </a:lnTo>
                  <a:lnTo>
                    <a:pt x="1128" y="127"/>
                  </a:lnTo>
                  <a:lnTo>
                    <a:pt x="1163" y="334"/>
                  </a:lnTo>
                  <a:lnTo>
                    <a:pt x="624" y="402"/>
                  </a:lnTo>
                  <a:lnTo>
                    <a:pt x="585" y="461"/>
                  </a:lnTo>
                  <a:lnTo>
                    <a:pt x="573" y="951"/>
                  </a:lnTo>
                  <a:lnTo>
                    <a:pt x="820" y="943"/>
                  </a:lnTo>
                  <a:lnTo>
                    <a:pt x="702" y="1210"/>
                  </a:lnTo>
                  <a:lnTo>
                    <a:pt x="191" y="1207"/>
                  </a:lnTo>
                  <a:lnTo>
                    <a:pt x="175" y="1072"/>
                  </a:lnTo>
                  <a:lnTo>
                    <a:pt x="89" y="1041"/>
                  </a:lnTo>
                  <a:lnTo>
                    <a:pt x="93" y="596"/>
                  </a:lnTo>
                  <a:lnTo>
                    <a:pt x="95" y="596"/>
                  </a:lnTo>
                  <a:lnTo>
                    <a:pt x="108" y="596"/>
                  </a:lnTo>
                  <a:lnTo>
                    <a:pt x="122" y="591"/>
                  </a:lnTo>
                  <a:lnTo>
                    <a:pt x="134" y="586"/>
                  </a:lnTo>
                  <a:lnTo>
                    <a:pt x="149" y="578"/>
                  </a:lnTo>
                  <a:lnTo>
                    <a:pt x="159" y="570"/>
                  </a:lnTo>
                  <a:lnTo>
                    <a:pt x="169" y="560"/>
                  </a:lnTo>
                  <a:lnTo>
                    <a:pt x="177" y="547"/>
                  </a:lnTo>
                  <a:lnTo>
                    <a:pt x="187" y="536"/>
                  </a:lnTo>
                  <a:lnTo>
                    <a:pt x="151" y="324"/>
                  </a:lnTo>
                  <a:lnTo>
                    <a:pt x="136" y="314"/>
                  </a:lnTo>
                  <a:lnTo>
                    <a:pt x="124" y="311"/>
                  </a:lnTo>
                  <a:lnTo>
                    <a:pt x="116" y="306"/>
                  </a:lnTo>
                  <a:lnTo>
                    <a:pt x="110" y="306"/>
                  </a:lnTo>
                  <a:lnTo>
                    <a:pt x="102" y="306"/>
                  </a:lnTo>
                  <a:lnTo>
                    <a:pt x="95" y="306"/>
                  </a:lnTo>
                  <a:lnTo>
                    <a:pt x="87" y="306"/>
                  </a:lnTo>
                  <a:lnTo>
                    <a:pt x="77" y="306"/>
                  </a:lnTo>
                  <a:lnTo>
                    <a:pt x="71" y="306"/>
                  </a:lnTo>
                  <a:lnTo>
                    <a:pt x="63" y="311"/>
                  </a:lnTo>
                  <a:lnTo>
                    <a:pt x="55" y="311"/>
                  </a:lnTo>
                  <a:lnTo>
                    <a:pt x="48" y="314"/>
                  </a:lnTo>
                  <a:lnTo>
                    <a:pt x="40" y="319"/>
                  </a:lnTo>
                  <a:lnTo>
                    <a:pt x="34" y="327"/>
                  </a:lnTo>
                  <a:lnTo>
                    <a:pt x="26" y="324"/>
                  </a:lnTo>
                  <a:lnTo>
                    <a:pt x="18" y="321"/>
                  </a:lnTo>
                  <a:lnTo>
                    <a:pt x="12" y="321"/>
                  </a:lnTo>
                  <a:lnTo>
                    <a:pt x="8" y="321"/>
                  </a:lnTo>
                  <a:lnTo>
                    <a:pt x="2" y="32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90" name="Freeform 145"/>
            <p:cNvSpPr>
              <a:spLocks/>
            </p:cNvSpPr>
            <p:nvPr/>
          </p:nvSpPr>
          <p:spPr bwMode="auto">
            <a:xfrm>
              <a:off x="2337" y="2220"/>
              <a:ext cx="855" cy="290"/>
            </a:xfrm>
            <a:custGeom>
              <a:avLst/>
              <a:gdLst>
                <a:gd name="T0" fmla="*/ 0 w 855"/>
                <a:gd name="T1" fmla="*/ 0 h 290"/>
                <a:gd name="T2" fmla="*/ 63 w 855"/>
                <a:gd name="T3" fmla="*/ 70 h 290"/>
                <a:gd name="T4" fmla="*/ 108 w 855"/>
                <a:gd name="T5" fmla="*/ 285 h 290"/>
                <a:gd name="T6" fmla="*/ 155 w 855"/>
                <a:gd name="T7" fmla="*/ 282 h 290"/>
                <a:gd name="T8" fmla="*/ 155 w 855"/>
                <a:gd name="T9" fmla="*/ 70 h 290"/>
                <a:gd name="T10" fmla="*/ 641 w 855"/>
                <a:gd name="T11" fmla="*/ 23 h 290"/>
                <a:gd name="T12" fmla="*/ 661 w 855"/>
                <a:gd name="T13" fmla="*/ 249 h 290"/>
                <a:gd name="T14" fmla="*/ 767 w 855"/>
                <a:gd name="T15" fmla="*/ 236 h 290"/>
                <a:gd name="T16" fmla="*/ 816 w 855"/>
                <a:gd name="T17" fmla="*/ 290 h 290"/>
                <a:gd name="T18" fmla="*/ 855 w 855"/>
                <a:gd name="T19" fmla="*/ 212 h 290"/>
                <a:gd name="T20" fmla="*/ 792 w 855"/>
                <a:gd name="T21" fmla="*/ 192 h 290"/>
                <a:gd name="T22" fmla="*/ 761 w 855"/>
                <a:gd name="T23" fmla="*/ 5 h 290"/>
                <a:gd name="T24" fmla="*/ 0 w 855"/>
                <a:gd name="T25" fmla="*/ 0 h 290"/>
                <a:gd name="T26" fmla="*/ 0 w 855"/>
                <a:gd name="T27" fmla="*/ 0 h 2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5"/>
                <a:gd name="T43" fmla="*/ 0 h 290"/>
                <a:gd name="T44" fmla="*/ 855 w 855"/>
                <a:gd name="T45" fmla="*/ 290 h 2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5" h="290">
                  <a:moveTo>
                    <a:pt x="0" y="0"/>
                  </a:moveTo>
                  <a:lnTo>
                    <a:pt x="63" y="70"/>
                  </a:lnTo>
                  <a:lnTo>
                    <a:pt x="108" y="285"/>
                  </a:lnTo>
                  <a:lnTo>
                    <a:pt x="155" y="282"/>
                  </a:lnTo>
                  <a:lnTo>
                    <a:pt x="155" y="70"/>
                  </a:lnTo>
                  <a:lnTo>
                    <a:pt x="641" y="23"/>
                  </a:lnTo>
                  <a:lnTo>
                    <a:pt x="661" y="249"/>
                  </a:lnTo>
                  <a:lnTo>
                    <a:pt x="767" y="236"/>
                  </a:lnTo>
                  <a:lnTo>
                    <a:pt x="816" y="290"/>
                  </a:lnTo>
                  <a:lnTo>
                    <a:pt x="855" y="212"/>
                  </a:lnTo>
                  <a:lnTo>
                    <a:pt x="792" y="192"/>
                  </a:lnTo>
                  <a:lnTo>
                    <a:pt x="76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91" name="Freeform 146"/>
            <p:cNvSpPr>
              <a:spLocks/>
            </p:cNvSpPr>
            <p:nvPr/>
          </p:nvSpPr>
          <p:spPr bwMode="auto">
            <a:xfrm>
              <a:off x="1928" y="1640"/>
              <a:ext cx="115" cy="554"/>
            </a:xfrm>
            <a:custGeom>
              <a:avLst/>
              <a:gdLst>
                <a:gd name="T0" fmla="*/ 0 w 115"/>
                <a:gd name="T1" fmla="*/ 0 h 554"/>
                <a:gd name="T2" fmla="*/ 47 w 115"/>
                <a:gd name="T3" fmla="*/ 554 h 554"/>
                <a:gd name="T4" fmla="*/ 115 w 115"/>
                <a:gd name="T5" fmla="*/ 547 h 554"/>
                <a:gd name="T6" fmla="*/ 17 w 115"/>
                <a:gd name="T7" fmla="*/ 3 h 554"/>
                <a:gd name="T8" fmla="*/ 0 w 115"/>
                <a:gd name="T9" fmla="*/ 0 h 554"/>
                <a:gd name="T10" fmla="*/ 0 w 115"/>
                <a:gd name="T11" fmla="*/ 0 h 5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"/>
                <a:gd name="T19" fmla="*/ 0 h 554"/>
                <a:gd name="T20" fmla="*/ 115 w 115"/>
                <a:gd name="T21" fmla="*/ 554 h 5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" h="554">
                  <a:moveTo>
                    <a:pt x="0" y="0"/>
                  </a:moveTo>
                  <a:lnTo>
                    <a:pt x="47" y="554"/>
                  </a:lnTo>
                  <a:lnTo>
                    <a:pt x="115" y="547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92" name="Freeform 147"/>
            <p:cNvSpPr>
              <a:spLocks/>
            </p:cNvSpPr>
            <p:nvPr/>
          </p:nvSpPr>
          <p:spPr bwMode="auto">
            <a:xfrm>
              <a:off x="1389" y="1878"/>
              <a:ext cx="298" cy="482"/>
            </a:xfrm>
            <a:custGeom>
              <a:avLst/>
              <a:gdLst>
                <a:gd name="T0" fmla="*/ 0 w 298"/>
                <a:gd name="T1" fmla="*/ 24 h 482"/>
                <a:gd name="T2" fmla="*/ 53 w 298"/>
                <a:gd name="T3" fmla="*/ 482 h 482"/>
                <a:gd name="T4" fmla="*/ 74 w 298"/>
                <a:gd name="T5" fmla="*/ 482 h 482"/>
                <a:gd name="T6" fmla="*/ 43 w 298"/>
                <a:gd name="T7" fmla="*/ 55 h 482"/>
                <a:gd name="T8" fmla="*/ 260 w 298"/>
                <a:gd name="T9" fmla="*/ 50 h 482"/>
                <a:gd name="T10" fmla="*/ 284 w 298"/>
                <a:gd name="T11" fmla="*/ 461 h 482"/>
                <a:gd name="T12" fmla="*/ 298 w 298"/>
                <a:gd name="T13" fmla="*/ 459 h 482"/>
                <a:gd name="T14" fmla="*/ 282 w 298"/>
                <a:gd name="T15" fmla="*/ 0 h 482"/>
                <a:gd name="T16" fmla="*/ 0 w 298"/>
                <a:gd name="T17" fmla="*/ 24 h 482"/>
                <a:gd name="T18" fmla="*/ 0 w 298"/>
                <a:gd name="T19" fmla="*/ 24 h 4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8"/>
                <a:gd name="T31" fmla="*/ 0 h 482"/>
                <a:gd name="T32" fmla="*/ 298 w 298"/>
                <a:gd name="T33" fmla="*/ 482 h 4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8" h="482">
                  <a:moveTo>
                    <a:pt x="0" y="24"/>
                  </a:moveTo>
                  <a:lnTo>
                    <a:pt x="53" y="482"/>
                  </a:lnTo>
                  <a:lnTo>
                    <a:pt x="74" y="482"/>
                  </a:lnTo>
                  <a:lnTo>
                    <a:pt x="43" y="55"/>
                  </a:lnTo>
                  <a:lnTo>
                    <a:pt x="260" y="50"/>
                  </a:lnTo>
                  <a:lnTo>
                    <a:pt x="284" y="461"/>
                  </a:lnTo>
                  <a:lnTo>
                    <a:pt x="298" y="459"/>
                  </a:lnTo>
                  <a:lnTo>
                    <a:pt x="28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93" name="Freeform 148"/>
            <p:cNvSpPr>
              <a:spLocks/>
            </p:cNvSpPr>
            <p:nvPr/>
          </p:nvSpPr>
          <p:spPr bwMode="auto">
            <a:xfrm>
              <a:off x="2061" y="2539"/>
              <a:ext cx="514" cy="264"/>
            </a:xfrm>
            <a:custGeom>
              <a:avLst/>
              <a:gdLst>
                <a:gd name="T0" fmla="*/ 0 w 514"/>
                <a:gd name="T1" fmla="*/ 31 h 264"/>
                <a:gd name="T2" fmla="*/ 67 w 514"/>
                <a:gd name="T3" fmla="*/ 264 h 264"/>
                <a:gd name="T4" fmla="*/ 514 w 514"/>
                <a:gd name="T5" fmla="*/ 111 h 264"/>
                <a:gd name="T6" fmla="*/ 510 w 514"/>
                <a:gd name="T7" fmla="*/ 77 h 264"/>
                <a:gd name="T8" fmla="*/ 112 w 514"/>
                <a:gd name="T9" fmla="*/ 111 h 264"/>
                <a:gd name="T10" fmla="*/ 29 w 514"/>
                <a:gd name="T11" fmla="*/ 0 h 264"/>
                <a:gd name="T12" fmla="*/ 0 w 514"/>
                <a:gd name="T13" fmla="*/ 31 h 264"/>
                <a:gd name="T14" fmla="*/ 0 w 514"/>
                <a:gd name="T15" fmla="*/ 31 h 2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4"/>
                <a:gd name="T25" fmla="*/ 0 h 264"/>
                <a:gd name="T26" fmla="*/ 514 w 514"/>
                <a:gd name="T27" fmla="*/ 264 h 2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4" h="264">
                  <a:moveTo>
                    <a:pt x="0" y="31"/>
                  </a:moveTo>
                  <a:lnTo>
                    <a:pt x="67" y="264"/>
                  </a:lnTo>
                  <a:lnTo>
                    <a:pt x="514" y="111"/>
                  </a:lnTo>
                  <a:lnTo>
                    <a:pt x="510" y="77"/>
                  </a:lnTo>
                  <a:lnTo>
                    <a:pt x="112" y="111"/>
                  </a:lnTo>
                  <a:lnTo>
                    <a:pt x="2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94" name="Freeform 149"/>
            <p:cNvSpPr>
              <a:spLocks/>
            </p:cNvSpPr>
            <p:nvPr/>
          </p:nvSpPr>
          <p:spPr bwMode="auto">
            <a:xfrm>
              <a:off x="2065" y="2567"/>
              <a:ext cx="494" cy="179"/>
            </a:xfrm>
            <a:custGeom>
              <a:avLst/>
              <a:gdLst>
                <a:gd name="T0" fmla="*/ 0 w 494"/>
                <a:gd name="T1" fmla="*/ 8 h 179"/>
                <a:gd name="T2" fmla="*/ 86 w 494"/>
                <a:gd name="T3" fmla="*/ 179 h 179"/>
                <a:gd name="T4" fmla="*/ 494 w 494"/>
                <a:gd name="T5" fmla="*/ 75 h 179"/>
                <a:gd name="T6" fmla="*/ 490 w 494"/>
                <a:gd name="T7" fmla="*/ 57 h 179"/>
                <a:gd name="T8" fmla="*/ 98 w 494"/>
                <a:gd name="T9" fmla="*/ 119 h 179"/>
                <a:gd name="T10" fmla="*/ 10 w 494"/>
                <a:gd name="T11" fmla="*/ 0 h 179"/>
                <a:gd name="T12" fmla="*/ 0 w 494"/>
                <a:gd name="T13" fmla="*/ 8 h 179"/>
                <a:gd name="T14" fmla="*/ 0 w 494"/>
                <a:gd name="T15" fmla="*/ 8 h 1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4"/>
                <a:gd name="T25" fmla="*/ 0 h 179"/>
                <a:gd name="T26" fmla="*/ 494 w 494"/>
                <a:gd name="T27" fmla="*/ 179 h 1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4" h="179">
                  <a:moveTo>
                    <a:pt x="0" y="8"/>
                  </a:moveTo>
                  <a:lnTo>
                    <a:pt x="86" y="179"/>
                  </a:lnTo>
                  <a:lnTo>
                    <a:pt x="494" y="75"/>
                  </a:lnTo>
                  <a:lnTo>
                    <a:pt x="490" y="57"/>
                  </a:lnTo>
                  <a:lnTo>
                    <a:pt x="98" y="119"/>
                  </a:lnTo>
                  <a:lnTo>
                    <a:pt x="1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95" name="Freeform 150"/>
            <p:cNvSpPr>
              <a:spLocks/>
            </p:cNvSpPr>
            <p:nvPr/>
          </p:nvSpPr>
          <p:spPr bwMode="auto">
            <a:xfrm>
              <a:off x="901" y="2593"/>
              <a:ext cx="237" cy="65"/>
            </a:xfrm>
            <a:custGeom>
              <a:avLst/>
              <a:gdLst>
                <a:gd name="T0" fmla="*/ 0 w 237"/>
                <a:gd name="T1" fmla="*/ 10 h 65"/>
                <a:gd name="T2" fmla="*/ 2 w 237"/>
                <a:gd name="T3" fmla="*/ 65 h 65"/>
                <a:gd name="T4" fmla="*/ 237 w 237"/>
                <a:gd name="T5" fmla="*/ 10 h 65"/>
                <a:gd name="T6" fmla="*/ 235 w 237"/>
                <a:gd name="T7" fmla="*/ 0 h 65"/>
                <a:gd name="T8" fmla="*/ 19 w 237"/>
                <a:gd name="T9" fmla="*/ 34 h 65"/>
                <a:gd name="T10" fmla="*/ 15 w 237"/>
                <a:gd name="T11" fmla="*/ 10 h 65"/>
                <a:gd name="T12" fmla="*/ 0 w 237"/>
                <a:gd name="T13" fmla="*/ 10 h 65"/>
                <a:gd name="T14" fmla="*/ 0 w 237"/>
                <a:gd name="T15" fmla="*/ 10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7"/>
                <a:gd name="T25" fmla="*/ 0 h 65"/>
                <a:gd name="T26" fmla="*/ 237 w 237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7" h="65">
                  <a:moveTo>
                    <a:pt x="0" y="10"/>
                  </a:moveTo>
                  <a:lnTo>
                    <a:pt x="2" y="65"/>
                  </a:lnTo>
                  <a:lnTo>
                    <a:pt x="237" y="10"/>
                  </a:lnTo>
                  <a:lnTo>
                    <a:pt x="235" y="0"/>
                  </a:lnTo>
                  <a:lnTo>
                    <a:pt x="19" y="34"/>
                  </a:lnTo>
                  <a:lnTo>
                    <a:pt x="1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96" name="Freeform 151"/>
            <p:cNvSpPr>
              <a:spLocks/>
            </p:cNvSpPr>
            <p:nvPr/>
          </p:nvSpPr>
          <p:spPr bwMode="auto">
            <a:xfrm>
              <a:off x="2565" y="2647"/>
              <a:ext cx="459" cy="130"/>
            </a:xfrm>
            <a:custGeom>
              <a:avLst/>
              <a:gdLst>
                <a:gd name="T0" fmla="*/ 0 w 459"/>
                <a:gd name="T1" fmla="*/ 91 h 130"/>
                <a:gd name="T2" fmla="*/ 459 w 459"/>
                <a:gd name="T3" fmla="*/ 0 h 130"/>
                <a:gd name="T4" fmla="*/ 455 w 459"/>
                <a:gd name="T5" fmla="*/ 86 h 130"/>
                <a:gd name="T6" fmla="*/ 4 w 459"/>
                <a:gd name="T7" fmla="*/ 130 h 130"/>
                <a:gd name="T8" fmla="*/ 0 w 459"/>
                <a:gd name="T9" fmla="*/ 91 h 130"/>
                <a:gd name="T10" fmla="*/ 0 w 459"/>
                <a:gd name="T11" fmla="*/ 91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9"/>
                <a:gd name="T19" fmla="*/ 0 h 130"/>
                <a:gd name="T20" fmla="*/ 459 w 459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9" h="130">
                  <a:moveTo>
                    <a:pt x="0" y="91"/>
                  </a:moveTo>
                  <a:lnTo>
                    <a:pt x="459" y="0"/>
                  </a:lnTo>
                  <a:lnTo>
                    <a:pt x="455" y="86"/>
                  </a:lnTo>
                  <a:lnTo>
                    <a:pt x="4" y="13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97" name="Freeform 152"/>
            <p:cNvSpPr>
              <a:spLocks/>
            </p:cNvSpPr>
            <p:nvPr/>
          </p:nvSpPr>
          <p:spPr bwMode="auto">
            <a:xfrm>
              <a:off x="2571" y="2684"/>
              <a:ext cx="431" cy="77"/>
            </a:xfrm>
            <a:custGeom>
              <a:avLst/>
              <a:gdLst>
                <a:gd name="T0" fmla="*/ 0 w 431"/>
                <a:gd name="T1" fmla="*/ 59 h 77"/>
                <a:gd name="T2" fmla="*/ 431 w 431"/>
                <a:gd name="T3" fmla="*/ 0 h 77"/>
                <a:gd name="T4" fmla="*/ 429 w 431"/>
                <a:gd name="T5" fmla="*/ 31 h 77"/>
                <a:gd name="T6" fmla="*/ 6 w 431"/>
                <a:gd name="T7" fmla="*/ 77 h 77"/>
                <a:gd name="T8" fmla="*/ 0 w 431"/>
                <a:gd name="T9" fmla="*/ 59 h 77"/>
                <a:gd name="T10" fmla="*/ 0 w 431"/>
                <a:gd name="T11" fmla="*/ 59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1"/>
                <a:gd name="T19" fmla="*/ 0 h 77"/>
                <a:gd name="T20" fmla="*/ 431 w 431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1" h="77">
                  <a:moveTo>
                    <a:pt x="0" y="59"/>
                  </a:moveTo>
                  <a:lnTo>
                    <a:pt x="431" y="0"/>
                  </a:lnTo>
                  <a:lnTo>
                    <a:pt x="429" y="31"/>
                  </a:lnTo>
                  <a:lnTo>
                    <a:pt x="6" y="7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98" name="Freeform 153"/>
            <p:cNvSpPr>
              <a:spLocks/>
            </p:cNvSpPr>
            <p:nvPr/>
          </p:nvSpPr>
          <p:spPr bwMode="auto">
            <a:xfrm>
              <a:off x="659" y="2539"/>
              <a:ext cx="224" cy="98"/>
            </a:xfrm>
            <a:custGeom>
              <a:avLst/>
              <a:gdLst>
                <a:gd name="T0" fmla="*/ 224 w 224"/>
                <a:gd name="T1" fmla="*/ 57 h 98"/>
                <a:gd name="T2" fmla="*/ 4 w 224"/>
                <a:gd name="T3" fmla="*/ 98 h 98"/>
                <a:gd name="T4" fmla="*/ 0 w 224"/>
                <a:gd name="T5" fmla="*/ 70 h 98"/>
                <a:gd name="T6" fmla="*/ 218 w 224"/>
                <a:gd name="T7" fmla="*/ 0 h 98"/>
                <a:gd name="T8" fmla="*/ 224 w 224"/>
                <a:gd name="T9" fmla="*/ 57 h 98"/>
                <a:gd name="T10" fmla="*/ 224 w 224"/>
                <a:gd name="T11" fmla="*/ 57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98"/>
                <a:gd name="T20" fmla="*/ 224 w 224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98">
                  <a:moveTo>
                    <a:pt x="224" y="57"/>
                  </a:moveTo>
                  <a:lnTo>
                    <a:pt x="4" y="98"/>
                  </a:lnTo>
                  <a:lnTo>
                    <a:pt x="0" y="70"/>
                  </a:lnTo>
                  <a:lnTo>
                    <a:pt x="218" y="0"/>
                  </a:lnTo>
                  <a:lnTo>
                    <a:pt x="224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99" name="Freeform 154"/>
            <p:cNvSpPr>
              <a:spLocks/>
            </p:cNvSpPr>
            <p:nvPr/>
          </p:nvSpPr>
          <p:spPr bwMode="auto">
            <a:xfrm>
              <a:off x="667" y="2557"/>
              <a:ext cx="206" cy="67"/>
            </a:xfrm>
            <a:custGeom>
              <a:avLst/>
              <a:gdLst>
                <a:gd name="T0" fmla="*/ 0 w 206"/>
                <a:gd name="T1" fmla="*/ 59 h 67"/>
                <a:gd name="T2" fmla="*/ 206 w 206"/>
                <a:gd name="T3" fmla="*/ 0 h 67"/>
                <a:gd name="T4" fmla="*/ 206 w 206"/>
                <a:gd name="T5" fmla="*/ 23 h 67"/>
                <a:gd name="T6" fmla="*/ 2 w 206"/>
                <a:gd name="T7" fmla="*/ 67 h 67"/>
                <a:gd name="T8" fmla="*/ 0 w 206"/>
                <a:gd name="T9" fmla="*/ 59 h 67"/>
                <a:gd name="T10" fmla="*/ 0 w 206"/>
                <a:gd name="T11" fmla="*/ 59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"/>
                <a:gd name="T19" fmla="*/ 0 h 67"/>
                <a:gd name="T20" fmla="*/ 206 w 206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" h="67">
                  <a:moveTo>
                    <a:pt x="0" y="59"/>
                  </a:moveTo>
                  <a:lnTo>
                    <a:pt x="206" y="0"/>
                  </a:lnTo>
                  <a:lnTo>
                    <a:pt x="206" y="23"/>
                  </a:lnTo>
                  <a:lnTo>
                    <a:pt x="2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00" name="Freeform 155"/>
            <p:cNvSpPr>
              <a:spLocks/>
            </p:cNvSpPr>
            <p:nvPr/>
          </p:nvSpPr>
          <p:spPr bwMode="auto">
            <a:xfrm>
              <a:off x="465" y="2533"/>
              <a:ext cx="198" cy="44"/>
            </a:xfrm>
            <a:custGeom>
              <a:avLst/>
              <a:gdLst>
                <a:gd name="T0" fmla="*/ 0 w 198"/>
                <a:gd name="T1" fmla="*/ 0 h 44"/>
                <a:gd name="T2" fmla="*/ 198 w 198"/>
                <a:gd name="T3" fmla="*/ 13 h 44"/>
                <a:gd name="T4" fmla="*/ 198 w 198"/>
                <a:gd name="T5" fmla="*/ 44 h 44"/>
                <a:gd name="T6" fmla="*/ 2 w 198"/>
                <a:gd name="T7" fmla="*/ 24 h 44"/>
                <a:gd name="T8" fmla="*/ 0 w 198"/>
                <a:gd name="T9" fmla="*/ 0 h 44"/>
                <a:gd name="T10" fmla="*/ 0 w 198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8"/>
                <a:gd name="T19" fmla="*/ 0 h 44"/>
                <a:gd name="T20" fmla="*/ 198 w 198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8" h="44">
                  <a:moveTo>
                    <a:pt x="0" y="0"/>
                  </a:moveTo>
                  <a:lnTo>
                    <a:pt x="198" y="13"/>
                  </a:lnTo>
                  <a:lnTo>
                    <a:pt x="198" y="44"/>
                  </a:lnTo>
                  <a:lnTo>
                    <a:pt x="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01" name="Freeform 156"/>
            <p:cNvSpPr>
              <a:spLocks/>
            </p:cNvSpPr>
            <p:nvPr/>
          </p:nvSpPr>
          <p:spPr bwMode="auto">
            <a:xfrm>
              <a:off x="471" y="2541"/>
              <a:ext cx="183" cy="26"/>
            </a:xfrm>
            <a:custGeom>
              <a:avLst/>
              <a:gdLst>
                <a:gd name="T0" fmla="*/ 0 w 183"/>
                <a:gd name="T1" fmla="*/ 0 h 26"/>
                <a:gd name="T2" fmla="*/ 183 w 183"/>
                <a:gd name="T3" fmla="*/ 11 h 26"/>
                <a:gd name="T4" fmla="*/ 183 w 183"/>
                <a:gd name="T5" fmla="*/ 26 h 26"/>
                <a:gd name="T6" fmla="*/ 4 w 183"/>
                <a:gd name="T7" fmla="*/ 5 h 26"/>
                <a:gd name="T8" fmla="*/ 0 w 183"/>
                <a:gd name="T9" fmla="*/ 0 h 26"/>
                <a:gd name="T10" fmla="*/ 0 w 183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3"/>
                <a:gd name="T19" fmla="*/ 0 h 26"/>
                <a:gd name="T20" fmla="*/ 183 w 18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3" h="26">
                  <a:moveTo>
                    <a:pt x="0" y="0"/>
                  </a:moveTo>
                  <a:lnTo>
                    <a:pt x="183" y="11"/>
                  </a:lnTo>
                  <a:lnTo>
                    <a:pt x="183" y="26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02" name="Freeform 157"/>
            <p:cNvSpPr>
              <a:spLocks/>
            </p:cNvSpPr>
            <p:nvPr/>
          </p:nvSpPr>
          <p:spPr bwMode="auto">
            <a:xfrm>
              <a:off x="1714" y="1405"/>
              <a:ext cx="126" cy="186"/>
            </a:xfrm>
            <a:custGeom>
              <a:avLst/>
              <a:gdLst>
                <a:gd name="T0" fmla="*/ 0 w 126"/>
                <a:gd name="T1" fmla="*/ 93 h 186"/>
                <a:gd name="T2" fmla="*/ 114 w 126"/>
                <a:gd name="T3" fmla="*/ 0 h 186"/>
                <a:gd name="T4" fmla="*/ 126 w 126"/>
                <a:gd name="T5" fmla="*/ 165 h 186"/>
                <a:gd name="T6" fmla="*/ 37 w 126"/>
                <a:gd name="T7" fmla="*/ 186 h 186"/>
                <a:gd name="T8" fmla="*/ 0 w 126"/>
                <a:gd name="T9" fmla="*/ 93 h 186"/>
                <a:gd name="T10" fmla="*/ 0 w 126"/>
                <a:gd name="T11" fmla="*/ 93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86"/>
                <a:gd name="T20" fmla="*/ 126 w 126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86">
                  <a:moveTo>
                    <a:pt x="0" y="93"/>
                  </a:moveTo>
                  <a:lnTo>
                    <a:pt x="114" y="0"/>
                  </a:lnTo>
                  <a:lnTo>
                    <a:pt x="126" y="165"/>
                  </a:lnTo>
                  <a:lnTo>
                    <a:pt x="37" y="186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03" name="Freeform 158"/>
            <p:cNvSpPr>
              <a:spLocks/>
            </p:cNvSpPr>
            <p:nvPr/>
          </p:nvSpPr>
          <p:spPr bwMode="auto">
            <a:xfrm>
              <a:off x="1871" y="1324"/>
              <a:ext cx="98" cy="236"/>
            </a:xfrm>
            <a:custGeom>
              <a:avLst/>
              <a:gdLst>
                <a:gd name="T0" fmla="*/ 0 w 98"/>
                <a:gd name="T1" fmla="*/ 62 h 236"/>
                <a:gd name="T2" fmla="*/ 96 w 98"/>
                <a:gd name="T3" fmla="*/ 0 h 236"/>
                <a:gd name="T4" fmla="*/ 98 w 98"/>
                <a:gd name="T5" fmla="*/ 220 h 236"/>
                <a:gd name="T6" fmla="*/ 18 w 98"/>
                <a:gd name="T7" fmla="*/ 236 h 236"/>
                <a:gd name="T8" fmla="*/ 0 w 98"/>
                <a:gd name="T9" fmla="*/ 62 h 236"/>
                <a:gd name="T10" fmla="*/ 0 w 98"/>
                <a:gd name="T11" fmla="*/ 62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236"/>
                <a:gd name="T20" fmla="*/ 98 w 98"/>
                <a:gd name="T21" fmla="*/ 236 h 2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236">
                  <a:moveTo>
                    <a:pt x="0" y="62"/>
                  </a:moveTo>
                  <a:lnTo>
                    <a:pt x="96" y="0"/>
                  </a:lnTo>
                  <a:lnTo>
                    <a:pt x="98" y="220"/>
                  </a:lnTo>
                  <a:lnTo>
                    <a:pt x="18" y="23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04" name="Freeform 159"/>
            <p:cNvSpPr>
              <a:spLocks/>
            </p:cNvSpPr>
            <p:nvPr/>
          </p:nvSpPr>
          <p:spPr bwMode="auto">
            <a:xfrm>
              <a:off x="2026" y="1327"/>
              <a:ext cx="86" cy="212"/>
            </a:xfrm>
            <a:custGeom>
              <a:avLst/>
              <a:gdLst>
                <a:gd name="T0" fmla="*/ 0 w 86"/>
                <a:gd name="T1" fmla="*/ 0 h 212"/>
                <a:gd name="T2" fmla="*/ 86 w 86"/>
                <a:gd name="T3" fmla="*/ 49 h 212"/>
                <a:gd name="T4" fmla="*/ 78 w 86"/>
                <a:gd name="T5" fmla="*/ 212 h 212"/>
                <a:gd name="T6" fmla="*/ 6 w 86"/>
                <a:gd name="T7" fmla="*/ 207 h 212"/>
                <a:gd name="T8" fmla="*/ 0 w 86"/>
                <a:gd name="T9" fmla="*/ 0 h 212"/>
                <a:gd name="T10" fmla="*/ 0 w 86"/>
                <a:gd name="T11" fmla="*/ 0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212"/>
                <a:gd name="T20" fmla="*/ 86 w 86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212">
                  <a:moveTo>
                    <a:pt x="0" y="0"/>
                  </a:moveTo>
                  <a:lnTo>
                    <a:pt x="86" y="49"/>
                  </a:lnTo>
                  <a:lnTo>
                    <a:pt x="78" y="212"/>
                  </a:lnTo>
                  <a:lnTo>
                    <a:pt x="6" y="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05" name="Freeform 160"/>
            <p:cNvSpPr>
              <a:spLocks/>
            </p:cNvSpPr>
            <p:nvPr/>
          </p:nvSpPr>
          <p:spPr bwMode="auto">
            <a:xfrm>
              <a:off x="2145" y="1402"/>
              <a:ext cx="75" cy="137"/>
            </a:xfrm>
            <a:custGeom>
              <a:avLst/>
              <a:gdLst>
                <a:gd name="T0" fmla="*/ 8 w 75"/>
                <a:gd name="T1" fmla="*/ 0 h 137"/>
                <a:gd name="T2" fmla="*/ 75 w 75"/>
                <a:gd name="T3" fmla="*/ 47 h 137"/>
                <a:gd name="T4" fmla="*/ 69 w 75"/>
                <a:gd name="T5" fmla="*/ 132 h 137"/>
                <a:gd name="T6" fmla="*/ 0 w 75"/>
                <a:gd name="T7" fmla="*/ 137 h 137"/>
                <a:gd name="T8" fmla="*/ 8 w 75"/>
                <a:gd name="T9" fmla="*/ 0 h 137"/>
                <a:gd name="T10" fmla="*/ 8 w 75"/>
                <a:gd name="T11" fmla="*/ 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137"/>
                <a:gd name="T20" fmla="*/ 75 w 75"/>
                <a:gd name="T21" fmla="*/ 137 h 1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137">
                  <a:moveTo>
                    <a:pt x="8" y="0"/>
                  </a:moveTo>
                  <a:lnTo>
                    <a:pt x="75" y="47"/>
                  </a:lnTo>
                  <a:lnTo>
                    <a:pt x="69" y="132"/>
                  </a:lnTo>
                  <a:lnTo>
                    <a:pt x="0" y="13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06" name="Freeform 161"/>
            <p:cNvSpPr>
              <a:spLocks/>
            </p:cNvSpPr>
            <p:nvPr/>
          </p:nvSpPr>
          <p:spPr bwMode="auto">
            <a:xfrm>
              <a:off x="1759" y="1438"/>
              <a:ext cx="69" cy="117"/>
            </a:xfrm>
            <a:custGeom>
              <a:avLst/>
              <a:gdLst>
                <a:gd name="T0" fmla="*/ 0 w 69"/>
                <a:gd name="T1" fmla="*/ 39 h 117"/>
                <a:gd name="T2" fmla="*/ 55 w 69"/>
                <a:gd name="T3" fmla="*/ 0 h 117"/>
                <a:gd name="T4" fmla="*/ 69 w 69"/>
                <a:gd name="T5" fmla="*/ 109 h 117"/>
                <a:gd name="T6" fmla="*/ 45 w 69"/>
                <a:gd name="T7" fmla="*/ 117 h 117"/>
                <a:gd name="T8" fmla="*/ 0 w 69"/>
                <a:gd name="T9" fmla="*/ 39 h 117"/>
                <a:gd name="T10" fmla="*/ 0 w 69"/>
                <a:gd name="T11" fmla="*/ 39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17"/>
                <a:gd name="T20" fmla="*/ 69 w 69"/>
                <a:gd name="T21" fmla="*/ 117 h 1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17">
                  <a:moveTo>
                    <a:pt x="0" y="39"/>
                  </a:moveTo>
                  <a:lnTo>
                    <a:pt x="55" y="0"/>
                  </a:lnTo>
                  <a:lnTo>
                    <a:pt x="69" y="109"/>
                  </a:lnTo>
                  <a:lnTo>
                    <a:pt x="45" y="11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07" name="Freeform 162"/>
            <p:cNvSpPr>
              <a:spLocks/>
            </p:cNvSpPr>
            <p:nvPr/>
          </p:nvSpPr>
          <p:spPr bwMode="auto">
            <a:xfrm>
              <a:off x="1916" y="1348"/>
              <a:ext cx="43" cy="183"/>
            </a:xfrm>
            <a:custGeom>
              <a:avLst/>
              <a:gdLst>
                <a:gd name="T0" fmla="*/ 0 w 43"/>
                <a:gd name="T1" fmla="*/ 33 h 183"/>
                <a:gd name="T2" fmla="*/ 35 w 43"/>
                <a:gd name="T3" fmla="*/ 0 h 183"/>
                <a:gd name="T4" fmla="*/ 43 w 43"/>
                <a:gd name="T5" fmla="*/ 178 h 183"/>
                <a:gd name="T6" fmla="*/ 29 w 43"/>
                <a:gd name="T7" fmla="*/ 183 h 183"/>
                <a:gd name="T8" fmla="*/ 0 w 43"/>
                <a:gd name="T9" fmla="*/ 33 h 183"/>
                <a:gd name="T10" fmla="*/ 0 w 43"/>
                <a:gd name="T11" fmla="*/ 33 h 1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183"/>
                <a:gd name="T20" fmla="*/ 43 w 43"/>
                <a:gd name="T21" fmla="*/ 183 h 1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183">
                  <a:moveTo>
                    <a:pt x="0" y="33"/>
                  </a:moveTo>
                  <a:lnTo>
                    <a:pt x="35" y="0"/>
                  </a:lnTo>
                  <a:lnTo>
                    <a:pt x="43" y="178"/>
                  </a:lnTo>
                  <a:lnTo>
                    <a:pt x="29" y="18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08" name="Freeform 163"/>
            <p:cNvSpPr>
              <a:spLocks/>
            </p:cNvSpPr>
            <p:nvPr/>
          </p:nvSpPr>
          <p:spPr bwMode="auto">
            <a:xfrm>
              <a:off x="2065" y="1368"/>
              <a:ext cx="33" cy="158"/>
            </a:xfrm>
            <a:custGeom>
              <a:avLst/>
              <a:gdLst>
                <a:gd name="T0" fmla="*/ 33 w 33"/>
                <a:gd name="T1" fmla="*/ 18 h 158"/>
                <a:gd name="T2" fmla="*/ 33 w 33"/>
                <a:gd name="T3" fmla="*/ 158 h 158"/>
                <a:gd name="T4" fmla="*/ 20 w 33"/>
                <a:gd name="T5" fmla="*/ 158 h 158"/>
                <a:gd name="T6" fmla="*/ 0 w 33"/>
                <a:gd name="T7" fmla="*/ 0 h 158"/>
                <a:gd name="T8" fmla="*/ 33 w 33"/>
                <a:gd name="T9" fmla="*/ 18 h 158"/>
                <a:gd name="T10" fmla="*/ 33 w 33"/>
                <a:gd name="T11" fmla="*/ 18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58"/>
                <a:gd name="T20" fmla="*/ 33 w 33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58">
                  <a:moveTo>
                    <a:pt x="33" y="18"/>
                  </a:moveTo>
                  <a:lnTo>
                    <a:pt x="33" y="158"/>
                  </a:lnTo>
                  <a:lnTo>
                    <a:pt x="20" y="158"/>
                  </a:lnTo>
                  <a:lnTo>
                    <a:pt x="0" y="0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09" name="Freeform 164"/>
            <p:cNvSpPr>
              <a:spLocks/>
            </p:cNvSpPr>
            <p:nvPr/>
          </p:nvSpPr>
          <p:spPr bwMode="auto">
            <a:xfrm>
              <a:off x="2185" y="1436"/>
              <a:ext cx="23" cy="90"/>
            </a:xfrm>
            <a:custGeom>
              <a:avLst/>
              <a:gdLst>
                <a:gd name="T0" fmla="*/ 0 w 23"/>
                <a:gd name="T1" fmla="*/ 0 h 90"/>
                <a:gd name="T2" fmla="*/ 23 w 23"/>
                <a:gd name="T3" fmla="*/ 15 h 90"/>
                <a:gd name="T4" fmla="*/ 21 w 23"/>
                <a:gd name="T5" fmla="*/ 90 h 90"/>
                <a:gd name="T6" fmla="*/ 7 w 23"/>
                <a:gd name="T7" fmla="*/ 90 h 90"/>
                <a:gd name="T8" fmla="*/ 0 w 23"/>
                <a:gd name="T9" fmla="*/ 0 h 90"/>
                <a:gd name="T10" fmla="*/ 0 w 23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90"/>
                <a:gd name="T20" fmla="*/ 23 w 23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90">
                  <a:moveTo>
                    <a:pt x="0" y="0"/>
                  </a:moveTo>
                  <a:lnTo>
                    <a:pt x="23" y="15"/>
                  </a:lnTo>
                  <a:lnTo>
                    <a:pt x="21" y="90"/>
                  </a:lnTo>
                  <a:lnTo>
                    <a:pt x="7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10" name="Freeform 165"/>
            <p:cNvSpPr>
              <a:spLocks/>
            </p:cNvSpPr>
            <p:nvPr/>
          </p:nvSpPr>
          <p:spPr bwMode="auto">
            <a:xfrm>
              <a:off x="1606" y="1027"/>
              <a:ext cx="253" cy="264"/>
            </a:xfrm>
            <a:custGeom>
              <a:avLst/>
              <a:gdLst>
                <a:gd name="T0" fmla="*/ 102 w 253"/>
                <a:gd name="T1" fmla="*/ 264 h 264"/>
                <a:gd name="T2" fmla="*/ 100 w 253"/>
                <a:gd name="T3" fmla="*/ 119 h 264"/>
                <a:gd name="T4" fmla="*/ 14 w 253"/>
                <a:gd name="T5" fmla="*/ 124 h 264"/>
                <a:gd name="T6" fmla="*/ 0 w 253"/>
                <a:gd name="T7" fmla="*/ 10 h 264"/>
                <a:gd name="T8" fmla="*/ 253 w 253"/>
                <a:gd name="T9" fmla="*/ 0 h 264"/>
                <a:gd name="T10" fmla="*/ 243 w 253"/>
                <a:gd name="T11" fmla="*/ 113 h 264"/>
                <a:gd name="T12" fmla="*/ 194 w 253"/>
                <a:gd name="T13" fmla="*/ 119 h 264"/>
                <a:gd name="T14" fmla="*/ 212 w 253"/>
                <a:gd name="T15" fmla="*/ 243 h 264"/>
                <a:gd name="T16" fmla="*/ 102 w 253"/>
                <a:gd name="T17" fmla="*/ 264 h 264"/>
                <a:gd name="T18" fmla="*/ 102 w 253"/>
                <a:gd name="T19" fmla="*/ 264 h 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64"/>
                <a:gd name="T32" fmla="*/ 253 w 253"/>
                <a:gd name="T33" fmla="*/ 264 h 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64">
                  <a:moveTo>
                    <a:pt x="102" y="264"/>
                  </a:moveTo>
                  <a:lnTo>
                    <a:pt x="100" y="119"/>
                  </a:lnTo>
                  <a:lnTo>
                    <a:pt x="14" y="124"/>
                  </a:lnTo>
                  <a:lnTo>
                    <a:pt x="0" y="10"/>
                  </a:lnTo>
                  <a:lnTo>
                    <a:pt x="253" y="0"/>
                  </a:lnTo>
                  <a:lnTo>
                    <a:pt x="243" y="113"/>
                  </a:lnTo>
                  <a:lnTo>
                    <a:pt x="194" y="119"/>
                  </a:lnTo>
                  <a:lnTo>
                    <a:pt x="212" y="243"/>
                  </a:lnTo>
                  <a:lnTo>
                    <a:pt x="102" y="2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11" name="Freeform 166"/>
            <p:cNvSpPr>
              <a:spLocks/>
            </p:cNvSpPr>
            <p:nvPr/>
          </p:nvSpPr>
          <p:spPr bwMode="auto">
            <a:xfrm>
              <a:off x="2645" y="1671"/>
              <a:ext cx="157" cy="132"/>
            </a:xfrm>
            <a:custGeom>
              <a:avLst/>
              <a:gdLst>
                <a:gd name="T0" fmla="*/ 86 w 157"/>
                <a:gd name="T1" fmla="*/ 132 h 132"/>
                <a:gd name="T2" fmla="*/ 92 w 157"/>
                <a:gd name="T3" fmla="*/ 127 h 132"/>
                <a:gd name="T4" fmla="*/ 100 w 157"/>
                <a:gd name="T5" fmla="*/ 125 h 132"/>
                <a:gd name="T6" fmla="*/ 106 w 157"/>
                <a:gd name="T7" fmla="*/ 122 h 132"/>
                <a:gd name="T8" fmla="*/ 114 w 157"/>
                <a:gd name="T9" fmla="*/ 119 h 132"/>
                <a:gd name="T10" fmla="*/ 126 w 157"/>
                <a:gd name="T11" fmla="*/ 109 h 132"/>
                <a:gd name="T12" fmla="*/ 139 w 157"/>
                <a:gd name="T13" fmla="*/ 101 h 132"/>
                <a:gd name="T14" fmla="*/ 145 w 157"/>
                <a:gd name="T15" fmla="*/ 91 h 132"/>
                <a:gd name="T16" fmla="*/ 153 w 157"/>
                <a:gd name="T17" fmla="*/ 78 h 132"/>
                <a:gd name="T18" fmla="*/ 157 w 157"/>
                <a:gd name="T19" fmla="*/ 65 h 132"/>
                <a:gd name="T20" fmla="*/ 157 w 157"/>
                <a:gd name="T21" fmla="*/ 52 h 132"/>
                <a:gd name="T22" fmla="*/ 155 w 157"/>
                <a:gd name="T23" fmla="*/ 39 h 132"/>
                <a:gd name="T24" fmla="*/ 149 w 157"/>
                <a:gd name="T25" fmla="*/ 29 h 132"/>
                <a:gd name="T26" fmla="*/ 139 w 157"/>
                <a:gd name="T27" fmla="*/ 18 h 132"/>
                <a:gd name="T28" fmla="*/ 128 w 157"/>
                <a:gd name="T29" fmla="*/ 13 h 132"/>
                <a:gd name="T30" fmla="*/ 122 w 157"/>
                <a:gd name="T31" fmla="*/ 8 h 132"/>
                <a:gd name="T32" fmla="*/ 114 w 157"/>
                <a:gd name="T33" fmla="*/ 5 h 132"/>
                <a:gd name="T34" fmla="*/ 108 w 157"/>
                <a:gd name="T35" fmla="*/ 3 h 132"/>
                <a:gd name="T36" fmla="*/ 102 w 157"/>
                <a:gd name="T37" fmla="*/ 3 h 132"/>
                <a:gd name="T38" fmla="*/ 94 w 157"/>
                <a:gd name="T39" fmla="*/ 0 h 132"/>
                <a:gd name="T40" fmla="*/ 86 w 157"/>
                <a:gd name="T41" fmla="*/ 0 h 132"/>
                <a:gd name="T42" fmla="*/ 79 w 157"/>
                <a:gd name="T43" fmla="*/ 0 h 132"/>
                <a:gd name="T44" fmla="*/ 71 w 157"/>
                <a:gd name="T45" fmla="*/ 3 h 132"/>
                <a:gd name="T46" fmla="*/ 63 w 157"/>
                <a:gd name="T47" fmla="*/ 3 h 132"/>
                <a:gd name="T48" fmla="*/ 55 w 157"/>
                <a:gd name="T49" fmla="*/ 8 h 132"/>
                <a:gd name="T50" fmla="*/ 47 w 157"/>
                <a:gd name="T51" fmla="*/ 8 h 132"/>
                <a:gd name="T52" fmla="*/ 41 w 157"/>
                <a:gd name="T53" fmla="*/ 13 h 132"/>
                <a:gd name="T54" fmla="*/ 28 w 157"/>
                <a:gd name="T55" fmla="*/ 21 h 132"/>
                <a:gd name="T56" fmla="*/ 18 w 157"/>
                <a:gd name="T57" fmla="*/ 29 h 132"/>
                <a:gd name="T58" fmla="*/ 8 w 157"/>
                <a:gd name="T59" fmla="*/ 39 h 132"/>
                <a:gd name="T60" fmla="*/ 4 w 157"/>
                <a:gd name="T61" fmla="*/ 52 h 132"/>
                <a:gd name="T62" fmla="*/ 0 w 157"/>
                <a:gd name="T63" fmla="*/ 65 h 132"/>
                <a:gd name="T64" fmla="*/ 2 w 157"/>
                <a:gd name="T65" fmla="*/ 78 h 132"/>
                <a:gd name="T66" fmla="*/ 2 w 157"/>
                <a:gd name="T67" fmla="*/ 91 h 132"/>
                <a:gd name="T68" fmla="*/ 8 w 157"/>
                <a:gd name="T69" fmla="*/ 101 h 132"/>
                <a:gd name="T70" fmla="*/ 16 w 157"/>
                <a:gd name="T71" fmla="*/ 112 h 132"/>
                <a:gd name="T72" fmla="*/ 28 w 157"/>
                <a:gd name="T73" fmla="*/ 119 h 132"/>
                <a:gd name="T74" fmla="*/ 39 w 157"/>
                <a:gd name="T75" fmla="*/ 125 h 132"/>
                <a:gd name="T76" fmla="*/ 53 w 157"/>
                <a:gd name="T77" fmla="*/ 130 h 132"/>
                <a:gd name="T78" fmla="*/ 61 w 157"/>
                <a:gd name="T79" fmla="*/ 130 h 132"/>
                <a:gd name="T80" fmla="*/ 67 w 157"/>
                <a:gd name="T81" fmla="*/ 132 h 132"/>
                <a:gd name="T82" fmla="*/ 77 w 157"/>
                <a:gd name="T83" fmla="*/ 132 h 132"/>
                <a:gd name="T84" fmla="*/ 86 w 157"/>
                <a:gd name="T85" fmla="*/ 132 h 132"/>
                <a:gd name="T86" fmla="*/ 86 w 157"/>
                <a:gd name="T87" fmla="*/ 132 h 1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7"/>
                <a:gd name="T133" fmla="*/ 0 h 132"/>
                <a:gd name="T134" fmla="*/ 157 w 157"/>
                <a:gd name="T135" fmla="*/ 132 h 1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7" h="132">
                  <a:moveTo>
                    <a:pt x="86" y="132"/>
                  </a:moveTo>
                  <a:lnTo>
                    <a:pt x="92" y="127"/>
                  </a:lnTo>
                  <a:lnTo>
                    <a:pt x="100" y="125"/>
                  </a:lnTo>
                  <a:lnTo>
                    <a:pt x="106" y="122"/>
                  </a:lnTo>
                  <a:lnTo>
                    <a:pt x="114" y="119"/>
                  </a:lnTo>
                  <a:lnTo>
                    <a:pt x="126" y="109"/>
                  </a:lnTo>
                  <a:lnTo>
                    <a:pt x="139" y="101"/>
                  </a:lnTo>
                  <a:lnTo>
                    <a:pt x="145" y="91"/>
                  </a:lnTo>
                  <a:lnTo>
                    <a:pt x="153" y="78"/>
                  </a:lnTo>
                  <a:lnTo>
                    <a:pt x="157" y="65"/>
                  </a:lnTo>
                  <a:lnTo>
                    <a:pt x="157" y="52"/>
                  </a:lnTo>
                  <a:lnTo>
                    <a:pt x="155" y="39"/>
                  </a:lnTo>
                  <a:lnTo>
                    <a:pt x="149" y="29"/>
                  </a:lnTo>
                  <a:lnTo>
                    <a:pt x="139" y="18"/>
                  </a:lnTo>
                  <a:lnTo>
                    <a:pt x="128" y="13"/>
                  </a:lnTo>
                  <a:lnTo>
                    <a:pt x="122" y="8"/>
                  </a:lnTo>
                  <a:lnTo>
                    <a:pt x="114" y="5"/>
                  </a:lnTo>
                  <a:lnTo>
                    <a:pt x="108" y="3"/>
                  </a:lnTo>
                  <a:lnTo>
                    <a:pt x="102" y="3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1" y="3"/>
                  </a:lnTo>
                  <a:lnTo>
                    <a:pt x="63" y="3"/>
                  </a:lnTo>
                  <a:lnTo>
                    <a:pt x="55" y="8"/>
                  </a:lnTo>
                  <a:lnTo>
                    <a:pt x="47" y="8"/>
                  </a:lnTo>
                  <a:lnTo>
                    <a:pt x="41" y="13"/>
                  </a:lnTo>
                  <a:lnTo>
                    <a:pt x="28" y="21"/>
                  </a:lnTo>
                  <a:lnTo>
                    <a:pt x="18" y="29"/>
                  </a:lnTo>
                  <a:lnTo>
                    <a:pt x="8" y="39"/>
                  </a:lnTo>
                  <a:lnTo>
                    <a:pt x="4" y="52"/>
                  </a:lnTo>
                  <a:lnTo>
                    <a:pt x="0" y="65"/>
                  </a:lnTo>
                  <a:lnTo>
                    <a:pt x="2" y="78"/>
                  </a:lnTo>
                  <a:lnTo>
                    <a:pt x="2" y="91"/>
                  </a:lnTo>
                  <a:lnTo>
                    <a:pt x="8" y="101"/>
                  </a:lnTo>
                  <a:lnTo>
                    <a:pt x="16" y="112"/>
                  </a:lnTo>
                  <a:lnTo>
                    <a:pt x="28" y="119"/>
                  </a:lnTo>
                  <a:lnTo>
                    <a:pt x="39" y="125"/>
                  </a:lnTo>
                  <a:lnTo>
                    <a:pt x="53" y="130"/>
                  </a:lnTo>
                  <a:lnTo>
                    <a:pt x="61" y="130"/>
                  </a:lnTo>
                  <a:lnTo>
                    <a:pt x="67" y="132"/>
                  </a:lnTo>
                  <a:lnTo>
                    <a:pt x="77" y="132"/>
                  </a:lnTo>
                  <a:lnTo>
                    <a:pt x="86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12" name="Freeform 167"/>
            <p:cNvSpPr>
              <a:spLocks/>
            </p:cNvSpPr>
            <p:nvPr/>
          </p:nvSpPr>
          <p:spPr bwMode="auto">
            <a:xfrm>
              <a:off x="2667" y="1666"/>
              <a:ext cx="129" cy="104"/>
            </a:xfrm>
            <a:custGeom>
              <a:avLst/>
              <a:gdLst>
                <a:gd name="T0" fmla="*/ 70 w 129"/>
                <a:gd name="T1" fmla="*/ 104 h 104"/>
                <a:gd name="T2" fmla="*/ 82 w 129"/>
                <a:gd name="T3" fmla="*/ 98 h 104"/>
                <a:gd name="T4" fmla="*/ 94 w 129"/>
                <a:gd name="T5" fmla="*/ 96 h 104"/>
                <a:gd name="T6" fmla="*/ 104 w 129"/>
                <a:gd name="T7" fmla="*/ 88 h 104"/>
                <a:gd name="T8" fmla="*/ 115 w 129"/>
                <a:gd name="T9" fmla="*/ 83 h 104"/>
                <a:gd name="T10" fmla="*/ 121 w 129"/>
                <a:gd name="T11" fmla="*/ 73 h 104"/>
                <a:gd name="T12" fmla="*/ 127 w 129"/>
                <a:gd name="T13" fmla="*/ 62 h 104"/>
                <a:gd name="T14" fmla="*/ 129 w 129"/>
                <a:gd name="T15" fmla="*/ 54 h 104"/>
                <a:gd name="T16" fmla="*/ 129 w 129"/>
                <a:gd name="T17" fmla="*/ 44 h 104"/>
                <a:gd name="T18" fmla="*/ 127 w 129"/>
                <a:gd name="T19" fmla="*/ 34 h 104"/>
                <a:gd name="T20" fmla="*/ 121 w 129"/>
                <a:gd name="T21" fmla="*/ 23 h 104"/>
                <a:gd name="T22" fmla="*/ 113 w 129"/>
                <a:gd name="T23" fmla="*/ 16 h 104"/>
                <a:gd name="T24" fmla="*/ 106 w 129"/>
                <a:gd name="T25" fmla="*/ 10 h 104"/>
                <a:gd name="T26" fmla="*/ 94 w 129"/>
                <a:gd name="T27" fmla="*/ 5 h 104"/>
                <a:gd name="T28" fmla="*/ 84 w 129"/>
                <a:gd name="T29" fmla="*/ 0 h 104"/>
                <a:gd name="T30" fmla="*/ 72 w 129"/>
                <a:gd name="T31" fmla="*/ 0 h 104"/>
                <a:gd name="T32" fmla="*/ 61 w 129"/>
                <a:gd name="T33" fmla="*/ 3 h 104"/>
                <a:gd name="T34" fmla="*/ 53 w 129"/>
                <a:gd name="T35" fmla="*/ 3 h 104"/>
                <a:gd name="T36" fmla="*/ 45 w 129"/>
                <a:gd name="T37" fmla="*/ 5 h 104"/>
                <a:gd name="T38" fmla="*/ 39 w 129"/>
                <a:gd name="T39" fmla="*/ 5 h 104"/>
                <a:gd name="T40" fmla="*/ 35 w 129"/>
                <a:gd name="T41" fmla="*/ 10 h 104"/>
                <a:gd name="T42" fmla="*/ 23 w 129"/>
                <a:gd name="T43" fmla="*/ 16 h 104"/>
                <a:gd name="T44" fmla="*/ 15 w 129"/>
                <a:gd name="T45" fmla="*/ 26 h 104"/>
                <a:gd name="T46" fmla="*/ 8 w 129"/>
                <a:gd name="T47" fmla="*/ 34 h 104"/>
                <a:gd name="T48" fmla="*/ 4 w 129"/>
                <a:gd name="T49" fmla="*/ 41 h 104"/>
                <a:gd name="T50" fmla="*/ 0 w 129"/>
                <a:gd name="T51" fmla="*/ 54 h 104"/>
                <a:gd name="T52" fmla="*/ 2 w 129"/>
                <a:gd name="T53" fmla="*/ 65 h 104"/>
                <a:gd name="T54" fmla="*/ 2 w 129"/>
                <a:gd name="T55" fmla="*/ 73 h 104"/>
                <a:gd name="T56" fmla="*/ 8 w 129"/>
                <a:gd name="T57" fmla="*/ 83 h 104"/>
                <a:gd name="T58" fmla="*/ 15 w 129"/>
                <a:gd name="T59" fmla="*/ 91 h 104"/>
                <a:gd name="T60" fmla="*/ 25 w 129"/>
                <a:gd name="T61" fmla="*/ 96 h 104"/>
                <a:gd name="T62" fmla="*/ 33 w 129"/>
                <a:gd name="T63" fmla="*/ 98 h 104"/>
                <a:gd name="T64" fmla="*/ 45 w 129"/>
                <a:gd name="T65" fmla="*/ 104 h 104"/>
                <a:gd name="T66" fmla="*/ 57 w 129"/>
                <a:gd name="T67" fmla="*/ 104 h 104"/>
                <a:gd name="T68" fmla="*/ 70 w 129"/>
                <a:gd name="T69" fmla="*/ 104 h 104"/>
                <a:gd name="T70" fmla="*/ 70 w 129"/>
                <a:gd name="T71" fmla="*/ 104 h 1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9"/>
                <a:gd name="T109" fmla="*/ 0 h 104"/>
                <a:gd name="T110" fmla="*/ 129 w 129"/>
                <a:gd name="T111" fmla="*/ 104 h 1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9" h="104">
                  <a:moveTo>
                    <a:pt x="70" y="104"/>
                  </a:moveTo>
                  <a:lnTo>
                    <a:pt x="82" y="98"/>
                  </a:lnTo>
                  <a:lnTo>
                    <a:pt x="94" y="96"/>
                  </a:lnTo>
                  <a:lnTo>
                    <a:pt x="104" y="88"/>
                  </a:lnTo>
                  <a:lnTo>
                    <a:pt x="115" y="83"/>
                  </a:lnTo>
                  <a:lnTo>
                    <a:pt x="121" y="73"/>
                  </a:lnTo>
                  <a:lnTo>
                    <a:pt x="127" y="62"/>
                  </a:lnTo>
                  <a:lnTo>
                    <a:pt x="129" y="54"/>
                  </a:lnTo>
                  <a:lnTo>
                    <a:pt x="129" y="44"/>
                  </a:lnTo>
                  <a:lnTo>
                    <a:pt x="127" y="34"/>
                  </a:lnTo>
                  <a:lnTo>
                    <a:pt x="121" y="23"/>
                  </a:lnTo>
                  <a:lnTo>
                    <a:pt x="113" y="16"/>
                  </a:lnTo>
                  <a:lnTo>
                    <a:pt x="106" y="10"/>
                  </a:lnTo>
                  <a:lnTo>
                    <a:pt x="94" y="5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1" y="3"/>
                  </a:lnTo>
                  <a:lnTo>
                    <a:pt x="53" y="3"/>
                  </a:lnTo>
                  <a:lnTo>
                    <a:pt x="45" y="5"/>
                  </a:lnTo>
                  <a:lnTo>
                    <a:pt x="39" y="5"/>
                  </a:lnTo>
                  <a:lnTo>
                    <a:pt x="35" y="10"/>
                  </a:lnTo>
                  <a:lnTo>
                    <a:pt x="23" y="16"/>
                  </a:lnTo>
                  <a:lnTo>
                    <a:pt x="15" y="26"/>
                  </a:lnTo>
                  <a:lnTo>
                    <a:pt x="8" y="34"/>
                  </a:lnTo>
                  <a:lnTo>
                    <a:pt x="4" y="41"/>
                  </a:lnTo>
                  <a:lnTo>
                    <a:pt x="0" y="54"/>
                  </a:lnTo>
                  <a:lnTo>
                    <a:pt x="2" y="65"/>
                  </a:lnTo>
                  <a:lnTo>
                    <a:pt x="2" y="73"/>
                  </a:lnTo>
                  <a:lnTo>
                    <a:pt x="8" y="83"/>
                  </a:lnTo>
                  <a:lnTo>
                    <a:pt x="15" y="91"/>
                  </a:lnTo>
                  <a:lnTo>
                    <a:pt x="25" y="96"/>
                  </a:lnTo>
                  <a:lnTo>
                    <a:pt x="33" y="98"/>
                  </a:lnTo>
                  <a:lnTo>
                    <a:pt x="45" y="104"/>
                  </a:lnTo>
                  <a:lnTo>
                    <a:pt x="57" y="104"/>
                  </a:lnTo>
                  <a:lnTo>
                    <a:pt x="70" y="104"/>
                  </a:lnTo>
                  <a:close/>
                </a:path>
              </a:pathLst>
            </a:custGeom>
            <a:solidFill>
              <a:srgbClr val="669E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13" name="Freeform 168"/>
            <p:cNvSpPr>
              <a:spLocks/>
            </p:cNvSpPr>
            <p:nvPr/>
          </p:nvSpPr>
          <p:spPr bwMode="auto">
            <a:xfrm>
              <a:off x="2698" y="1676"/>
              <a:ext cx="88" cy="70"/>
            </a:xfrm>
            <a:custGeom>
              <a:avLst/>
              <a:gdLst>
                <a:gd name="T0" fmla="*/ 49 w 88"/>
                <a:gd name="T1" fmla="*/ 70 h 70"/>
                <a:gd name="T2" fmla="*/ 55 w 88"/>
                <a:gd name="T3" fmla="*/ 68 h 70"/>
                <a:gd name="T4" fmla="*/ 63 w 88"/>
                <a:gd name="T5" fmla="*/ 65 h 70"/>
                <a:gd name="T6" fmla="*/ 69 w 88"/>
                <a:gd name="T7" fmla="*/ 60 h 70"/>
                <a:gd name="T8" fmla="*/ 77 w 88"/>
                <a:gd name="T9" fmla="*/ 57 h 70"/>
                <a:gd name="T10" fmla="*/ 86 w 88"/>
                <a:gd name="T11" fmla="*/ 44 h 70"/>
                <a:gd name="T12" fmla="*/ 88 w 88"/>
                <a:gd name="T13" fmla="*/ 31 h 70"/>
                <a:gd name="T14" fmla="*/ 82 w 88"/>
                <a:gd name="T15" fmla="*/ 16 h 70"/>
                <a:gd name="T16" fmla="*/ 71 w 88"/>
                <a:gd name="T17" fmla="*/ 8 h 70"/>
                <a:gd name="T18" fmla="*/ 63 w 88"/>
                <a:gd name="T19" fmla="*/ 3 h 70"/>
                <a:gd name="T20" fmla="*/ 57 w 88"/>
                <a:gd name="T21" fmla="*/ 3 h 70"/>
                <a:gd name="T22" fmla="*/ 49 w 88"/>
                <a:gd name="T23" fmla="*/ 0 h 70"/>
                <a:gd name="T24" fmla="*/ 39 w 88"/>
                <a:gd name="T25" fmla="*/ 3 h 70"/>
                <a:gd name="T26" fmla="*/ 30 w 88"/>
                <a:gd name="T27" fmla="*/ 3 h 70"/>
                <a:gd name="T28" fmla="*/ 22 w 88"/>
                <a:gd name="T29" fmla="*/ 8 h 70"/>
                <a:gd name="T30" fmla="*/ 14 w 88"/>
                <a:gd name="T31" fmla="*/ 11 h 70"/>
                <a:gd name="T32" fmla="*/ 10 w 88"/>
                <a:gd name="T33" fmla="*/ 16 h 70"/>
                <a:gd name="T34" fmla="*/ 2 w 88"/>
                <a:gd name="T35" fmla="*/ 29 h 70"/>
                <a:gd name="T36" fmla="*/ 0 w 88"/>
                <a:gd name="T37" fmla="*/ 44 h 70"/>
                <a:gd name="T38" fmla="*/ 4 w 88"/>
                <a:gd name="T39" fmla="*/ 57 h 70"/>
                <a:gd name="T40" fmla="*/ 14 w 88"/>
                <a:gd name="T41" fmla="*/ 68 h 70"/>
                <a:gd name="T42" fmla="*/ 20 w 88"/>
                <a:gd name="T43" fmla="*/ 68 h 70"/>
                <a:gd name="T44" fmla="*/ 30 w 88"/>
                <a:gd name="T45" fmla="*/ 70 h 70"/>
                <a:gd name="T46" fmla="*/ 39 w 88"/>
                <a:gd name="T47" fmla="*/ 70 h 70"/>
                <a:gd name="T48" fmla="*/ 49 w 88"/>
                <a:gd name="T49" fmla="*/ 70 h 70"/>
                <a:gd name="T50" fmla="*/ 49 w 88"/>
                <a:gd name="T51" fmla="*/ 70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70"/>
                <a:gd name="T80" fmla="*/ 88 w 88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70">
                  <a:moveTo>
                    <a:pt x="49" y="70"/>
                  </a:moveTo>
                  <a:lnTo>
                    <a:pt x="55" y="68"/>
                  </a:lnTo>
                  <a:lnTo>
                    <a:pt x="63" y="65"/>
                  </a:lnTo>
                  <a:lnTo>
                    <a:pt x="69" y="60"/>
                  </a:lnTo>
                  <a:lnTo>
                    <a:pt x="77" y="57"/>
                  </a:lnTo>
                  <a:lnTo>
                    <a:pt x="86" y="44"/>
                  </a:lnTo>
                  <a:lnTo>
                    <a:pt x="88" y="31"/>
                  </a:lnTo>
                  <a:lnTo>
                    <a:pt x="82" y="16"/>
                  </a:lnTo>
                  <a:lnTo>
                    <a:pt x="71" y="8"/>
                  </a:lnTo>
                  <a:lnTo>
                    <a:pt x="63" y="3"/>
                  </a:lnTo>
                  <a:lnTo>
                    <a:pt x="57" y="3"/>
                  </a:lnTo>
                  <a:lnTo>
                    <a:pt x="49" y="0"/>
                  </a:lnTo>
                  <a:lnTo>
                    <a:pt x="39" y="3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4" y="11"/>
                  </a:lnTo>
                  <a:lnTo>
                    <a:pt x="10" y="16"/>
                  </a:lnTo>
                  <a:lnTo>
                    <a:pt x="2" y="29"/>
                  </a:lnTo>
                  <a:lnTo>
                    <a:pt x="0" y="44"/>
                  </a:lnTo>
                  <a:lnTo>
                    <a:pt x="4" y="57"/>
                  </a:lnTo>
                  <a:lnTo>
                    <a:pt x="14" y="68"/>
                  </a:lnTo>
                  <a:lnTo>
                    <a:pt x="20" y="68"/>
                  </a:lnTo>
                  <a:lnTo>
                    <a:pt x="30" y="70"/>
                  </a:lnTo>
                  <a:lnTo>
                    <a:pt x="39" y="70"/>
                  </a:lnTo>
                  <a:lnTo>
                    <a:pt x="49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14" name="Freeform 169"/>
            <p:cNvSpPr>
              <a:spLocks/>
            </p:cNvSpPr>
            <p:nvPr/>
          </p:nvSpPr>
          <p:spPr bwMode="auto">
            <a:xfrm>
              <a:off x="1338" y="1570"/>
              <a:ext cx="100" cy="205"/>
            </a:xfrm>
            <a:custGeom>
              <a:avLst/>
              <a:gdLst>
                <a:gd name="T0" fmla="*/ 96 w 100"/>
                <a:gd name="T1" fmla="*/ 5 h 205"/>
                <a:gd name="T2" fmla="*/ 100 w 100"/>
                <a:gd name="T3" fmla="*/ 205 h 205"/>
                <a:gd name="T4" fmla="*/ 45 w 100"/>
                <a:gd name="T5" fmla="*/ 205 h 205"/>
                <a:gd name="T6" fmla="*/ 0 w 100"/>
                <a:gd name="T7" fmla="*/ 0 h 205"/>
                <a:gd name="T8" fmla="*/ 96 w 100"/>
                <a:gd name="T9" fmla="*/ 5 h 205"/>
                <a:gd name="T10" fmla="*/ 96 w 100"/>
                <a:gd name="T11" fmla="*/ 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205"/>
                <a:gd name="T20" fmla="*/ 100 w 100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205">
                  <a:moveTo>
                    <a:pt x="96" y="5"/>
                  </a:moveTo>
                  <a:lnTo>
                    <a:pt x="100" y="205"/>
                  </a:lnTo>
                  <a:lnTo>
                    <a:pt x="45" y="205"/>
                  </a:lnTo>
                  <a:lnTo>
                    <a:pt x="0" y="0"/>
                  </a:lnTo>
                  <a:lnTo>
                    <a:pt x="96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15" name="Freeform 170"/>
            <p:cNvSpPr>
              <a:spLocks/>
            </p:cNvSpPr>
            <p:nvPr/>
          </p:nvSpPr>
          <p:spPr bwMode="auto">
            <a:xfrm>
              <a:off x="422" y="2021"/>
              <a:ext cx="771" cy="321"/>
            </a:xfrm>
            <a:custGeom>
              <a:avLst/>
              <a:gdLst>
                <a:gd name="T0" fmla="*/ 0 w 771"/>
                <a:gd name="T1" fmla="*/ 21 h 321"/>
                <a:gd name="T2" fmla="*/ 53 w 771"/>
                <a:gd name="T3" fmla="*/ 305 h 321"/>
                <a:gd name="T4" fmla="*/ 737 w 771"/>
                <a:gd name="T5" fmla="*/ 321 h 321"/>
                <a:gd name="T6" fmla="*/ 771 w 771"/>
                <a:gd name="T7" fmla="*/ 0 h 321"/>
                <a:gd name="T8" fmla="*/ 0 w 771"/>
                <a:gd name="T9" fmla="*/ 21 h 321"/>
                <a:gd name="T10" fmla="*/ 0 w 771"/>
                <a:gd name="T11" fmla="*/ 21 h 3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1"/>
                <a:gd name="T19" fmla="*/ 0 h 321"/>
                <a:gd name="T20" fmla="*/ 771 w 771"/>
                <a:gd name="T21" fmla="*/ 321 h 3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1" h="321">
                  <a:moveTo>
                    <a:pt x="0" y="21"/>
                  </a:moveTo>
                  <a:lnTo>
                    <a:pt x="53" y="305"/>
                  </a:lnTo>
                  <a:lnTo>
                    <a:pt x="737" y="321"/>
                  </a:lnTo>
                  <a:lnTo>
                    <a:pt x="77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16" name="Freeform 171"/>
            <p:cNvSpPr>
              <a:spLocks/>
            </p:cNvSpPr>
            <p:nvPr/>
          </p:nvSpPr>
          <p:spPr bwMode="auto">
            <a:xfrm>
              <a:off x="471" y="2042"/>
              <a:ext cx="684" cy="282"/>
            </a:xfrm>
            <a:custGeom>
              <a:avLst/>
              <a:gdLst>
                <a:gd name="T0" fmla="*/ 0 w 684"/>
                <a:gd name="T1" fmla="*/ 18 h 282"/>
                <a:gd name="T2" fmla="*/ 77 w 684"/>
                <a:gd name="T3" fmla="*/ 274 h 282"/>
                <a:gd name="T4" fmla="*/ 610 w 684"/>
                <a:gd name="T5" fmla="*/ 282 h 282"/>
                <a:gd name="T6" fmla="*/ 684 w 684"/>
                <a:gd name="T7" fmla="*/ 0 h 282"/>
                <a:gd name="T8" fmla="*/ 0 w 684"/>
                <a:gd name="T9" fmla="*/ 18 h 282"/>
                <a:gd name="T10" fmla="*/ 0 w 684"/>
                <a:gd name="T11" fmla="*/ 18 h 2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4"/>
                <a:gd name="T19" fmla="*/ 0 h 282"/>
                <a:gd name="T20" fmla="*/ 684 w 684"/>
                <a:gd name="T21" fmla="*/ 282 h 2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4" h="282">
                  <a:moveTo>
                    <a:pt x="0" y="18"/>
                  </a:moveTo>
                  <a:lnTo>
                    <a:pt x="77" y="274"/>
                  </a:lnTo>
                  <a:lnTo>
                    <a:pt x="610" y="282"/>
                  </a:lnTo>
                  <a:lnTo>
                    <a:pt x="68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69E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17" name="Freeform 172"/>
            <p:cNvSpPr>
              <a:spLocks/>
            </p:cNvSpPr>
            <p:nvPr/>
          </p:nvSpPr>
          <p:spPr bwMode="auto">
            <a:xfrm>
              <a:off x="481" y="2137"/>
              <a:ext cx="216" cy="73"/>
            </a:xfrm>
            <a:custGeom>
              <a:avLst/>
              <a:gdLst>
                <a:gd name="T0" fmla="*/ 0 w 216"/>
                <a:gd name="T1" fmla="*/ 42 h 73"/>
                <a:gd name="T2" fmla="*/ 210 w 216"/>
                <a:gd name="T3" fmla="*/ 0 h 73"/>
                <a:gd name="T4" fmla="*/ 216 w 216"/>
                <a:gd name="T5" fmla="*/ 73 h 73"/>
                <a:gd name="T6" fmla="*/ 0 w 216"/>
                <a:gd name="T7" fmla="*/ 57 h 73"/>
                <a:gd name="T8" fmla="*/ 0 w 216"/>
                <a:gd name="T9" fmla="*/ 42 h 73"/>
                <a:gd name="T10" fmla="*/ 0 w 216"/>
                <a:gd name="T11" fmla="*/ 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73"/>
                <a:gd name="T20" fmla="*/ 216 w 216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73">
                  <a:moveTo>
                    <a:pt x="0" y="42"/>
                  </a:moveTo>
                  <a:lnTo>
                    <a:pt x="210" y="0"/>
                  </a:lnTo>
                  <a:lnTo>
                    <a:pt x="216" y="73"/>
                  </a:lnTo>
                  <a:lnTo>
                    <a:pt x="0" y="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18" name="Freeform 173"/>
            <p:cNvSpPr>
              <a:spLocks/>
            </p:cNvSpPr>
            <p:nvPr/>
          </p:nvSpPr>
          <p:spPr bwMode="auto">
            <a:xfrm>
              <a:off x="885" y="2132"/>
              <a:ext cx="239" cy="86"/>
            </a:xfrm>
            <a:custGeom>
              <a:avLst/>
              <a:gdLst>
                <a:gd name="T0" fmla="*/ 0 w 239"/>
                <a:gd name="T1" fmla="*/ 0 h 86"/>
                <a:gd name="T2" fmla="*/ 239 w 239"/>
                <a:gd name="T3" fmla="*/ 39 h 86"/>
                <a:gd name="T4" fmla="*/ 235 w 239"/>
                <a:gd name="T5" fmla="*/ 65 h 86"/>
                <a:gd name="T6" fmla="*/ 4 w 239"/>
                <a:gd name="T7" fmla="*/ 86 h 86"/>
                <a:gd name="T8" fmla="*/ 0 w 239"/>
                <a:gd name="T9" fmla="*/ 0 h 86"/>
                <a:gd name="T10" fmla="*/ 0 w 239"/>
                <a:gd name="T11" fmla="*/ 0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9"/>
                <a:gd name="T19" fmla="*/ 0 h 86"/>
                <a:gd name="T20" fmla="*/ 239 w 239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9" h="86">
                  <a:moveTo>
                    <a:pt x="0" y="0"/>
                  </a:moveTo>
                  <a:lnTo>
                    <a:pt x="239" y="39"/>
                  </a:lnTo>
                  <a:lnTo>
                    <a:pt x="235" y="65"/>
                  </a:lnTo>
                  <a:lnTo>
                    <a:pt x="4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19" name="Freeform 174"/>
            <p:cNvSpPr>
              <a:spLocks/>
            </p:cNvSpPr>
            <p:nvPr/>
          </p:nvSpPr>
          <p:spPr bwMode="auto">
            <a:xfrm>
              <a:off x="710" y="2060"/>
              <a:ext cx="159" cy="233"/>
            </a:xfrm>
            <a:custGeom>
              <a:avLst/>
              <a:gdLst>
                <a:gd name="T0" fmla="*/ 89 w 159"/>
                <a:gd name="T1" fmla="*/ 233 h 233"/>
                <a:gd name="T2" fmla="*/ 96 w 159"/>
                <a:gd name="T3" fmla="*/ 230 h 233"/>
                <a:gd name="T4" fmla="*/ 102 w 159"/>
                <a:gd name="T5" fmla="*/ 227 h 233"/>
                <a:gd name="T6" fmla="*/ 110 w 159"/>
                <a:gd name="T7" fmla="*/ 222 h 233"/>
                <a:gd name="T8" fmla="*/ 118 w 159"/>
                <a:gd name="T9" fmla="*/ 217 h 233"/>
                <a:gd name="T10" fmla="*/ 130 w 159"/>
                <a:gd name="T11" fmla="*/ 204 h 233"/>
                <a:gd name="T12" fmla="*/ 140 w 159"/>
                <a:gd name="T13" fmla="*/ 191 h 233"/>
                <a:gd name="T14" fmla="*/ 145 w 159"/>
                <a:gd name="T15" fmla="*/ 181 h 233"/>
                <a:gd name="T16" fmla="*/ 149 w 159"/>
                <a:gd name="T17" fmla="*/ 173 h 233"/>
                <a:gd name="T18" fmla="*/ 151 w 159"/>
                <a:gd name="T19" fmla="*/ 163 h 233"/>
                <a:gd name="T20" fmla="*/ 155 w 159"/>
                <a:gd name="T21" fmla="*/ 152 h 233"/>
                <a:gd name="T22" fmla="*/ 157 w 159"/>
                <a:gd name="T23" fmla="*/ 142 h 233"/>
                <a:gd name="T24" fmla="*/ 159 w 159"/>
                <a:gd name="T25" fmla="*/ 132 h 233"/>
                <a:gd name="T26" fmla="*/ 159 w 159"/>
                <a:gd name="T27" fmla="*/ 119 h 233"/>
                <a:gd name="T28" fmla="*/ 159 w 159"/>
                <a:gd name="T29" fmla="*/ 108 h 233"/>
                <a:gd name="T30" fmla="*/ 157 w 159"/>
                <a:gd name="T31" fmla="*/ 95 h 233"/>
                <a:gd name="T32" fmla="*/ 155 w 159"/>
                <a:gd name="T33" fmla="*/ 85 h 233"/>
                <a:gd name="T34" fmla="*/ 151 w 159"/>
                <a:gd name="T35" fmla="*/ 72 h 233"/>
                <a:gd name="T36" fmla="*/ 149 w 159"/>
                <a:gd name="T37" fmla="*/ 64 h 233"/>
                <a:gd name="T38" fmla="*/ 145 w 159"/>
                <a:gd name="T39" fmla="*/ 54 h 233"/>
                <a:gd name="T40" fmla="*/ 140 w 159"/>
                <a:gd name="T41" fmla="*/ 44 h 233"/>
                <a:gd name="T42" fmla="*/ 134 w 159"/>
                <a:gd name="T43" fmla="*/ 36 h 233"/>
                <a:gd name="T44" fmla="*/ 130 w 159"/>
                <a:gd name="T45" fmla="*/ 28 h 233"/>
                <a:gd name="T46" fmla="*/ 122 w 159"/>
                <a:gd name="T47" fmla="*/ 20 h 233"/>
                <a:gd name="T48" fmla="*/ 116 w 159"/>
                <a:gd name="T49" fmla="*/ 15 h 233"/>
                <a:gd name="T50" fmla="*/ 108 w 159"/>
                <a:gd name="T51" fmla="*/ 10 h 233"/>
                <a:gd name="T52" fmla="*/ 102 w 159"/>
                <a:gd name="T53" fmla="*/ 7 h 233"/>
                <a:gd name="T54" fmla="*/ 96 w 159"/>
                <a:gd name="T55" fmla="*/ 2 h 233"/>
                <a:gd name="T56" fmla="*/ 87 w 159"/>
                <a:gd name="T57" fmla="*/ 0 h 233"/>
                <a:gd name="T58" fmla="*/ 79 w 159"/>
                <a:gd name="T59" fmla="*/ 0 h 233"/>
                <a:gd name="T60" fmla="*/ 73 w 159"/>
                <a:gd name="T61" fmla="*/ 0 h 233"/>
                <a:gd name="T62" fmla="*/ 63 w 159"/>
                <a:gd name="T63" fmla="*/ 0 h 233"/>
                <a:gd name="T64" fmla="*/ 55 w 159"/>
                <a:gd name="T65" fmla="*/ 2 h 233"/>
                <a:gd name="T66" fmla="*/ 47 w 159"/>
                <a:gd name="T67" fmla="*/ 7 h 233"/>
                <a:gd name="T68" fmla="*/ 40 w 159"/>
                <a:gd name="T69" fmla="*/ 13 h 233"/>
                <a:gd name="T70" fmla="*/ 28 w 159"/>
                <a:gd name="T71" fmla="*/ 26 h 233"/>
                <a:gd name="T72" fmla="*/ 18 w 159"/>
                <a:gd name="T73" fmla="*/ 41 h 233"/>
                <a:gd name="T74" fmla="*/ 14 w 159"/>
                <a:gd name="T75" fmla="*/ 49 h 233"/>
                <a:gd name="T76" fmla="*/ 10 w 159"/>
                <a:gd name="T77" fmla="*/ 59 h 233"/>
                <a:gd name="T78" fmla="*/ 6 w 159"/>
                <a:gd name="T79" fmla="*/ 70 h 233"/>
                <a:gd name="T80" fmla="*/ 4 w 159"/>
                <a:gd name="T81" fmla="*/ 82 h 233"/>
                <a:gd name="T82" fmla="*/ 2 w 159"/>
                <a:gd name="T83" fmla="*/ 90 h 233"/>
                <a:gd name="T84" fmla="*/ 0 w 159"/>
                <a:gd name="T85" fmla="*/ 103 h 233"/>
                <a:gd name="T86" fmla="*/ 0 w 159"/>
                <a:gd name="T87" fmla="*/ 114 h 233"/>
                <a:gd name="T88" fmla="*/ 2 w 159"/>
                <a:gd name="T89" fmla="*/ 127 h 233"/>
                <a:gd name="T90" fmla="*/ 2 w 159"/>
                <a:gd name="T91" fmla="*/ 137 h 233"/>
                <a:gd name="T92" fmla="*/ 4 w 159"/>
                <a:gd name="T93" fmla="*/ 147 h 233"/>
                <a:gd name="T94" fmla="*/ 6 w 159"/>
                <a:gd name="T95" fmla="*/ 158 h 233"/>
                <a:gd name="T96" fmla="*/ 10 w 159"/>
                <a:gd name="T97" fmla="*/ 168 h 233"/>
                <a:gd name="T98" fmla="*/ 14 w 159"/>
                <a:gd name="T99" fmla="*/ 178 h 233"/>
                <a:gd name="T100" fmla="*/ 18 w 159"/>
                <a:gd name="T101" fmla="*/ 189 h 233"/>
                <a:gd name="T102" fmla="*/ 22 w 159"/>
                <a:gd name="T103" fmla="*/ 196 h 233"/>
                <a:gd name="T104" fmla="*/ 30 w 159"/>
                <a:gd name="T105" fmla="*/ 204 h 233"/>
                <a:gd name="T106" fmla="*/ 34 w 159"/>
                <a:gd name="T107" fmla="*/ 209 h 233"/>
                <a:gd name="T108" fmla="*/ 40 w 159"/>
                <a:gd name="T109" fmla="*/ 217 h 233"/>
                <a:gd name="T110" fmla="*/ 49 w 159"/>
                <a:gd name="T111" fmla="*/ 222 h 233"/>
                <a:gd name="T112" fmla="*/ 57 w 159"/>
                <a:gd name="T113" fmla="*/ 225 h 233"/>
                <a:gd name="T114" fmla="*/ 63 w 159"/>
                <a:gd name="T115" fmla="*/ 227 h 233"/>
                <a:gd name="T116" fmla="*/ 71 w 159"/>
                <a:gd name="T117" fmla="*/ 230 h 233"/>
                <a:gd name="T118" fmla="*/ 79 w 159"/>
                <a:gd name="T119" fmla="*/ 230 h 233"/>
                <a:gd name="T120" fmla="*/ 89 w 159"/>
                <a:gd name="T121" fmla="*/ 233 h 233"/>
                <a:gd name="T122" fmla="*/ 89 w 159"/>
                <a:gd name="T123" fmla="*/ 233 h 2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33"/>
                <a:gd name="T188" fmla="*/ 159 w 159"/>
                <a:gd name="T189" fmla="*/ 233 h 2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33">
                  <a:moveTo>
                    <a:pt x="89" y="233"/>
                  </a:moveTo>
                  <a:lnTo>
                    <a:pt x="96" y="230"/>
                  </a:lnTo>
                  <a:lnTo>
                    <a:pt x="102" y="227"/>
                  </a:lnTo>
                  <a:lnTo>
                    <a:pt x="110" y="222"/>
                  </a:lnTo>
                  <a:lnTo>
                    <a:pt x="118" y="217"/>
                  </a:lnTo>
                  <a:lnTo>
                    <a:pt x="130" y="204"/>
                  </a:lnTo>
                  <a:lnTo>
                    <a:pt x="140" y="191"/>
                  </a:lnTo>
                  <a:lnTo>
                    <a:pt x="145" y="181"/>
                  </a:lnTo>
                  <a:lnTo>
                    <a:pt x="149" y="173"/>
                  </a:lnTo>
                  <a:lnTo>
                    <a:pt x="151" y="163"/>
                  </a:lnTo>
                  <a:lnTo>
                    <a:pt x="155" y="152"/>
                  </a:lnTo>
                  <a:lnTo>
                    <a:pt x="157" y="142"/>
                  </a:lnTo>
                  <a:lnTo>
                    <a:pt x="159" y="132"/>
                  </a:lnTo>
                  <a:lnTo>
                    <a:pt x="159" y="119"/>
                  </a:lnTo>
                  <a:lnTo>
                    <a:pt x="159" y="108"/>
                  </a:lnTo>
                  <a:lnTo>
                    <a:pt x="157" y="95"/>
                  </a:lnTo>
                  <a:lnTo>
                    <a:pt x="155" y="85"/>
                  </a:lnTo>
                  <a:lnTo>
                    <a:pt x="151" y="72"/>
                  </a:lnTo>
                  <a:lnTo>
                    <a:pt x="149" y="64"/>
                  </a:lnTo>
                  <a:lnTo>
                    <a:pt x="145" y="54"/>
                  </a:lnTo>
                  <a:lnTo>
                    <a:pt x="140" y="44"/>
                  </a:lnTo>
                  <a:lnTo>
                    <a:pt x="134" y="36"/>
                  </a:lnTo>
                  <a:lnTo>
                    <a:pt x="130" y="28"/>
                  </a:lnTo>
                  <a:lnTo>
                    <a:pt x="122" y="20"/>
                  </a:lnTo>
                  <a:lnTo>
                    <a:pt x="116" y="15"/>
                  </a:lnTo>
                  <a:lnTo>
                    <a:pt x="108" y="10"/>
                  </a:lnTo>
                  <a:lnTo>
                    <a:pt x="102" y="7"/>
                  </a:lnTo>
                  <a:lnTo>
                    <a:pt x="96" y="2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5" y="2"/>
                  </a:lnTo>
                  <a:lnTo>
                    <a:pt x="47" y="7"/>
                  </a:lnTo>
                  <a:lnTo>
                    <a:pt x="40" y="13"/>
                  </a:lnTo>
                  <a:lnTo>
                    <a:pt x="28" y="26"/>
                  </a:lnTo>
                  <a:lnTo>
                    <a:pt x="18" y="41"/>
                  </a:lnTo>
                  <a:lnTo>
                    <a:pt x="14" y="49"/>
                  </a:lnTo>
                  <a:lnTo>
                    <a:pt x="10" y="59"/>
                  </a:lnTo>
                  <a:lnTo>
                    <a:pt x="6" y="70"/>
                  </a:lnTo>
                  <a:lnTo>
                    <a:pt x="4" y="82"/>
                  </a:lnTo>
                  <a:lnTo>
                    <a:pt x="2" y="90"/>
                  </a:lnTo>
                  <a:lnTo>
                    <a:pt x="0" y="103"/>
                  </a:lnTo>
                  <a:lnTo>
                    <a:pt x="0" y="114"/>
                  </a:lnTo>
                  <a:lnTo>
                    <a:pt x="2" y="127"/>
                  </a:lnTo>
                  <a:lnTo>
                    <a:pt x="2" y="137"/>
                  </a:lnTo>
                  <a:lnTo>
                    <a:pt x="4" y="147"/>
                  </a:lnTo>
                  <a:lnTo>
                    <a:pt x="6" y="158"/>
                  </a:lnTo>
                  <a:lnTo>
                    <a:pt x="10" y="168"/>
                  </a:lnTo>
                  <a:lnTo>
                    <a:pt x="14" y="178"/>
                  </a:lnTo>
                  <a:lnTo>
                    <a:pt x="18" y="189"/>
                  </a:lnTo>
                  <a:lnTo>
                    <a:pt x="22" y="196"/>
                  </a:lnTo>
                  <a:lnTo>
                    <a:pt x="30" y="204"/>
                  </a:lnTo>
                  <a:lnTo>
                    <a:pt x="34" y="209"/>
                  </a:lnTo>
                  <a:lnTo>
                    <a:pt x="40" y="217"/>
                  </a:lnTo>
                  <a:lnTo>
                    <a:pt x="49" y="222"/>
                  </a:lnTo>
                  <a:lnTo>
                    <a:pt x="57" y="225"/>
                  </a:lnTo>
                  <a:lnTo>
                    <a:pt x="63" y="227"/>
                  </a:lnTo>
                  <a:lnTo>
                    <a:pt x="71" y="230"/>
                  </a:lnTo>
                  <a:lnTo>
                    <a:pt x="79" y="230"/>
                  </a:lnTo>
                  <a:lnTo>
                    <a:pt x="89" y="2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20" name="Freeform 175"/>
            <p:cNvSpPr>
              <a:spLocks/>
            </p:cNvSpPr>
            <p:nvPr/>
          </p:nvSpPr>
          <p:spPr bwMode="auto">
            <a:xfrm>
              <a:off x="722" y="2073"/>
              <a:ext cx="126" cy="194"/>
            </a:xfrm>
            <a:custGeom>
              <a:avLst/>
              <a:gdLst>
                <a:gd name="T0" fmla="*/ 71 w 126"/>
                <a:gd name="T1" fmla="*/ 194 h 194"/>
                <a:gd name="T2" fmla="*/ 84 w 126"/>
                <a:gd name="T3" fmla="*/ 189 h 194"/>
                <a:gd name="T4" fmla="*/ 94 w 126"/>
                <a:gd name="T5" fmla="*/ 181 h 194"/>
                <a:gd name="T6" fmla="*/ 104 w 126"/>
                <a:gd name="T7" fmla="*/ 170 h 194"/>
                <a:gd name="T8" fmla="*/ 112 w 126"/>
                <a:gd name="T9" fmla="*/ 158 h 194"/>
                <a:gd name="T10" fmla="*/ 120 w 126"/>
                <a:gd name="T11" fmla="*/ 142 h 194"/>
                <a:gd name="T12" fmla="*/ 122 w 126"/>
                <a:gd name="T13" fmla="*/ 126 h 194"/>
                <a:gd name="T14" fmla="*/ 124 w 126"/>
                <a:gd name="T15" fmla="*/ 116 h 194"/>
                <a:gd name="T16" fmla="*/ 126 w 126"/>
                <a:gd name="T17" fmla="*/ 106 h 194"/>
                <a:gd name="T18" fmla="*/ 126 w 126"/>
                <a:gd name="T19" fmla="*/ 98 h 194"/>
                <a:gd name="T20" fmla="*/ 126 w 126"/>
                <a:gd name="T21" fmla="*/ 90 h 194"/>
                <a:gd name="T22" fmla="*/ 124 w 126"/>
                <a:gd name="T23" fmla="*/ 80 h 194"/>
                <a:gd name="T24" fmla="*/ 122 w 126"/>
                <a:gd name="T25" fmla="*/ 69 h 194"/>
                <a:gd name="T26" fmla="*/ 120 w 126"/>
                <a:gd name="T27" fmla="*/ 59 h 194"/>
                <a:gd name="T28" fmla="*/ 118 w 126"/>
                <a:gd name="T29" fmla="*/ 51 h 194"/>
                <a:gd name="T30" fmla="*/ 110 w 126"/>
                <a:gd name="T31" fmla="*/ 36 h 194"/>
                <a:gd name="T32" fmla="*/ 102 w 126"/>
                <a:gd name="T33" fmla="*/ 23 h 194"/>
                <a:gd name="T34" fmla="*/ 92 w 126"/>
                <a:gd name="T35" fmla="*/ 13 h 194"/>
                <a:gd name="T36" fmla="*/ 81 w 126"/>
                <a:gd name="T37" fmla="*/ 5 h 194"/>
                <a:gd name="T38" fmla="*/ 69 w 126"/>
                <a:gd name="T39" fmla="*/ 0 h 194"/>
                <a:gd name="T40" fmla="*/ 57 w 126"/>
                <a:gd name="T41" fmla="*/ 0 h 194"/>
                <a:gd name="T42" fmla="*/ 45 w 126"/>
                <a:gd name="T43" fmla="*/ 2 h 194"/>
                <a:gd name="T44" fmla="*/ 32 w 126"/>
                <a:gd name="T45" fmla="*/ 10 h 194"/>
                <a:gd name="T46" fmla="*/ 22 w 126"/>
                <a:gd name="T47" fmla="*/ 18 h 194"/>
                <a:gd name="T48" fmla="*/ 16 w 126"/>
                <a:gd name="T49" fmla="*/ 33 h 194"/>
                <a:gd name="T50" fmla="*/ 8 w 126"/>
                <a:gd name="T51" fmla="*/ 49 h 194"/>
                <a:gd name="T52" fmla="*/ 2 w 126"/>
                <a:gd name="T53" fmla="*/ 64 h 194"/>
                <a:gd name="T54" fmla="*/ 0 w 126"/>
                <a:gd name="T55" fmla="*/ 75 h 194"/>
                <a:gd name="T56" fmla="*/ 0 w 126"/>
                <a:gd name="T57" fmla="*/ 85 h 194"/>
                <a:gd name="T58" fmla="*/ 0 w 126"/>
                <a:gd name="T59" fmla="*/ 93 h 194"/>
                <a:gd name="T60" fmla="*/ 0 w 126"/>
                <a:gd name="T61" fmla="*/ 103 h 194"/>
                <a:gd name="T62" fmla="*/ 0 w 126"/>
                <a:gd name="T63" fmla="*/ 111 h 194"/>
                <a:gd name="T64" fmla="*/ 2 w 126"/>
                <a:gd name="T65" fmla="*/ 121 h 194"/>
                <a:gd name="T66" fmla="*/ 4 w 126"/>
                <a:gd name="T67" fmla="*/ 129 h 194"/>
                <a:gd name="T68" fmla="*/ 8 w 126"/>
                <a:gd name="T69" fmla="*/ 139 h 194"/>
                <a:gd name="T70" fmla="*/ 14 w 126"/>
                <a:gd name="T71" fmla="*/ 155 h 194"/>
                <a:gd name="T72" fmla="*/ 24 w 126"/>
                <a:gd name="T73" fmla="*/ 170 h 194"/>
                <a:gd name="T74" fmla="*/ 35 w 126"/>
                <a:gd name="T75" fmla="*/ 181 h 194"/>
                <a:gd name="T76" fmla="*/ 45 w 126"/>
                <a:gd name="T77" fmla="*/ 189 h 194"/>
                <a:gd name="T78" fmla="*/ 57 w 126"/>
                <a:gd name="T79" fmla="*/ 191 h 194"/>
                <a:gd name="T80" fmla="*/ 71 w 126"/>
                <a:gd name="T81" fmla="*/ 194 h 194"/>
                <a:gd name="T82" fmla="*/ 71 w 126"/>
                <a:gd name="T83" fmla="*/ 194 h 1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94"/>
                <a:gd name="T128" fmla="*/ 126 w 126"/>
                <a:gd name="T129" fmla="*/ 194 h 1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94">
                  <a:moveTo>
                    <a:pt x="71" y="194"/>
                  </a:moveTo>
                  <a:lnTo>
                    <a:pt x="84" y="189"/>
                  </a:lnTo>
                  <a:lnTo>
                    <a:pt x="94" y="181"/>
                  </a:lnTo>
                  <a:lnTo>
                    <a:pt x="104" y="170"/>
                  </a:lnTo>
                  <a:lnTo>
                    <a:pt x="112" y="158"/>
                  </a:lnTo>
                  <a:lnTo>
                    <a:pt x="120" y="142"/>
                  </a:lnTo>
                  <a:lnTo>
                    <a:pt x="122" y="126"/>
                  </a:lnTo>
                  <a:lnTo>
                    <a:pt x="124" y="116"/>
                  </a:lnTo>
                  <a:lnTo>
                    <a:pt x="126" y="106"/>
                  </a:lnTo>
                  <a:lnTo>
                    <a:pt x="126" y="98"/>
                  </a:lnTo>
                  <a:lnTo>
                    <a:pt x="126" y="90"/>
                  </a:lnTo>
                  <a:lnTo>
                    <a:pt x="124" y="80"/>
                  </a:lnTo>
                  <a:lnTo>
                    <a:pt x="122" y="69"/>
                  </a:lnTo>
                  <a:lnTo>
                    <a:pt x="120" y="59"/>
                  </a:lnTo>
                  <a:lnTo>
                    <a:pt x="118" y="51"/>
                  </a:lnTo>
                  <a:lnTo>
                    <a:pt x="110" y="36"/>
                  </a:lnTo>
                  <a:lnTo>
                    <a:pt x="102" y="23"/>
                  </a:lnTo>
                  <a:lnTo>
                    <a:pt x="92" y="13"/>
                  </a:lnTo>
                  <a:lnTo>
                    <a:pt x="81" y="5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2" y="10"/>
                  </a:lnTo>
                  <a:lnTo>
                    <a:pt x="22" y="18"/>
                  </a:lnTo>
                  <a:lnTo>
                    <a:pt x="16" y="33"/>
                  </a:lnTo>
                  <a:lnTo>
                    <a:pt x="8" y="49"/>
                  </a:lnTo>
                  <a:lnTo>
                    <a:pt x="2" y="64"/>
                  </a:lnTo>
                  <a:lnTo>
                    <a:pt x="0" y="75"/>
                  </a:lnTo>
                  <a:lnTo>
                    <a:pt x="0" y="85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2" y="121"/>
                  </a:lnTo>
                  <a:lnTo>
                    <a:pt x="4" y="129"/>
                  </a:lnTo>
                  <a:lnTo>
                    <a:pt x="8" y="139"/>
                  </a:lnTo>
                  <a:lnTo>
                    <a:pt x="14" y="155"/>
                  </a:lnTo>
                  <a:lnTo>
                    <a:pt x="24" y="170"/>
                  </a:lnTo>
                  <a:lnTo>
                    <a:pt x="35" y="181"/>
                  </a:lnTo>
                  <a:lnTo>
                    <a:pt x="45" y="189"/>
                  </a:lnTo>
                  <a:lnTo>
                    <a:pt x="57" y="191"/>
                  </a:lnTo>
                  <a:lnTo>
                    <a:pt x="71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21" name="Freeform 176"/>
            <p:cNvSpPr>
              <a:spLocks/>
            </p:cNvSpPr>
            <p:nvPr/>
          </p:nvSpPr>
          <p:spPr bwMode="auto">
            <a:xfrm>
              <a:off x="895" y="2153"/>
              <a:ext cx="217" cy="36"/>
            </a:xfrm>
            <a:custGeom>
              <a:avLst/>
              <a:gdLst>
                <a:gd name="T0" fmla="*/ 0 w 217"/>
                <a:gd name="T1" fmla="*/ 0 h 36"/>
                <a:gd name="T2" fmla="*/ 217 w 217"/>
                <a:gd name="T3" fmla="*/ 31 h 36"/>
                <a:gd name="T4" fmla="*/ 217 w 217"/>
                <a:gd name="T5" fmla="*/ 36 h 36"/>
                <a:gd name="T6" fmla="*/ 4 w 217"/>
                <a:gd name="T7" fmla="*/ 31 h 36"/>
                <a:gd name="T8" fmla="*/ 0 w 217"/>
                <a:gd name="T9" fmla="*/ 0 h 36"/>
                <a:gd name="T10" fmla="*/ 0 w 217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7"/>
                <a:gd name="T19" fmla="*/ 0 h 36"/>
                <a:gd name="T20" fmla="*/ 217 w 217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7" h="36">
                  <a:moveTo>
                    <a:pt x="0" y="0"/>
                  </a:moveTo>
                  <a:lnTo>
                    <a:pt x="217" y="31"/>
                  </a:lnTo>
                  <a:lnTo>
                    <a:pt x="217" y="36"/>
                  </a:lnTo>
                  <a:lnTo>
                    <a:pt x="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22" name="Freeform 177"/>
            <p:cNvSpPr>
              <a:spLocks/>
            </p:cNvSpPr>
            <p:nvPr/>
          </p:nvSpPr>
          <p:spPr bwMode="auto">
            <a:xfrm>
              <a:off x="497" y="2166"/>
              <a:ext cx="182" cy="21"/>
            </a:xfrm>
            <a:custGeom>
              <a:avLst/>
              <a:gdLst>
                <a:gd name="T0" fmla="*/ 0 w 182"/>
                <a:gd name="T1" fmla="*/ 18 h 21"/>
                <a:gd name="T2" fmla="*/ 182 w 182"/>
                <a:gd name="T3" fmla="*/ 0 h 21"/>
                <a:gd name="T4" fmla="*/ 182 w 182"/>
                <a:gd name="T5" fmla="*/ 21 h 21"/>
                <a:gd name="T6" fmla="*/ 2 w 182"/>
                <a:gd name="T7" fmla="*/ 21 h 21"/>
                <a:gd name="T8" fmla="*/ 0 w 182"/>
                <a:gd name="T9" fmla="*/ 18 h 21"/>
                <a:gd name="T10" fmla="*/ 0 w 182"/>
                <a:gd name="T11" fmla="*/ 18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2"/>
                <a:gd name="T19" fmla="*/ 0 h 21"/>
                <a:gd name="T20" fmla="*/ 182 w 18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2" h="21">
                  <a:moveTo>
                    <a:pt x="0" y="18"/>
                  </a:moveTo>
                  <a:lnTo>
                    <a:pt x="182" y="0"/>
                  </a:lnTo>
                  <a:lnTo>
                    <a:pt x="182" y="21"/>
                  </a:lnTo>
                  <a:lnTo>
                    <a:pt x="2" y="2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23" name="Freeform 178"/>
            <p:cNvSpPr>
              <a:spLocks/>
            </p:cNvSpPr>
            <p:nvPr/>
          </p:nvSpPr>
          <p:spPr bwMode="auto">
            <a:xfrm>
              <a:off x="722" y="2075"/>
              <a:ext cx="110" cy="171"/>
            </a:xfrm>
            <a:custGeom>
              <a:avLst/>
              <a:gdLst>
                <a:gd name="T0" fmla="*/ 63 w 110"/>
                <a:gd name="T1" fmla="*/ 171 h 171"/>
                <a:gd name="T2" fmla="*/ 73 w 110"/>
                <a:gd name="T3" fmla="*/ 166 h 171"/>
                <a:gd name="T4" fmla="*/ 84 w 110"/>
                <a:gd name="T5" fmla="*/ 161 h 171"/>
                <a:gd name="T6" fmla="*/ 90 w 110"/>
                <a:gd name="T7" fmla="*/ 150 h 171"/>
                <a:gd name="T8" fmla="*/ 100 w 110"/>
                <a:gd name="T9" fmla="*/ 140 h 171"/>
                <a:gd name="T10" fmla="*/ 104 w 110"/>
                <a:gd name="T11" fmla="*/ 124 h 171"/>
                <a:gd name="T12" fmla="*/ 108 w 110"/>
                <a:gd name="T13" fmla="*/ 112 h 171"/>
                <a:gd name="T14" fmla="*/ 110 w 110"/>
                <a:gd name="T15" fmla="*/ 96 h 171"/>
                <a:gd name="T16" fmla="*/ 110 w 110"/>
                <a:gd name="T17" fmla="*/ 78 h 171"/>
                <a:gd name="T18" fmla="*/ 108 w 110"/>
                <a:gd name="T19" fmla="*/ 70 h 171"/>
                <a:gd name="T20" fmla="*/ 106 w 110"/>
                <a:gd name="T21" fmla="*/ 60 h 171"/>
                <a:gd name="T22" fmla="*/ 106 w 110"/>
                <a:gd name="T23" fmla="*/ 52 h 171"/>
                <a:gd name="T24" fmla="*/ 104 w 110"/>
                <a:gd name="T25" fmla="*/ 47 h 171"/>
                <a:gd name="T26" fmla="*/ 96 w 110"/>
                <a:gd name="T27" fmla="*/ 31 h 171"/>
                <a:gd name="T28" fmla="*/ 90 w 110"/>
                <a:gd name="T29" fmla="*/ 21 h 171"/>
                <a:gd name="T30" fmla="*/ 79 w 110"/>
                <a:gd name="T31" fmla="*/ 11 h 171"/>
                <a:gd name="T32" fmla="*/ 71 w 110"/>
                <a:gd name="T33" fmla="*/ 5 h 171"/>
                <a:gd name="T34" fmla="*/ 61 w 110"/>
                <a:gd name="T35" fmla="*/ 0 h 171"/>
                <a:gd name="T36" fmla="*/ 51 w 110"/>
                <a:gd name="T37" fmla="*/ 0 h 171"/>
                <a:gd name="T38" fmla="*/ 39 w 110"/>
                <a:gd name="T39" fmla="*/ 0 h 171"/>
                <a:gd name="T40" fmla="*/ 28 w 110"/>
                <a:gd name="T41" fmla="*/ 8 h 171"/>
                <a:gd name="T42" fmla="*/ 18 w 110"/>
                <a:gd name="T43" fmla="*/ 16 h 171"/>
                <a:gd name="T44" fmla="*/ 12 w 110"/>
                <a:gd name="T45" fmla="*/ 29 h 171"/>
                <a:gd name="T46" fmla="*/ 6 w 110"/>
                <a:gd name="T47" fmla="*/ 42 h 171"/>
                <a:gd name="T48" fmla="*/ 2 w 110"/>
                <a:gd name="T49" fmla="*/ 57 h 171"/>
                <a:gd name="T50" fmla="*/ 0 w 110"/>
                <a:gd name="T51" fmla="*/ 67 h 171"/>
                <a:gd name="T52" fmla="*/ 0 w 110"/>
                <a:gd name="T53" fmla="*/ 75 h 171"/>
                <a:gd name="T54" fmla="*/ 0 w 110"/>
                <a:gd name="T55" fmla="*/ 83 h 171"/>
                <a:gd name="T56" fmla="*/ 0 w 110"/>
                <a:gd name="T57" fmla="*/ 93 h 171"/>
                <a:gd name="T58" fmla="*/ 2 w 110"/>
                <a:gd name="T59" fmla="*/ 109 h 171"/>
                <a:gd name="T60" fmla="*/ 6 w 110"/>
                <a:gd name="T61" fmla="*/ 124 h 171"/>
                <a:gd name="T62" fmla="*/ 12 w 110"/>
                <a:gd name="T63" fmla="*/ 137 h 171"/>
                <a:gd name="T64" fmla="*/ 22 w 110"/>
                <a:gd name="T65" fmla="*/ 150 h 171"/>
                <a:gd name="T66" fmla="*/ 28 w 110"/>
                <a:gd name="T67" fmla="*/ 158 h 171"/>
                <a:gd name="T68" fmla="*/ 41 w 110"/>
                <a:gd name="T69" fmla="*/ 166 h 171"/>
                <a:gd name="T70" fmla="*/ 51 w 110"/>
                <a:gd name="T71" fmla="*/ 171 h 171"/>
                <a:gd name="T72" fmla="*/ 63 w 110"/>
                <a:gd name="T73" fmla="*/ 171 h 171"/>
                <a:gd name="T74" fmla="*/ 63 w 110"/>
                <a:gd name="T75" fmla="*/ 171 h 1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0"/>
                <a:gd name="T115" fmla="*/ 0 h 171"/>
                <a:gd name="T116" fmla="*/ 110 w 110"/>
                <a:gd name="T117" fmla="*/ 171 h 1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0" h="171">
                  <a:moveTo>
                    <a:pt x="63" y="171"/>
                  </a:moveTo>
                  <a:lnTo>
                    <a:pt x="73" y="166"/>
                  </a:lnTo>
                  <a:lnTo>
                    <a:pt x="84" y="161"/>
                  </a:lnTo>
                  <a:lnTo>
                    <a:pt x="90" y="150"/>
                  </a:lnTo>
                  <a:lnTo>
                    <a:pt x="100" y="140"/>
                  </a:lnTo>
                  <a:lnTo>
                    <a:pt x="104" y="124"/>
                  </a:lnTo>
                  <a:lnTo>
                    <a:pt x="108" y="112"/>
                  </a:lnTo>
                  <a:lnTo>
                    <a:pt x="110" y="96"/>
                  </a:lnTo>
                  <a:lnTo>
                    <a:pt x="110" y="78"/>
                  </a:lnTo>
                  <a:lnTo>
                    <a:pt x="108" y="70"/>
                  </a:lnTo>
                  <a:lnTo>
                    <a:pt x="106" y="60"/>
                  </a:lnTo>
                  <a:lnTo>
                    <a:pt x="106" y="52"/>
                  </a:lnTo>
                  <a:lnTo>
                    <a:pt x="104" y="47"/>
                  </a:lnTo>
                  <a:lnTo>
                    <a:pt x="96" y="31"/>
                  </a:lnTo>
                  <a:lnTo>
                    <a:pt x="90" y="21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39" y="0"/>
                  </a:lnTo>
                  <a:lnTo>
                    <a:pt x="28" y="8"/>
                  </a:lnTo>
                  <a:lnTo>
                    <a:pt x="18" y="16"/>
                  </a:lnTo>
                  <a:lnTo>
                    <a:pt x="12" y="29"/>
                  </a:lnTo>
                  <a:lnTo>
                    <a:pt x="6" y="42"/>
                  </a:lnTo>
                  <a:lnTo>
                    <a:pt x="2" y="57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0" y="93"/>
                  </a:lnTo>
                  <a:lnTo>
                    <a:pt x="2" y="109"/>
                  </a:lnTo>
                  <a:lnTo>
                    <a:pt x="6" y="124"/>
                  </a:lnTo>
                  <a:lnTo>
                    <a:pt x="12" y="137"/>
                  </a:lnTo>
                  <a:lnTo>
                    <a:pt x="22" y="150"/>
                  </a:lnTo>
                  <a:lnTo>
                    <a:pt x="28" y="158"/>
                  </a:lnTo>
                  <a:lnTo>
                    <a:pt x="41" y="166"/>
                  </a:lnTo>
                  <a:lnTo>
                    <a:pt x="51" y="171"/>
                  </a:lnTo>
                  <a:lnTo>
                    <a:pt x="63" y="1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24" name="Freeform 179"/>
            <p:cNvSpPr>
              <a:spLocks/>
            </p:cNvSpPr>
            <p:nvPr/>
          </p:nvSpPr>
          <p:spPr bwMode="auto">
            <a:xfrm>
              <a:off x="726" y="2080"/>
              <a:ext cx="90" cy="138"/>
            </a:xfrm>
            <a:custGeom>
              <a:avLst/>
              <a:gdLst>
                <a:gd name="T0" fmla="*/ 51 w 90"/>
                <a:gd name="T1" fmla="*/ 138 h 138"/>
                <a:gd name="T2" fmla="*/ 59 w 90"/>
                <a:gd name="T3" fmla="*/ 132 h 138"/>
                <a:gd name="T4" fmla="*/ 67 w 90"/>
                <a:gd name="T5" fmla="*/ 130 h 138"/>
                <a:gd name="T6" fmla="*/ 73 w 90"/>
                <a:gd name="T7" fmla="*/ 119 h 138"/>
                <a:gd name="T8" fmla="*/ 80 w 90"/>
                <a:gd name="T9" fmla="*/ 112 h 138"/>
                <a:gd name="T10" fmla="*/ 84 w 90"/>
                <a:gd name="T11" fmla="*/ 99 h 138"/>
                <a:gd name="T12" fmla="*/ 88 w 90"/>
                <a:gd name="T13" fmla="*/ 88 h 138"/>
                <a:gd name="T14" fmla="*/ 90 w 90"/>
                <a:gd name="T15" fmla="*/ 75 h 138"/>
                <a:gd name="T16" fmla="*/ 90 w 90"/>
                <a:gd name="T17" fmla="*/ 62 h 138"/>
                <a:gd name="T18" fmla="*/ 88 w 90"/>
                <a:gd name="T19" fmla="*/ 50 h 138"/>
                <a:gd name="T20" fmla="*/ 84 w 90"/>
                <a:gd name="T21" fmla="*/ 37 h 138"/>
                <a:gd name="T22" fmla="*/ 80 w 90"/>
                <a:gd name="T23" fmla="*/ 24 h 138"/>
                <a:gd name="T24" fmla="*/ 73 w 90"/>
                <a:gd name="T25" fmla="*/ 16 h 138"/>
                <a:gd name="T26" fmla="*/ 67 w 90"/>
                <a:gd name="T27" fmla="*/ 8 h 138"/>
                <a:gd name="T28" fmla="*/ 59 w 90"/>
                <a:gd name="T29" fmla="*/ 3 h 138"/>
                <a:gd name="T30" fmla="*/ 51 w 90"/>
                <a:gd name="T31" fmla="*/ 0 h 138"/>
                <a:gd name="T32" fmla="*/ 43 w 90"/>
                <a:gd name="T33" fmla="*/ 0 h 138"/>
                <a:gd name="T34" fmla="*/ 33 w 90"/>
                <a:gd name="T35" fmla="*/ 3 h 138"/>
                <a:gd name="T36" fmla="*/ 24 w 90"/>
                <a:gd name="T37" fmla="*/ 8 h 138"/>
                <a:gd name="T38" fmla="*/ 16 w 90"/>
                <a:gd name="T39" fmla="*/ 13 h 138"/>
                <a:gd name="T40" fmla="*/ 12 w 90"/>
                <a:gd name="T41" fmla="*/ 24 h 138"/>
                <a:gd name="T42" fmla="*/ 4 w 90"/>
                <a:gd name="T43" fmla="*/ 34 h 138"/>
                <a:gd name="T44" fmla="*/ 2 w 90"/>
                <a:gd name="T45" fmla="*/ 44 h 138"/>
                <a:gd name="T46" fmla="*/ 0 w 90"/>
                <a:gd name="T47" fmla="*/ 60 h 138"/>
                <a:gd name="T48" fmla="*/ 2 w 90"/>
                <a:gd name="T49" fmla="*/ 73 h 138"/>
                <a:gd name="T50" fmla="*/ 2 w 90"/>
                <a:gd name="T51" fmla="*/ 86 h 138"/>
                <a:gd name="T52" fmla="*/ 8 w 90"/>
                <a:gd name="T53" fmla="*/ 99 h 138"/>
                <a:gd name="T54" fmla="*/ 12 w 90"/>
                <a:gd name="T55" fmla="*/ 109 h 138"/>
                <a:gd name="T56" fmla="*/ 18 w 90"/>
                <a:gd name="T57" fmla="*/ 119 h 138"/>
                <a:gd name="T58" fmla="*/ 24 w 90"/>
                <a:gd name="T59" fmla="*/ 127 h 138"/>
                <a:gd name="T60" fmla="*/ 33 w 90"/>
                <a:gd name="T61" fmla="*/ 132 h 138"/>
                <a:gd name="T62" fmla="*/ 41 w 90"/>
                <a:gd name="T63" fmla="*/ 135 h 138"/>
                <a:gd name="T64" fmla="*/ 51 w 90"/>
                <a:gd name="T65" fmla="*/ 138 h 138"/>
                <a:gd name="T66" fmla="*/ 51 w 90"/>
                <a:gd name="T67" fmla="*/ 138 h 1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38"/>
                <a:gd name="T104" fmla="*/ 90 w 90"/>
                <a:gd name="T105" fmla="*/ 138 h 1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38">
                  <a:moveTo>
                    <a:pt x="51" y="138"/>
                  </a:moveTo>
                  <a:lnTo>
                    <a:pt x="59" y="132"/>
                  </a:lnTo>
                  <a:lnTo>
                    <a:pt x="67" y="130"/>
                  </a:lnTo>
                  <a:lnTo>
                    <a:pt x="73" y="119"/>
                  </a:lnTo>
                  <a:lnTo>
                    <a:pt x="80" y="112"/>
                  </a:lnTo>
                  <a:lnTo>
                    <a:pt x="84" y="99"/>
                  </a:lnTo>
                  <a:lnTo>
                    <a:pt x="88" y="88"/>
                  </a:lnTo>
                  <a:lnTo>
                    <a:pt x="90" y="75"/>
                  </a:lnTo>
                  <a:lnTo>
                    <a:pt x="90" y="62"/>
                  </a:lnTo>
                  <a:lnTo>
                    <a:pt x="88" y="50"/>
                  </a:lnTo>
                  <a:lnTo>
                    <a:pt x="84" y="37"/>
                  </a:lnTo>
                  <a:lnTo>
                    <a:pt x="80" y="24"/>
                  </a:lnTo>
                  <a:lnTo>
                    <a:pt x="73" y="16"/>
                  </a:lnTo>
                  <a:lnTo>
                    <a:pt x="67" y="8"/>
                  </a:lnTo>
                  <a:lnTo>
                    <a:pt x="59" y="3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3" y="3"/>
                  </a:lnTo>
                  <a:lnTo>
                    <a:pt x="24" y="8"/>
                  </a:lnTo>
                  <a:lnTo>
                    <a:pt x="16" y="13"/>
                  </a:lnTo>
                  <a:lnTo>
                    <a:pt x="12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60"/>
                  </a:lnTo>
                  <a:lnTo>
                    <a:pt x="2" y="73"/>
                  </a:lnTo>
                  <a:lnTo>
                    <a:pt x="2" y="86"/>
                  </a:lnTo>
                  <a:lnTo>
                    <a:pt x="8" y="99"/>
                  </a:lnTo>
                  <a:lnTo>
                    <a:pt x="12" y="109"/>
                  </a:lnTo>
                  <a:lnTo>
                    <a:pt x="18" y="119"/>
                  </a:lnTo>
                  <a:lnTo>
                    <a:pt x="24" y="127"/>
                  </a:lnTo>
                  <a:lnTo>
                    <a:pt x="33" y="132"/>
                  </a:lnTo>
                  <a:lnTo>
                    <a:pt x="41" y="135"/>
                  </a:lnTo>
                  <a:lnTo>
                    <a:pt x="51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25" name="Freeform 180"/>
            <p:cNvSpPr>
              <a:spLocks/>
            </p:cNvSpPr>
            <p:nvPr/>
          </p:nvSpPr>
          <p:spPr bwMode="auto">
            <a:xfrm>
              <a:off x="3063" y="1630"/>
              <a:ext cx="206" cy="300"/>
            </a:xfrm>
            <a:custGeom>
              <a:avLst/>
              <a:gdLst>
                <a:gd name="T0" fmla="*/ 110 w 206"/>
                <a:gd name="T1" fmla="*/ 298 h 300"/>
                <a:gd name="T2" fmla="*/ 131 w 206"/>
                <a:gd name="T3" fmla="*/ 290 h 300"/>
                <a:gd name="T4" fmla="*/ 149 w 206"/>
                <a:gd name="T5" fmla="*/ 279 h 300"/>
                <a:gd name="T6" fmla="*/ 166 w 206"/>
                <a:gd name="T7" fmla="*/ 264 h 300"/>
                <a:gd name="T8" fmla="*/ 182 w 206"/>
                <a:gd name="T9" fmla="*/ 243 h 300"/>
                <a:gd name="T10" fmla="*/ 192 w 206"/>
                <a:gd name="T11" fmla="*/ 217 h 300"/>
                <a:gd name="T12" fmla="*/ 200 w 206"/>
                <a:gd name="T13" fmla="*/ 194 h 300"/>
                <a:gd name="T14" fmla="*/ 206 w 206"/>
                <a:gd name="T15" fmla="*/ 166 h 300"/>
                <a:gd name="T16" fmla="*/ 206 w 206"/>
                <a:gd name="T17" fmla="*/ 132 h 300"/>
                <a:gd name="T18" fmla="*/ 200 w 206"/>
                <a:gd name="T19" fmla="*/ 103 h 300"/>
                <a:gd name="T20" fmla="*/ 192 w 206"/>
                <a:gd name="T21" fmla="*/ 75 h 300"/>
                <a:gd name="T22" fmla="*/ 182 w 206"/>
                <a:gd name="T23" fmla="*/ 52 h 300"/>
                <a:gd name="T24" fmla="*/ 166 w 206"/>
                <a:gd name="T25" fmla="*/ 31 h 300"/>
                <a:gd name="T26" fmla="*/ 149 w 206"/>
                <a:gd name="T27" fmla="*/ 15 h 300"/>
                <a:gd name="T28" fmla="*/ 131 w 206"/>
                <a:gd name="T29" fmla="*/ 2 h 300"/>
                <a:gd name="T30" fmla="*/ 110 w 206"/>
                <a:gd name="T31" fmla="*/ 0 h 300"/>
                <a:gd name="T32" fmla="*/ 90 w 206"/>
                <a:gd name="T33" fmla="*/ 0 h 300"/>
                <a:gd name="T34" fmla="*/ 70 w 206"/>
                <a:gd name="T35" fmla="*/ 2 h 300"/>
                <a:gd name="T36" fmla="*/ 51 w 206"/>
                <a:gd name="T37" fmla="*/ 15 h 300"/>
                <a:gd name="T38" fmla="*/ 35 w 206"/>
                <a:gd name="T39" fmla="*/ 31 h 300"/>
                <a:gd name="T40" fmla="*/ 21 w 206"/>
                <a:gd name="T41" fmla="*/ 52 h 300"/>
                <a:gd name="T42" fmla="*/ 10 w 206"/>
                <a:gd name="T43" fmla="*/ 75 h 300"/>
                <a:gd name="T44" fmla="*/ 2 w 206"/>
                <a:gd name="T45" fmla="*/ 103 h 300"/>
                <a:gd name="T46" fmla="*/ 0 w 206"/>
                <a:gd name="T47" fmla="*/ 132 h 300"/>
                <a:gd name="T48" fmla="*/ 0 w 206"/>
                <a:gd name="T49" fmla="*/ 166 h 300"/>
                <a:gd name="T50" fmla="*/ 2 w 206"/>
                <a:gd name="T51" fmla="*/ 194 h 300"/>
                <a:gd name="T52" fmla="*/ 10 w 206"/>
                <a:gd name="T53" fmla="*/ 217 h 300"/>
                <a:gd name="T54" fmla="*/ 21 w 206"/>
                <a:gd name="T55" fmla="*/ 243 h 300"/>
                <a:gd name="T56" fmla="*/ 35 w 206"/>
                <a:gd name="T57" fmla="*/ 264 h 300"/>
                <a:gd name="T58" fmla="*/ 51 w 206"/>
                <a:gd name="T59" fmla="*/ 279 h 300"/>
                <a:gd name="T60" fmla="*/ 70 w 206"/>
                <a:gd name="T61" fmla="*/ 290 h 300"/>
                <a:gd name="T62" fmla="*/ 90 w 206"/>
                <a:gd name="T63" fmla="*/ 298 h 300"/>
                <a:gd name="T64" fmla="*/ 102 w 206"/>
                <a:gd name="T65" fmla="*/ 300 h 3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300"/>
                <a:gd name="T101" fmla="*/ 206 w 206"/>
                <a:gd name="T102" fmla="*/ 300 h 3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300">
                  <a:moveTo>
                    <a:pt x="102" y="300"/>
                  </a:moveTo>
                  <a:lnTo>
                    <a:pt x="110" y="298"/>
                  </a:lnTo>
                  <a:lnTo>
                    <a:pt x="121" y="295"/>
                  </a:lnTo>
                  <a:lnTo>
                    <a:pt x="131" y="290"/>
                  </a:lnTo>
                  <a:lnTo>
                    <a:pt x="141" y="287"/>
                  </a:lnTo>
                  <a:lnTo>
                    <a:pt x="149" y="279"/>
                  </a:lnTo>
                  <a:lnTo>
                    <a:pt x="157" y="272"/>
                  </a:lnTo>
                  <a:lnTo>
                    <a:pt x="166" y="264"/>
                  </a:lnTo>
                  <a:lnTo>
                    <a:pt x="174" y="256"/>
                  </a:lnTo>
                  <a:lnTo>
                    <a:pt x="182" y="243"/>
                  </a:lnTo>
                  <a:lnTo>
                    <a:pt x="188" y="230"/>
                  </a:lnTo>
                  <a:lnTo>
                    <a:pt x="192" y="217"/>
                  </a:lnTo>
                  <a:lnTo>
                    <a:pt x="198" y="207"/>
                  </a:lnTo>
                  <a:lnTo>
                    <a:pt x="200" y="194"/>
                  </a:lnTo>
                  <a:lnTo>
                    <a:pt x="204" y="178"/>
                  </a:lnTo>
                  <a:lnTo>
                    <a:pt x="206" y="166"/>
                  </a:lnTo>
                  <a:lnTo>
                    <a:pt x="206" y="150"/>
                  </a:lnTo>
                  <a:lnTo>
                    <a:pt x="206" y="132"/>
                  </a:lnTo>
                  <a:lnTo>
                    <a:pt x="204" y="116"/>
                  </a:lnTo>
                  <a:lnTo>
                    <a:pt x="200" y="103"/>
                  </a:lnTo>
                  <a:lnTo>
                    <a:pt x="198" y="90"/>
                  </a:lnTo>
                  <a:lnTo>
                    <a:pt x="192" y="75"/>
                  </a:lnTo>
                  <a:lnTo>
                    <a:pt x="188" y="62"/>
                  </a:lnTo>
                  <a:lnTo>
                    <a:pt x="182" y="52"/>
                  </a:lnTo>
                  <a:lnTo>
                    <a:pt x="174" y="41"/>
                  </a:lnTo>
                  <a:lnTo>
                    <a:pt x="166" y="31"/>
                  </a:lnTo>
                  <a:lnTo>
                    <a:pt x="157" y="23"/>
                  </a:lnTo>
                  <a:lnTo>
                    <a:pt x="149" y="15"/>
                  </a:lnTo>
                  <a:lnTo>
                    <a:pt x="141" y="10"/>
                  </a:lnTo>
                  <a:lnTo>
                    <a:pt x="131" y="2"/>
                  </a:lnTo>
                  <a:lnTo>
                    <a:pt x="121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0" y="0"/>
                  </a:lnTo>
                  <a:lnTo>
                    <a:pt x="80" y="0"/>
                  </a:lnTo>
                  <a:lnTo>
                    <a:pt x="70" y="2"/>
                  </a:lnTo>
                  <a:lnTo>
                    <a:pt x="62" y="10"/>
                  </a:lnTo>
                  <a:lnTo>
                    <a:pt x="51" y="15"/>
                  </a:lnTo>
                  <a:lnTo>
                    <a:pt x="41" y="23"/>
                  </a:lnTo>
                  <a:lnTo>
                    <a:pt x="35" y="31"/>
                  </a:lnTo>
                  <a:lnTo>
                    <a:pt x="29" y="41"/>
                  </a:lnTo>
                  <a:lnTo>
                    <a:pt x="21" y="52"/>
                  </a:lnTo>
                  <a:lnTo>
                    <a:pt x="15" y="62"/>
                  </a:lnTo>
                  <a:lnTo>
                    <a:pt x="10" y="75"/>
                  </a:lnTo>
                  <a:lnTo>
                    <a:pt x="6" y="90"/>
                  </a:lnTo>
                  <a:lnTo>
                    <a:pt x="2" y="103"/>
                  </a:lnTo>
                  <a:lnTo>
                    <a:pt x="0" y="116"/>
                  </a:lnTo>
                  <a:lnTo>
                    <a:pt x="0" y="132"/>
                  </a:lnTo>
                  <a:lnTo>
                    <a:pt x="0" y="150"/>
                  </a:lnTo>
                  <a:lnTo>
                    <a:pt x="0" y="166"/>
                  </a:lnTo>
                  <a:lnTo>
                    <a:pt x="0" y="178"/>
                  </a:lnTo>
                  <a:lnTo>
                    <a:pt x="2" y="194"/>
                  </a:lnTo>
                  <a:lnTo>
                    <a:pt x="6" y="207"/>
                  </a:lnTo>
                  <a:lnTo>
                    <a:pt x="10" y="217"/>
                  </a:lnTo>
                  <a:lnTo>
                    <a:pt x="15" y="230"/>
                  </a:lnTo>
                  <a:lnTo>
                    <a:pt x="21" y="243"/>
                  </a:lnTo>
                  <a:lnTo>
                    <a:pt x="29" y="256"/>
                  </a:lnTo>
                  <a:lnTo>
                    <a:pt x="35" y="264"/>
                  </a:lnTo>
                  <a:lnTo>
                    <a:pt x="41" y="272"/>
                  </a:lnTo>
                  <a:lnTo>
                    <a:pt x="51" y="279"/>
                  </a:lnTo>
                  <a:lnTo>
                    <a:pt x="62" y="287"/>
                  </a:lnTo>
                  <a:lnTo>
                    <a:pt x="70" y="290"/>
                  </a:lnTo>
                  <a:lnTo>
                    <a:pt x="80" y="295"/>
                  </a:lnTo>
                  <a:lnTo>
                    <a:pt x="90" y="298"/>
                  </a:lnTo>
                  <a:lnTo>
                    <a:pt x="102" y="300"/>
                  </a:lnTo>
                  <a:close/>
                </a:path>
              </a:pathLst>
            </a:custGeom>
            <a:solidFill>
              <a:srgbClr val="669E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26" name="Freeform 181"/>
            <p:cNvSpPr>
              <a:spLocks/>
            </p:cNvSpPr>
            <p:nvPr/>
          </p:nvSpPr>
          <p:spPr bwMode="auto">
            <a:xfrm>
              <a:off x="3055" y="1638"/>
              <a:ext cx="155" cy="222"/>
            </a:xfrm>
            <a:custGeom>
              <a:avLst/>
              <a:gdLst>
                <a:gd name="T0" fmla="*/ 78 w 155"/>
                <a:gd name="T1" fmla="*/ 222 h 222"/>
                <a:gd name="T2" fmla="*/ 86 w 155"/>
                <a:gd name="T3" fmla="*/ 222 h 222"/>
                <a:gd name="T4" fmla="*/ 92 w 155"/>
                <a:gd name="T5" fmla="*/ 220 h 222"/>
                <a:gd name="T6" fmla="*/ 100 w 155"/>
                <a:gd name="T7" fmla="*/ 217 h 222"/>
                <a:gd name="T8" fmla="*/ 108 w 155"/>
                <a:gd name="T9" fmla="*/ 214 h 222"/>
                <a:gd name="T10" fmla="*/ 121 w 155"/>
                <a:gd name="T11" fmla="*/ 202 h 222"/>
                <a:gd name="T12" fmla="*/ 133 w 155"/>
                <a:gd name="T13" fmla="*/ 189 h 222"/>
                <a:gd name="T14" fmla="*/ 137 w 155"/>
                <a:gd name="T15" fmla="*/ 181 h 222"/>
                <a:gd name="T16" fmla="*/ 141 w 155"/>
                <a:gd name="T17" fmla="*/ 173 h 222"/>
                <a:gd name="T18" fmla="*/ 145 w 155"/>
                <a:gd name="T19" fmla="*/ 163 h 222"/>
                <a:gd name="T20" fmla="*/ 149 w 155"/>
                <a:gd name="T21" fmla="*/ 155 h 222"/>
                <a:gd name="T22" fmla="*/ 151 w 155"/>
                <a:gd name="T23" fmla="*/ 145 h 222"/>
                <a:gd name="T24" fmla="*/ 153 w 155"/>
                <a:gd name="T25" fmla="*/ 132 h 222"/>
                <a:gd name="T26" fmla="*/ 153 w 155"/>
                <a:gd name="T27" fmla="*/ 121 h 222"/>
                <a:gd name="T28" fmla="*/ 155 w 155"/>
                <a:gd name="T29" fmla="*/ 111 h 222"/>
                <a:gd name="T30" fmla="*/ 153 w 155"/>
                <a:gd name="T31" fmla="*/ 98 h 222"/>
                <a:gd name="T32" fmla="*/ 153 w 155"/>
                <a:gd name="T33" fmla="*/ 88 h 222"/>
                <a:gd name="T34" fmla="*/ 151 w 155"/>
                <a:gd name="T35" fmla="*/ 75 h 222"/>
                <a:gd name="T36" fmla="*/ 149 w 155"/>
                <a:gd name="T37" fmla="*/ 64 h 222"/>
                <a:gd name="T38" fmla="*/ 145 w 155"/>
                <a:gd name="T39" fmla="*/ 57 h 222"/>
                <a:gd name="T40" fmla="*/ 141 w 155"/>
                <a:gd name="T41" fmla="*/ 46 h 222"/>
                <a:gd name="T42" fmla="*/ 137 w 155"/>
                <a:gd name="T43" fmla="*/ 36 h 222"/>
                <a:gd name="T44" fmla="*/ 133 w 155"/>
                <a:gd name="T45" fmla="*/ 31 h 222"/>
                <a:gd name="T46" fmla="*/ 121 w 155"/>
                <a:gd name="T47" fmla="*/ 15 h 222"/>
                <a:gd name="T48" fmla="*/ 108 w 155"/>
                <a:gd name="T49" fmla="*/ 7 h 222"/>
                <a:gd name="T50" fmla="*/ 100 w 155"/>
                <a:gd name="T51" fmla="*/ 2 h 222"/>
                <a:gd name="T52" fmla="*/ 92 w 155"/>
                <a:gd name="T53" fmla="*/ 0 h 222"/>
                <a:gd name="T54" fmla="*/ 86 w 155"/>
                <a:gd name="T55" fmla="*/ 0 h 222"/>
                <a:gd name="T56" fmla="*/ 78 w 155"/>
                <a:gd name="T57" fmla="*/ 0 h 222"/>
                <a:gd name="T58" fmla="*/ 70 w 155"/>
                <a:gd name="T59" fmla="*/ 0 h 222"/>
                <a:gd name="T60" fmla="*/ 59 w 155"/>
                <a:gd name="T61" fmla="*/ 0 h 222"/>
                <a:gd name="T62" fmla="*/ 53 w 155"/>
                <a:gd name="T63" fmla="*/ 2 h 222"/>
                <a:gd name="T64" fmla="*/ 45 w 155"/>
                <a:gd name="T65" fmla="*/ 7 h 222"/>
                <a:gd name="T66" fmla="*/ 39 w 155"/>
                <a:gd name="T67" fmla="*/ 10 h 222"/>
                <a:gd name="T68" fmla="*/ 33 w 155"/>
                <a:gd name="T69" fmla="*/ 15 h 222"/>
                <a:gd name="T70" fmla="*/ 27 w 155"/>
                <a:gd name="T71" fmla="*/ 20 h 222"/>
                <a:gd name="T72" fmla="*/ 21 w 155"/>
                <a:gd name="T73" fmla="*/ 31 h 222"/>
                <a:gd name="T74" fmla="*/ 14 w 155"/>
                <a:gd name="T75" fmla="*/ 36 h 222"/>
                <a:gd name="T76" fmla="*/ 10 w 155"/>
                <a:gd name="T77" fmla="*/ 46 h 222"/>
                <a:gd name="T78" fmla="*/ 8 w 155"/>
                <a:gd name="T79" fmla="*/ 57 h 222"/>
                <a:gd name="T80" fmla="*/ 4 w 155"/>
                <a:gd name="T81" fmla="*/ 64 h 222"/>
                <a:gd name="T82" fmla="*/ 0 w 155"/>
                <a:gd name="T83" fmla="*/ 75 h 222"/>
                <a:gd name="T84" fmla="*/ 0 w 155"/>
                <a:gd name="T85" fmla="*/ 88 h 222"/>
                <a:gd name="T86" fmla="*/ 0 w 155"/>
                <a:gd name="T87" fmla="*/ 98 h 222"/>
                <a:gd name="T88" fmla="*/ 0 w 155"/>
                <a:gd name="T89" fmla="*/ 111 h 222"/>
                <a:gd name="T90" fmla="*/ 0 w 155"/>
                <a:gd name="T91" fmla="*/ 121 h 222"/>
                <a:gd name="T92" fmla="*/ 0 w 155"/>
                <a:gd name="T93" fmla="*/ 132 h 222"/>
                <a:gd name="T94" fmla="*/ 0 w 155"/>
                <a:gd name="T95" fmla="*/ 145 h 222"/>
                <a:gd name="T96" fmla="*/ 4 w 155"/>
                <a:gd name="T97" fmla="*/ 155 h 222"/>
                <a:gd name="T98" fmla="*/ 8 w 155"/>
                <a:gd name="T99" fmla="*/ 163 h 222"/>
                <a:gd name="T100" fmla="*/ 10 w 155"/>
                <a:gd name="T101" fmla="*/ 173 h 222"/>
                <a:gd name="T102" fmla="*/ 14 w 155"/>
                <a:gd name="T103" fmla="*/ 181 h 222"/>
                <a:gd name="T104" fmla="*/ 21 w 155"/>
                <a:gd name="T105" fmla="*/ 189 h 222"/>
                <a:gd name="T106" fmla="*/ 27 w 155"/>
                <a:gd name="T107" fmla="*/ 196 h 222"/>
                <a:gd name="T108" fmla="*/ 33 w 155"/>
                <a:gd name="T109" fmla="*/ 202 h 222"/>
                <a:gd name="T110" fmla="*/ 39 w 155"/>
                <a:gd name="T111" fmla="*/ 207 h 222"/>
                <a:gd name="T112" fmla="*/ 45 w 155"/>
                <a:gd name="T113" fmla="*/ 214 h 222"/>
                <a:gd name="T114" fmla="*/ 53 w 155"/>
                <a:gd name="T115" fmla="*/ 217 h 222"/>
                <a:gd name="T116" fmla="*/ 59 w 155"/>
                <a:gd name="T117" fmla="*/ 220 h 222"/>
                <a:gd name="T118" fmla="*/ 70 w 155"/>
                <a:gd name="T119" fmla="*/ 222 h 222"/>
                <a:gd name="T120" fmla="*/ 78 w 155"/>
                <a:gd name="T121" fmla="*/ 222 h 222"/>
                <a:gd name="T122" fmla="*/ 78 w 155"/>
                <a:gd name="T123" fmla="*/ 222 h 2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5"/>
                <a:gd name="T187" fmla="*/ 0 h 222"/>
                <a:gd name="T188" fmla="*/ 155 w 155"/>
                <a:gd name="T189" fmla="*/ 222 h 2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5" h="222">
                  <a:moveTo>
                    <a:pt x="78" y="222"/>
                  </a:moveTo>
                  <a:lnTo>
                    <a:pt x="86" y="222"/>
                  </a:lnTo>
                  <a:lnTo>
                    <a:pt x="92" y="220"/>
                  </a:lnTo>
                  <a:lnTo>
                    <a:pt x="100" y="217"/>
                  </a:lnTo>
                  <a:lnTo>
                    <a:pt x="108" y="214"/>
                  </a:lnTo>
                  <a:lnTo>
                    <a:pt x="121" y="202"/>
                  </a:lnTo>
                  <a:lnTo>
                    <a:pt x="133" y="189"/>
                  </a:lnTo>
                  <a:lnTo>
                    <a:pt x="137" y="181"/>
                  </a:lnTo>
                  <a:lnTo>
                    <a:pt x="141" y="173"/>
                  </a:lnTo>
                  <a:lnTo>
                    <a:pt x="145" y="163"/>
                  </a:lnTo>
                  <a:lnTo>
                    <a:pt x="149" y="155"/>
                  </a:lnTo>
                  <a:lnTo>
                    <a:pt x="151" y="145"/>
                  </a:lnTo>
                  <a:lnTo>
                    <a:pt x="153" y="132"/>
                  </a:lnTo>
                  <a:lnTo>
                    <a:pt x="153" y="121"/>
                  </a:lnTo>
                  <a:lnTo>
                    <a:pt x="155" y="111"/>
                  </a:lnTo>
                  <a:lnTo>
                    <a:pt x="153" y="98"/>
                  </a:lnTo>
                  <a:lnTo>
                    <a:pt x="153" y="88"/>
                  </a:lnTo>
                  <a:lnTo>
                    <a:pt x="151" y="75"/>
                  </a:lnTo>
                  <a:lnTo>
                    <a:pt x="149" y="64"/>
                  </a:lnTo>
                  <a:lnTo>
                    <a:pt x="145" y="57"/>
                  </a:lnTo>
                  <a:lnTo>
                    <a:pt x="141" y="46"/>
                  </a:lnTo>
                  <a:lnTo>
                    <a:pt x="137" y="36"/>
                  </a:lnTo>
                  <a:lnTo>
                    <a:pt x="133" y="31"/>
                  </a:lnTo>
                  <a:lnTo>
                    <a:pt x="121" y="15"/>
                  </a:lnTo>
                  <a:lnTo>
                    <a:pt x="108" y="7"/>
                  </a:lnTo>
                  <a:lnTo>
                    <a:pt x="100" y="2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53" y="2"/>
                  </a:lnTo>
                  <a:lnTo>
                    <a:pt x="45" y="7"/>
                  </a:lnTo>
                  <a:lnTo>
                    <a:pt x="39" y="10"/>
                  </a:lnTo>
                  <a:lnTo>
                    <a:pt x="33" y="15"/>
                  </a:lnTo>
                  <a:lnTo>
                    <a:pt x="27" y="20"/>
                  </a:lnTo>
                  <a:lnTo>
                    <a:pt x="21" y="31"/>
                  </a:lnTo>
                  <a:lnTo>
                    <a:pt x="14" y="36"/>
                  </a:lnTo>
                  <a:lnTo>
                    <a:pt x="10" y="46"/>
                  </a:lnTo>
                  <a:lnTo>
                    <a:pt x="8" y="57"/>
                  </a:lnTo>
                  <a:lnTo>
                    <a:pt x="4" y="64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0" y="111"/>
                  </a:lnTo>
                  <a:lnTo>
                    <a:pt x="0" y="121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4" y="155"/>
                  </a:lnTo>
                  <a:lnTo>
                    <a:pt x="8" y="163"/>
                  </a:lnTo>
                  <a:lnTo>
                    <a:pt x="10" y="173"/>
                  </a:lnTo>
                  <a:lnTo>
                    <a:pt x="14" y="181"/>
                  </a:lnTo>
                  <a:lnTo>
                    <a:pt x="21" y="189"/>
                  </a:lnTo>
                  <a:lnTo>
                    <a:pt x="27" y="196"/>
                  </a:lnTo>
                  <a:lnTo>
                    <a:pt x="33" y="202"/>
                  </a:lnTo>
                  <a:lnTo>
                    <a:pt x="39" y="207"/>
                  </a:lnTo>
                  <a:lnTo>
                    <a:pt x="45" y="214"/>
                  </a:lnTo>
                  <a:lnTo>
                    <a:pt x="53" y="217"/>
                  </a:lnTo>
                  <a:lnTo>
                    <a:pt x="59" y="220"/>
                  </a:lnTo>
                  <a:lnTo>
                    <a:pt x="70" y="222"/>
                  </a:lnTo>
                  <a:lnTo>
                    <a:pt x="78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27" name="Freeform 182"/>
            <p:cNvSpPr>
              <a:spLocks/>
            </p:cNvSpPr>
            <p:nvPr/>
          </p:nvSpPr>
          <p:spPr bwMode="auto">
            <a:xfrm>
              <a:off x="2961" y="1764"/>
              <a:ext cx="88" cy="120"/>
            </a:xfrm>
            <a:custGeom>
              <a:avLst/>
              <a:gdLst>
                <a:gd name="T0" fmla="*/ 43 w 88"/>
                <a:gd name="T1" fmla="*/ 120 h 120"/>
                <a:gd name="T2" fmla="*/ 51 w 88"/>
                <a:gd name="T3" fmla="*/ 117 h 120"/>
                <a:gd name="T4" fmla="*/ 59 w 88"/>
                <a:gd name="T5" fmla="*/ 114 h 120"/>
                <a:gd name="T6" fmla="*/ 68 w 88"/>
                <a:gd name="T7" fmla="*/ 109 h 120"/>
                <a:gd name="T8" fmla="*/ 76 w 88"/>
                <a:gd name="T9" fmla="*/ 101 h 120"/>
                <a:gd name="T10" fmla="*/ 78 w 88"/>
                <a:gd name="T11" fmla="*/ 91 h 120"/>
                <a:gd name="T12" fmla="*/ 84 w 88"/>
                <a:gd name="T13" fmla="*/ 83 h 120"/>
                <a:gd name="T14" fmla="*/ 86 w 88"/>
                <a:gd name="T15" fmla="*/ 73 h 120"/>
                <a:gd name="T16" fmla="*/ 88 w 88"/>
                <a:gd name="T17" fmla="*/ 63 h 120"/>
                <a:gd name="T18" fmla="*/ 86 w 88"/>
                <a:gd name="T19" fmla="*/ 47 h 120"/>
                <a:gd name="T20" fmla="*/ 84 w 88"/>
                <a:gd name="T21" fmla="*/ 37 h 120"/>
                <a:gd name="T22" fmla="*/ 78 w 88"/>
                <a:gd name="T23" fmla="*/ 26 h 120"/>
                <a:gd name="T24" fmla="*/ 76 w 88"/>
                <a:gd name="T25" fmla="*/ 19 h 120"/>
                <a:gd name="T26" fmla="*/ 68 w 88"/>
                <a:gd name="T27" fmla="*/ 8 h 120"/>
                <a:gd name="T28" fmla="*/ 59 w 88"/>
                <a:gd name="T29" fmla="*/ 3 h 120"/>
                <a:gd name="T30" fmla="*/ 51 w 88"/>
                <a:gd name="T31" fmla="*/ 0 h 120"/>
                <a:gd name="T32" fmla="*/ 43 w 88"/>
                <a:gd name="T33" fmla="*/ 0 h 120"/>
                <a:gd name="T34" fmla="*/ 35 w 88"/>
                <a:gd name="T35" fmla="*/ 0 h 120"/>
                <a:gd name="T36" fmla="*/ 27 w 88"/>
                <a:gd name="T37" fmla="*/ 3 h 120"/>
                <a:gd name="T38" fmla="*/ 19 w 88"/>
                <a:gd name="T39" fmla="*/ 8 h 120"/>
                <a:gd name="T40" fmla="*/ 12 w 88"/>
                <a:gd name="T41" fmla="*/ 19 h 120"/>
                <a:gd name="T42" fmla="*/ 6 w 88"/>
                <a:gd name="T43" fmla="*/ 26 h 120"/>
                <a:gd name="T44" fmla="*/ 2 w 88"/>
                <a:gd name="T45" fmla="*/ 37 h 120"/>
                <a:gd name="T46" fmla="*/ 0 w 88"/>
                <a:gd name="T47" fmla="*/ 47 h 120"/>
                <a:gd name="T48" fmla="*/ 0 w 88"/>
                <a:gd name="T49" fmla="*/ 63 h 120"/>
                <a:gd name="T50" fmla="*/ 0 w 88"/>
                <a:gd name="T51" fmla="*/ 73 h 120"/>
                <a:gd name="T52" fmla="*/ 2 w 88"/>
                <a:gd name="T53" fmla="*/ 83 h 120"/>
                <a:gd name="T54" fmla="*/ 6 w 88"/>
                <a:gd name="T55" fmla="*/ 91 h 120"/>
                <a:gd name="T56" fmla="*/ 12 w 88"/>
                <a:gd name="T57" fmla="*/ 101 h 120"/>
                <a:gd name="T58" fmla="*/ 19 w 88"/>
                <a:gd name="T59" fmla="*/ 109 h 120"/>
                <a:gd name="T60" fmla="*/ 27 w 88"/>
                <a:gd name="T61" fmla="*/ 114 h 120"/>
                <a:gd name="T62" fmla="*/ 35 w 88"/>
                <a:gd name="T63" fmla="*/ 117 h 120"/>
                <a:gd name="T64" fmla="*/ 43 w 88"/>
                <a:gd name="T65" fmla="*/ 120 h 120"/>
                <a:gd name="T66" fmla="*/ 43 w 88"/>
                <a:gd name="T67" fmla="*/ 12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8"/>
                <a:gd name="T103" fmla="*/ 0 h 120"/>
                <a:gd name="T104" fmla="*/ 88 w 88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8" h="120">
                  <a:moveTo>
                    <a:pt x="43" y="120"/>
                  </a:moveTo>
                  <a:lnTo>
                    <a:pt x="51" y="117"/>
                  </a:lnTo>
                  <a:lnTo>
                    <a:pt x="59" y="114"/>
                  </a:lnTo>
                  <a:lnTo>
                    <a:pt x="68" y="109"/>
                  </a:lnTo>
                  <a:lnTo>
                    <a:pt x="76" y="101"/>
                  </a:lnTo>
                  <a:lnTo>
                    <a:pt x="78" y="91"/>
                  </a:lnTo>
                  <a:lnTo>
                    <a:pt x="84" y="83"/>
                  </a:lnTo>
                  <a:lnTo>
                    <a:pt x="86" y="73"/>
                  </a:lnTo>
                  <a:lnTo>
                    <a:pt x="88" y="63"/>
                  </a:lnTo>
                  <a:lnTo>
                    <a:pt x="86" y="47"/>
                  </a:lnTo>
                  <a:lnTo>
                    <a:pt x="84" y="37"/>
                  </a:lnTo>
                  <a:lnTo>
                    <a:pt x="78" y="26"/>
                  </a:lnTo>
                  <a:lnTo>
                    <a:pt x="76" y="19"/>
                  </a:lnTo>
                  <a:lnTo>
                    <a:pt x="68" y="8"/>
                  </a:lnTo>
                  <a:lnTo>
                    <a:pt x="59" y="3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6" y="26"/>
                  </a:lnTo>
                  <a:lnTo>
                    <a:pt x="2" y="37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2" y="83"/>
                  </a:lnTo>
                  <a:lnTo>
                    <a:pt x="6" y="91"/>
                  </a:lnTo>
                  <a:lnTo>
                    <a:pt x="12" y="101"/>
                  </a:lnTo>
                  <a:lnTo>
                    <a:pt x="19" y="109"/>
                  </a:lnTo>
                  <a:lnTo>
                    <a:pt x="27" y="114"/>
                  </a:lnTo>
                  <a:lnTo>
                    <a:pt x="35" y="117"/>
                  </a:lnTo>
                  <a:lnTo>
                    <a:pt x="43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28" name="Freeform 183"/>
            <p:cNvSpPr>
              <a:spLocks/>
            </p:cNvSpPr>
            <p:nvPr/>
          </p:nvSpPr>
          <p:spPr bwMode="auto">
            <a:xfrm>
              <a:off x="3141" y="1935"/>
              <a:ext cx="73" cy="109"/>
            </a:xfrm>
            <a:custGeom>
              <a:avLst/>
              <a:gdLst>
                <a:gd name="T0" fmla="*/ 39 w 73"/>
                <a:gd name="T1" fmla="*/ 109 h 109"/>
                <a:gd name="T2" fmla="*/ 45 w 73"/>
                <a:gd name="T3" fmla="*/ 107 h 109"/>
                <a:gd name="T4" fmla="*/ 51 w 73"/>
                <a:gd name="T5" fmla="*/ 104 h 109"/>
                <a:gd name="T6" fmla="*/ 57 w 73"/>
                <a:gd name="T7" fmla="*/ 99 h 109"/>
                <a:gd name="T8" fmla="*/ 63 w 73"/>
                <a:gd name="T9" fmla="*/ 94 h 109"/>
                <a:gd name="T10" fmla="*/ 67 w 73"/>
                <a:gd name="T11" fmla="*/ 83 h 109"/>
                <a:gd name="T12" fmla="*/ 71 w 73"/>
                <a:gd name="T13" fmla="*/ 75 h 109"/>
                <a:gd name="T14" fmla="*/ 73 w 73"/>
                <a:gd name="T15" fmla="*/ 65 h 109"/>
                <a:gd name="T16" fmla="*/ 73 w 73"/>
                <a:gd name="T17" fmla="*/ 57 h 109"/>
                <a:gd name="T18" fmla="*/ 73 w 73"/>
                <a:gd name="T19" fmla="*/ 44 h 109"/>
                <a:gd name="T20" fmla="*/ 71 w 73"/>
                <a:gd name="T21" fmla="*/ 34 h 109"/>
                <a:gd name="T22" fmla="*/ 67 w 73"/>
                <a:gd name="T23" fmla="*/ 24 h 109"/>
                <a:gd name="T24" fmla="*/ 63 w 73"/>
                <a:gd name="T25" fmla="*/ 16 h 109"/>
                <a:gd name="T26" fmla="*/ 57 w 73"/>
                <a:gd name="T27" fmla="*/ 8 h 109"/>
                <a:gd name="T28" fmla="*/ 51 w 73"/>
                <a:gd name="T29" fmla="*/ 3 h 109"/>
                <a:gd name="T30" fmla="*/ 45 w 73"/>
                <a:gd name="T31" fmla="*/ 0 h 109"/>
                <a:gd name="T32" fmla="*/ 39 w 73"/>
                <a:gd name="T33" fmla="*/ 0 h 109"/>
                <a:gd name="T34" fmla="*/ 28 w 73"/>
                <a:gd name="T35" fmla="*/ 0 h 109"/>
                <a:gd name="T36" fmla="*/ 22 w 73"/>
                <a:gd name="T37" fmla="*/ 3 h 109"/>
                <a:gd name="T38" fmla="*/ 16 w 73"/>
                <a:gd name="T39" fmla="*/ 8 h 109"/>
                <a:gd name="T40" fmla="*/ 10 w 73"/>
                <a:gd name="T41" fmla="*/ 16 h 109"/>
                <a:gd name="T42" fmla="*/ 6 w 73"/>
                <a:gd name="T43" fmla="*/ 24 h 109"/>
                <a:gd name="T44" fmla="*/ 2 w 73"/>
                <a:gd name="T45" fmla="*/ 34 h 109"/>
                <a:gd name="T46" fmla="*/ 0 w 73"/>
                <a:gd name="T47" fmla="*/ 44 h 109"/>
                <a:gd name="T48" fmla="*/ 0 w 73"/>
                <a:gd name="T49" fmla="*/ 57 h 109"/>
                <a:gd name="T50" fmla="*/ 0 w 73"/>
                <a:gd name="T51" fmla="*/ 65 h 109"/>
                <a:gd name="T52" fmla="*/ 2 w 73"/>
                <a:gd name="T53" fmla="*/ 75 h 109"/>
                <a:gd name="T54" fmla="*/ 6 w 73"/>
                <a:gd name="T55" fmla="*/ 83 h 109"/>
                <a:gd name="T56" fmla="*/ 10 w 73"/>
                <a:gd name="T57" fmla="*/ 94 h 109"/>
                <a:gd name="T58" fmla="*/ 16 w 73"/>
                <a:gd name="T59" fmla="*/ 99 h 109"/>
                <a:gd name="T60" fmla="*/ 22 w 73"/>
                <a:gd name="T61" fmla="*/ 104 h 109"/>
                <a:gd name="T62" fmla="*/ 28 w 73"/>
                <a:gd name="T63" fmla="*/ 107 h 109"/>
                <a:gd name="T64" fmla="*/ 39 w 73"/>
                <a:gd name="T65" fmla="*/ 109 h 109"/>
                <a:gd name="T66" fmla="*/ 39 w 73"/>
                <a:gd name="T67" fmla="*/ 109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3"/>
                <a:gd name="T103" fmla="*/ 0 h 109"/>
                <a:gd name="T104" fmla="*/ 73 w 73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3" h="109">
                  <a:moveTo>
                    <a:pt x="39" y="109"/>
                  </a:moveTo>
                  <a:lnTo>
                    <a:pt x="45" y="107"/>
                  </a:lnTo>
                  <a:lnTo>
                    <a:pt x="51" y="104"/>
                  </a:lnTo>
                  <a:lnTo>
                    <a:pt x="57" y="99"/>
                  </a:lnTo>
                  <a:lnTo>
                    <a:pt x="63" y="94"/>
                  </a:lnTo>
                  <a:lnTo>
                    <a:pt x="67" y="83"/>
                  </a:lnTo>
                  <a:lnTo>
                    <a:pt x="71" y="75"/>
                  </a:lnTo>
                  <a:lnTo>
                    <a:pt x="73" y="65"/>
                  </a:lnTo>
                  <a:lnTo>
                    <a:pt x="73" y="57"/>
                  </a:lnTo>
                  <a:lnTo>
                    <a:pt x="73" y="44"/>
                  </a:lnTo>
                  <a:lnTo>
                    <a:pt x="71" y="34"/>
                  </a:lnTo>
                  <a:lnTo>
                    <a:pt x="67" y="24"/>
                  </a:lnTo>
                  <a:lnTo>
                    <a:pt x="63" y="16"/>
                  </a:lnTo>
                  <a:lnTo>
                    <a:pt x="57" y="8"/>
                  </a:lnTo>
                  <a:lnTo>
                    <a:pt x="51" y="3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22" y="3"/>
                  </a:lnTo>
                  <a:lnTo>
                    <a:pt x="16" y="8"/>
                  </a:lnTo>
                  <a:lnTo>
                    <a:pt x="10" y="16"/>
                  </a:lnTo>
                  <a:lnTo>
                    <a:pt x="6" y="24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7"/>
                  </a:lnTo>
                  <a:lnTo>
                    <a:pt x="0" y="65"/>
                  </a:lnTo>
                  <a:lnTo>
                    <a:pt x="2" y="75"/>
                  </a:lnTo>
                  <a:lnTo>
                    <a:pt x="6" y="83"/>
                  </a:lnTo>
                  <a:lnTo>
                    <a:pt x="10" y="94"/>
                  </a:lnTo>
                  <a:lnTo>
                    <a:pt x="16" y="99"/>
                  </a:lnTo>
                  <a:lnTo>
                    <a:pt x="22" y="104"/>
                  </a:lnTo>
                  <a:lnTo>
                    <a:pt x="28" y="107"/>
                  </a:lnTo>
                  <a:lnTo>
                    <a:pt x="39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29" name="Freeform 184"/>
            <p:cNvSpPr>
              <a:spLocks/>
            </p:cNvSpPr>
            <p:nvPr/>
          </p:nvSpPr>
          <p:spPr bwMode="auto">
            <a:xfrm>
              <a:off x="1938" y="1669"/>
              <a:ext cx="84" cy="502"/>
            </a:xfrm>
            <a:custGeom>
              <a:avLst/>
              <a:gdLst>
                <a:gd name="T0" fmla="*/ 0 w 84"/>
                <a:gd name="T1" fmla="*/ 0 h 502"/>
                <a:gd name="T2" fmla="*/ 60 w 84"/>
                <a:gd name="T3" fmla="*/ 502 h 502"/>
                <a:gd name="T4" fmla="*/ 84 w 84"/>
                <a:gd name="T5" fmla="*/ 502 h 502"/>
                <a:gd name="T6" fmla="*/ 7 w 84"/>
                <a:gd name="T7" fmla="*/ 0 h 502"/>
                <a:gd name="T8" fmla="*/ 0 w 84"/>
                <a:gd name="T9" fmla="*/ 0 h 502"/>
                <a:gd name="T10" fmla="*/ 0 w 84"/>
                <a:gd name="T11" fmla="*/ 0 h 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502"/>
                <a:gd name="T20" fmla="*/ 84 w 84"/>
                <a:gd name="T21" fmla="*/ 502 h 5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502">
                  <a:moveTo>
                    <a:pt x="0" y="0"/>
                  </a:moveTo>
                  <a:lnTo>
                    <a:pt x="60" y="502"/>
                  </a:lnTo>
                  <a:lnTo>
                    <a:pt x="84" y="502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30" name="Freeform 185"/>
            <p:cNvSpPr>
              <a:spLocks/>
            </p:cNvSpPr>
            <p:nvPr/>
          </p:nvSpPr>
          <p:spPr bwMode="auto">
            <a:xfrm>
              <a:off x="1853" y="2031"/>
              <a:ext cx="81" cy="132"/>
            </a:xfrm>
            <a:custGeom>
              <a:avLst/>
              <a:gdLst>
                <a:gd name="T0" fmla="*/ 0 w 81"/>
                <a:gd name="T1" fmla="*/ 132 h 132"/>
                <a:gd name="T2" fmla="*/ 57 w 81"/>
                <a:gd name="T3" fmla="*/ 0 h 132"/>
                <a:gd name="T4" fmla="*/ 81 w 81"/>
                <a:gd name="T5" fmla="*/ 3 h 132"/>
                <a:gd name="T6" fmla="*/ 45 w 81"/>
                <a:gd name="T7" fmla="*/ 132 h 132"/>
                <a:gd name="T8" fmla="*/ 0 w 81"/>
                <a:gd name="T9" fmla="*/ 132 h 132"/>
                <a:gd name="T10" fmla="*/ 0 w 81"/>
                <a:gd name="T11" fmla="*/ 132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32"/>
                <a:gd name="T20" fmla="*/ 81 w 81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32">
                  <a:moveTo>
                    <a:pt x="0" y="132"/>
                  </a:moveTo>
                  <a:lnTo>
                    <a:pt x="57" y="0"/>
                  </a:lnTo>
                  <a:lnTo>
                    <a:pt x="81" y="3"/>
                  </a:lnTo>
                  <a:lnTo>
                    <a:pt x="45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31" name="Freeform 186"/>
            <p:cNvSpPr>
              <a:spLocks/>
            </p:cNvSpPr>
            <p:nvPr/>
          </p:nvSpPr>
          <p:spPr bwMode="auto">
            <a:xfrm>
              <a:off x="2404" y="2044"/>
              <a:ext cx="49" cy="132"/>
            </a:xfrm>
            <a:custGeom>
              <a:avLst/>
              <a:gdLst>
                <a:gd name="T0" fmla="*/ 0 w 49"/>
                <a:gd name="T1" fmla="*/ 5 h 132"/>
                <a:gd name="T2" fmla="*/ 10 w 49"/>
                <a:gd name="T3" fmla="*/ 132 h 132"/>
                <a:gd name="T4" fmla="*/ 49 w 49"/>
                <a:gd name="T5" fmla="*/ 132 h 132"/>
                <a:gd name="T6" fmla="*/ 22 w 49"/>
                <a:gd name="T7" fmla="*/ 0 h 132"/>
                <a:gd name="T8" fmla="*/ 0 w 49"/>
                <a:gd name="T9" fmla="*/ 5 h 132"/>
                <a:gd name="T10" fmla="*/ 0 w 49"/>
                <a:gd name="T11" fmla="*/ 5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32"/>
                <a:gd name="T20" fmla="*/ 49 w 49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32">
                  <a:moveTo>
                    <a:pt x="0" y="5"/>
                  </a:moveTo>
                  <a:lnTo>
                    <a:pt x="10" y="132"/>
                  </a:lnTo>
                  <a:lnTo>
                    <a:pt x="49" y="132"/>
                  </a:lnTo>
                  <a:lnTo>
                    <a:pt x="2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32" name="Freeform 187"/>
            <p:cNvSpPr>
              <a:spLocks/>
            </p:cNvSpPr>
            <p:nvPr/>
          </p:nvSpPr>
          <p:spPr bwMode="auto">
            <a:xfrm>
              <a:off x="1459" y="1575"/>
              <a:ext cx="81" cy="202"/>
            </a:xfrm>
            <a:custGeom>
              <a:avLst/>
              <a:gdLst>
                <a:gd name="T0" fmla="*/ 0 w 81"/>
                <a:gd name="T1" fmla="*/ 0 h 202"/>
                <a:gd name="T2" fmla="*/ 14 w 81"/>
                <a:gd name="T3" fmla="*/ 202 h 202"/>
                <a:gd name="T4" fmla="*/ 73 w 81"/>
                <a:gd name="T5" fmla="*/ 202 h 202"/>
                <a:gd name="T6" fmla="*/ 81 w 81"/>
                <a:gd name="T7" fmla="*/ 8 h 202"/>
                <a:gd name="T8" fmla="*/ 0 w 81"/>
                <a:gd name="T9" fmla="*/ 0 h 202"/>
                <a:gd name="T10" fmla="*/ 0 w 81"/>
                <a:gd name="T11" fmla="*/ 0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202"/>
                <a:gd name="T20" fmla="*/ 81 w 81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202">
                  <a:moveTo>
                    <a:pt x="0" y="0"/>
                  </a:moveTo>
                  <a:lnTo>
                    <a:pt x="14" y="202"/>
                  </a:lnTo>
                  <a:lnTo>
                    <a:pt x="73" y="202"/>
                  </a:lnTo>
                  <a:lnTo>
                    <a:pt x="8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33" name="Freeform 188"/>
            <p:cNvSpPr>
              <a:spLocks/>
            </p:cNvSpPr>
            <p:nvPr/>
          </p:nvSpPr>
          <p:spPr bwMode="auto">
            <a:xfrm>
              <a:off x="1412" y="1889"/>
              <a:ext cx="237" cy="36"/>
            </a:xfrm>
            <a:custGeom>
              <a:avLst/>
              <a:gdLst>
                <a:gd name="T0" fmla="*/ 0 w 237"/>
                <a:gd name="T1" fmla="*/ 18 h 36"/>
                <a:gd name="T2" fmla="*/ 235 w 237"/>
                <a:gd name="T3" fmla="*/ 0 h 36"/>
                <a:gd name="T4" fmla="*/ 237 w 237"/>
                <a:gd name="T5" fmla="*/ 26 h 36"/>
                <a:gd name="T6" fmla="*/ 6 w 237"/>
                <a:gd name="T7" fmla="*/ 36 h 36"/>
                <a:gd name="T8" fmla="*/ 0 w 237"/>
                <a:gd name="T9" fmla="*/ 18 h 36"/>
                <a:gd name="T10" fmla="*/ 0 w 237"/>
                <a:gd name="T11" fmla="*/ 18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7"/>
                <a:gd name="T19" fmla="*/ 0 h 36"/>
                <a:gd name="T20" fmla="*/ 237 w 237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7" h="36">
                  <a:moveTo>
                    <a:pt x="0" y="18"/>
                  </a:moveTo>
                  <a:lnTo>
                    <a:pt x="235" y="0"/>
                  </a:lnTo>
                  <a:lnTo>
                    <a:pt x="237" y="26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34" name="Freeform 189"/>
            <p:cNvSpPr>
              <a:spLocks/>
            </p:cNvSpPr>
            <p:nvPr/>
          </p:nvSpPr>
          <p:spPr bwMode="auto">
            <a:xfrm>
              <a:off x="3086" y="1645"/>
              <a:ext cx="106" cy="236"/>
            </a:xfrm>
            <a:custGeom>
              <a:avLst/>
              <a:gdLst>
                <a:gd name="T0" fmla="*/ 102 w 106"/>
                <a:gd name="T1" fmla="*/ 0 h 236"/>
                <a:gd name="T2" fmla="*/ 0 w 106"/>
                <a:gd name="T3" fmla="*/ 215 h 236"/>
                <a:gd name="T4" fmla="*/ 2 w 106"/>
                <a:gd name="T5" fmla="*/ 218 h 236"/>
                <a:gd name="T6" fmla="*/ 12 w 106"/>
                <a:gd name="T7" fmla="*/ 226 h 236"/>
                <a:gd name="T8" fmla="*/ 18 w 106"/>
                <a:gd name="T9" fmla="*/ 231 h 236"/>
                <a:gd name="T10" fmla="*/ 22 w 106"/>
                <a:gd name="T11" fmla="*/ 236 h 236"/>
                <a:gd name="T12" fmla="*/ 20 w 106"/>
                <a:gd name="T13" fmla="*/ 231 h 236"/>
                <a:gd name="T14" fmla="*/ 22 w 106"/>
                <a:gd name="T15" fmla="*/ 223 h 236"/>
                <a:gd name="T16" fmla="*/ 26 w 106"/>
                <a:gd name="T17" fmla="*/ 210 h 236"/>
                <a:gd name="T18" fmla="*/ 32 w 106"/>
                <a:gd name="T19" fmla="*/ 195 h 236"/>
                <a:gd name="T20" fmla="*/ 34 w 106"/>
                <a:gd name="T21" fmla="*/ 187 h 236"/>
                <a:gd name="T22" fmla="*/ 39 w 106"/>
                <a:gd name="T23" fmla="*/ 176 h 236"/>
                <a:gd name="T24" fmla="*/ 43 w 106"/>
                <a:gd name="T25" fmla="*/ 166 h 236"/>
                <a:gd name="T26" fmla="*/ 47 w 106"/>
                <a:gd name="T27" fmla="*/ 158 h 236"/>
                <a:gd name="T28" fmla="*/ 51 w 106"/>
                <a:gd name="T29" fmla="*/ 148 h 236"/>
                <a:gd name="T30" fmla="*/ 55 w 106"/>
                <a:gd name="T31" fmla="*/ 138 h 236"/>
                <a:gd name="T32" fmla="*/ 57 w 106"/>
                <a:gd name="T33" fmla="*/ 127 h 236"/>
                <a:gd name="T34" fmla="*/ 63 w 106"/>
                <a:gd name="T35" fmla="*/ 117 h 236"/>
                <a:gd name="T36" fmla="*/ 67 w 106"/>
                <a:gd name="T37" fmla="*/ 107 h 236"/>
                <a:gd name="T38" fmla="*/ 71 w 106"/>
                <a:gd name="T39" fmla="*/ 96 h 236"/>
                <a:gd name="T40" fmla="*/ 73 w 106"/>
                <a:gd name="T41" fmla="*/ 86 h 236"/>
                <a:gd name="T42" fmla="*/ 77 w 106"/>
                <a:gd name="T43" fmla="*/ 75 h 236"/>
                <a:gd name="T44" fmla="*/ 79 w 106"/>
                <a:gd name="T45" fmla="*/ 65 h 236"/>
                <a:gd name="T46" fmla="*/ 83 w 106"/>
                <a:gd name="T47" fmla="*/ 55 h 236"/>
                <a:gd name="T48" fmla="*/ 87 w 106"/>
                <a:gd name="T49" fmla="*/ 47 h 236"/>
                <a:gd name="T50" fmla="*/ 92 w 106"/>
                <a:gd name="T51" fmla="*/ 39 h 236"/>
                <a:gd name="T52" fmla="*/ 96 w 106"/>
                <a:gd name="T53" fmla="*/ 24 h 236"/>
                <a:gd name="T54" fmla="*/ 102 w 106"/>
                <a:gd name="T55" fmla="*/ 13 h 236"/>
                <a:gd name="T56" fmla="*/ 104 w 106"/>
                <a:gd name="T57" fmla="*/ 8 h 236"/>
                <a:gd name="T58" fmla="*/ 106 w 106"/>
                <a:gd name="T59" fmla="*/ 6 h 236"/>
                <a:gd name="T60" fmla="*/ 102 w 106"/>
                <a:gd name="T61" fmla="*/ 0 h 236"/>
                <a:gd name="T62" fmla="*/ 102 w 106"/>
                <a:gd name="T63" fmla="*/ 0 h 2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6"/>
                <a:gd name="T97" fmla="*/ 0 h 236"/>
                <a:gd name="T98" fmla="*/ 106 w 106"/>
                <a:gd name="T99" fmla="*/ 236 h 2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6" h="236">
                  <a:moveTo>
                    <a:pt x="102" y="0"/>
                  </a:moveTo>
                  <a:lnTo>
                    <a:pt x="0" y="215"/>
                  </a:lnTo>
                  <a:lnTo>
                    <a:pt x="2" y="218"/>
                  </a:lnTo>
                  <a:lnTo>
                    <a:pt x="12" y="226"/>
                  </a:lnTo>
                  <a:lnTo>
                    <a:pt x="18" y="231"/>
                  </a:lnTo>
                  <a:lnTo>
                    <a:pt x="22" y="236"/>
                  </a:lnTo>
                  <a:lnTo>
                    <a:pt x="20" y="231"/>
                  </a:lnTo>
                  <a:lnTo>
                    <a:pt x="22" y="223"/>
                  </a:lnTo>
                  <a:lnTo>
                    <a:pt x="26" y="210"/>
                  </a:lnTo>
                  <a:lnTo>
                    <a:pt x="32" y="195"/>
                  </a:lnTo>
                  <a:lnTo>
                    <a:pt x="34" y="187"/>
                  </a:lnTo>
                  <a:lnTo>
                    <a:pt x="39" y="176"/>
                  </a:lnTo>
                  <a:lnTo>
                    <a:pt x="43" y="166"/>
                  </a:lnTo>
                  <a:lnTo>
                    <a:pt x="47" y="158"/>
                  </a:lnTo>
                  <a:lnTo>
                    <a:pt x="51" y="148"/>
                  </a:lnTo>
                  <a:lnTo>
                    <a:pt x="55" y="138"/>
                  </a:lnTo>
                  <a:lnTo>
                    <a:pt x="57" y="127"/>
                  </a:lnTo>
                  <a:lnTo>
                    <a:pt x="63" y="117"/>
                  </a:lnTo>
                  <a:lnTo>
                    <a:pt x="67" y="107"/>
                  </a:lnTo>
                  <a:lnTo>
                    <a:pt x="71" y="96"/>
                  </a:lnTo>
                  <a:lnTo>
                    <a:pt x="73" y="86"/>
                  </a:lnTo>
                  <a:lnTo>
                    <a:pt x="77" y="75"/>
                  </a:lnTo>
                  <a:lnTo>
                    <a:pt x="79" y="65"/>
                  </a:lnTo>
                  <a:lnTo>
                    <a:pt x="83" y="55"/>
                  </a:lnTo>
                  <a:lnTo>
                    <a:pt x="87" y="47"/>
                  </a:lnTo>
                  <a:lnTo>
                    <a:pt x="92" y="39"/>
                  </a:lnTo>
                  <a:lnTo>
                    <a:pt x="96" y="24"/>
                  </a:lnTo>
                  <a:lnTo>
                    <a:pt x="102" y="13"/>
                  </a:lnTo>
                  <a:lnTo>
                    <a:pt x="104" y="8"/>
                  </a:lnTo>
                  <a:lnTo>
                    <a:pt x="106" y="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669E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35" name="Freeform 190"/>
            <p:cNvSpPr>
              <a:spLocks/>
            </p:cNvSpPr>
            <p:nvPr/>
          </p:nvSpPr>
          <p:spPr bwMode="auto">
            <a:xfrm>
              <a:off x="3063" y="1746"/>
              <a:ext cx="184" cy="73"/>
            </a:xfrm>
            <a:custGeom>
              <a:avLst/>
              <a:gdLst>
                <a:gd name="T0" fmla="*/ 0 w 184"/>
                <a:gd name="T1" fmla="*/ 16 h 73"/>
                <a:gd name="T2" fmla="*/ 182 w 184"/>
                <a:gd name="T3" fmla="*/ 73 h 73"/>
                <a:gd name="T4" fmla="*/ 184 w 184"/>
                <a:gd name="T5" fmla="*/ 44 h 73"/>
                <a:gd name="T6" fmla="*/ 0 w 184"/>
                <a:gd name="T7" fmla="*/ 0 h 73"/>
                <a:gd name="T8" fmla="*/ 0 w 184"/>
                <a:gd name="T9" fmla="*/ 16 h 73"/>
                <a:gd name="T10" fmla="*/ 0 w 184"/>
                <a:gd name="T11" fmla="*/ 1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4"/>
                <a:gd name="T19" fmla="*/ 0 h 73"/>
                <a:gd name="T20" fmla="*/ 184 w 184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4" h="73">
                  <a:moveTo>
                    <a:pt x="0" y="16"/>
                  </a:moveTo>
                  <a:lnTo>
                    <a:pt x="182" y="73"/>
                  </a:lnTo>
                  <a:lnTo>
                    <a:pt x="184" y="44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9E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36" name="Freeform 191"/>
            <p:cNvSpPr>
              <a:spLocks/>
            </p:cNvSpPr>
            <p:nvPr/>
          </p:nvSpPr>
          <p:spPr bwMode="auto">
            <a:xfrm>
              <a:off x="3094" y="1651"/>
              <a:ext cx="112" cy="238"/>
            </a:xfrm>
            <a:custGeom>
              <a:avLst/>
              <a:gdLst>
                <a:gd name="T0" fmla="*/ 0 w 112"/>
                <a:gd name="T1" fmla="*/ 12 h 238"/>
                <a:gd name="T2" fmla="*/ 73 w 112"/>
                <a:gd name="T3" fmla="*/ 238 h 238"/>
                <a:gd name="T4" fmla="*/ 112 w 112"/>
                <a:gd name="T5" fmla="*/ 225 h 238"/>
                <a:gd name="T6" fmla="*/ 8 w 112"/>
                <a:gd name="T7" fmla="*/ 0 h 238"/>
                <a:gd name="T8" fmla="*/ 0 w 112"/>
                <a:gd name="T9" fmla="*/ 12 h 238"/>
                <a:gd name="T10" fmla="*/ 0 w 112"/>
                <a:gd name="T11" fmla="*/ 12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238"/>
                <a:gd name="T20" fmla="*/ 112 w 112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238">
                  <a:moveTo>
                    <a:pt x="0" y="12"/>
                  </a:moveTo>
                  <a:lnTo>
                    <a:pt x="73" y="238"/>
                  </a:lnTo>
                  <a:lnTo>
                    <a:pt x="112" y="225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669E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37" name="Freeform 192"/>
            <p:cNvSpPr>
              <a:spLocks/>
            </p:cNvSpPr>
            <p:nvPr/>
          </p:nvSpPr>
          <p:spPr bwMode="auto">
            <a:xfrm>
              <a:off x="448" y="2060"/>
              <a:ext cx="90" cy="248"/>
            </a:xfrm>
            <a:custGeom>
              <a:avLst/>
              <a:gdLst>
                <a:gd name="T0" fmla="*/ 0 w 90"/>
                <a:gd name="T1" fmla="*/ 0 h 248"/>
                <a:gd name="T2" fmla="*/ 39 w 90"/>
                <a:gd name="T3" fmla="*/ 246 h 248"/>
                <a:gd name="T4" fmla="*/ 90 w 90"/>
                <a:gd name="T5" fmla="*/ 248 h 248"/>
                <a:gd name="T6" fmla="*/ 6 w 90"/>
                <a:gd name="T7" fmla="*/ 0 h 248"/>
                <a:gd name="T8" fmla="*/ 0 w 90"/>
                <a:gd name="T9" fmla="*/ 0 h 248"/>
                <a:gd name="T10" fmla="*/ 0 w 90"/>
                <a:gd name="T11" fmla="*/ 0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248"/>
                <a:gd name="T20" fmla="*/ 90 w 9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248">
                  <a:moveTo>
                    <a:pt x="0" y="0"/>
                  </a:moveTo>
                  <a:lnTo>
                    <a:pt x="39" y="246"/>
                  </a:lnTo>
                  <a:lnTo>
                    <a:pt x="90" y="248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38" name="Freeform 193"/>
            <p:cNvSpPr>
              <a:spLocks/>
            </p:cNvSpPr>
            <p:nvPr/>
          </p:nvSpPr>
          <p:spPr bwMode="auto">
            <a:xfrm>
              <a:off x="1095" y="2042"/>
              <a:ext cx="82" cy="277"/>
            </a:xfrm>
            <a:custGeom>
              <a:avLst/>
              <a:gdLst>
                <a:gd name="T0" fmla="*/ 78 w 82"/>
                <a:gd name="T1" fmla="*/ 0 h 277"/>
                <a:gd name="T2" fmla="*/ 0 w 82"/>
                <a:gd name="T3" fmla="*/ 277 h 277"/>
                <a:gd name="T4" fmla="*/ 43 w 82"/>
                <a:gd name="T5" fmla="*/ 277 h 277"/>
                <a:gd name="T6" fmla="*/ 82 w 82"/>
                <a:gd name="T7" fmla="*/ 0 h 277"/>
                <a:gd name="T8" fmla="*/ 78 w 82"/>
                <a:gd name="T9" fmla="*/ 0 h 277"/>
                <a:gd name="T10" fmla="*/ 78 w 82"/>
                <a:gd name="T11" fmla="*/ 0 h 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277"/>
                <a:gd name="T20" fmla="*/ 82 w 82"/>
                <a:gd name="T21" fmla="*/ 277 h 2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277">
                  <a:moveTo>
                    <a:pt x="78" y="0"/>
                  </a:moveTo>
                  <a:lnTo>
                    <a:pt x="0" y="277"/>
                  </a:lnTo>
                  <a:lnTo>
                    <a:pt x="43" y="277"/>
                  </a:lnTo>
                  <a:lnTo>
                    <a:pt x="8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39" name="Freeform 194"/>
            <p:cNvSpPr>
              <a:spLocks/>
            </p:cNvSpPr>
            <p:nvPr/>
          </p:nvSpPr>
          <p:spPr bwMode="auto">
            <a:xfrm>
              <a:off x="1630" y="1055"/>
              <a:ext cx="213" cy="60"/>
            </a:xfrm>
            <a:custGeom>
              <a:avLst/>
              <a:gdLst>
                <a:gd name="T0" fmla="*/ 104 w 213"/>
                <a:gd name="T1" fmla="*/ 60 h 60"/>
                <a:gd name="T2" fmla="*/ 94 w 213"/>
                <a:gd name="T3" fmla="*/ 57 h 60"/>
                <a:gd name="T4" fmla="*/ 84 w 213"/>
                <a:gd name="T5" fmla="*/ 57 h 60"/>
                <a:gd name="T6" fmla="*/ 78 w 213"/>
                <a:gd name="T7" fmla="*/ 57 h 60"/>
                <a:gd name="T8" fmla="*/ 70 w 213"/>
                <a:gd name="T9" fmla="*/ 54 h 60"/>
                <a:gd name="T10" fmla="*/ 61 w 213"/>
                <a:gd name="T11" fmla="*/ 52 h 60"/>
                <a:gd name="T12" fmla="*/ 53 w 213"/>
                <a:gd name="T13" fmla="*/ 49 h 60"/>
                <a:gd name="T14" fmla="*/ 47 w 213"/>
                <a:gd name="T15" fmla="*/ 49 h 60"/>
                <a:gd name="T16" fmla="*/ 41 w 213"/>
                <a:gd name="T17" fmla="*/ 47 h 60"/>
                <a:gd name="T18" fmla="*/ 27 w 213"/>
                <a:gd name="T19" fmla="*/ 39 h 60"/>
                <a:gd name="T20" fmla="*/ 17 w 213"/>
                <a:gd name="T21" fmla="*/ 34 h 60"/>
                <a:gd name="T22" fmla="*/ 6 w 213"/>
                <a:gd name="T23" fmla="*/ 23 h 60"/>
                <a:gd name="T24" fmla="*/ 0 w 213"/>
                <a:gd name="T25" fmla="*/ 16 h 60"/>
                <a:gd name="T26" fmla="*/ 8 w 213"/>
                <a:gd name="T27" fmla="*/ 13 h 60"/>
                <a:gd name="T28" fmla="*/ 19 w 213"/>
                <a:gd name="T29" fmla="*/ 13 h 60"/>
                <a:gd name="T30" fmla="*/ 29 w 213"/>
                <a:gd name="T31" fmla="*/ 10 h 60"/>
                <a:gd name="T32" fmla="*/ 43 w 213"/>
                <a:gd name="T33" fmla="*/ 10 h 60"/>
                <a:gd name="T34" fmla="*/ 47 w 213"/>
                <a:gd name="T35" fmla="*/ 8 h 60"/>
                <a:gd name="T36" fmla="*/ 53 w 213"/>
                <a:gd name="T37" fmla="*/ 8 h 60"/>
                <a:gd name="T38" fmla="*/ 61 w 213"/>
                <a:gd name="T39" fmla="*/ 8 h 60"/>
                <a:gd name="T40" fmla="*/ 70 w 213"/>
                <a:gd name="T41" fmla="*/ 8 h 60"/>
                <a:gd name="T42" fmla="*/ 76 w 213"/>
                <a:gd name="T43" fmla="*/ 8 h 60"/>
                <a:gd name="T44" fmla="*/ 84 w 213"/>
                <a:gd name="T45" fmla="*/ 8 h 60"/>
                <a:gd name="T46" fmla="*/ 92 w 213"/>
                <a:gd name="T47" fmla="*/ 8 h 60"/>
                <a:gd name="T48" fmla="*/ 98 w 213"/>
                <a:gd name="T49" fmla="*/ 8 h 60"/>
                <a:gd name="T50" fmla="*/ 104 w 213"/>
                <a:gd name="T51" fmla="*/ 5 h 60"/>
                <a:gd name="T52" fmla="*/ 112 w 213"/>
                <a:gd name="T53" fmla="*/ 5 h 60"/>
                <a:gd name="T54" fmla="*/ 121 w 213"/>
                <a:gd name="T55" fmla="*/ 3 h 60"/>
                <a:gd name="T56" fmla="*/ 127 w 213"/>
                <a:gd name="T57" fmla="*/ 3 h 60"/>
                <a:gd name="T58" fmla="*/ 135 w 213"/>
                <a:gd name="T59" fmla="*/ 3 h 60"/>
                <a:gd name="T60" fmla="*/ 143 w 213"/>
                <a:gd name="T61" fmla="*/ 3 h 60"/>
                <a:gd name="T62" fmla="*/ 149 w 213"/>
                <a:gd name="T63" fmla="*/ 3 h 60"/>
                <a:gd name="T64" fmla="*/ 157 w 213"/>
                <a:gd name="T65" fmla="*/ 3 h 60"/>
                <a:gd name="T66" fmla="*/ 164 w 213"/>
                <a:gd name="T67" fmla="*/ 3 h 60"/>
                <a:gd name="T68" fmla="*/ 172 w 213"/>
                <a:gd name="T69" fmla="*/ 3 h 60"/>
                <a:gd name="T70" fmla="*/ 180 w 213"/>
                <a:gd name="T71" fmla="*/ 0 h 60"/>
                <a:gd name="T72" fmla="*/ 186 w 213"/>
                <a:gd name="T73" fmla="*/ 0 h 60"/>
                <a:gd name="T74" fmla="*/ 198 w 213"/>
                <a:gd name="T75" fmla="*/ 0 h 60"/>
                <a:gd name="T76" fmla="*/ 213 w 213"/>
                <a:gd name="T77" fmla="*/ 0 h 60"/>
                <a:gd name="T78" fmla="*/ 204 w 213"/>
                <a:gd name="T79" fmla="*/ 13 h 60"/>
                <a:gd name="T80" fmla="*/ 198 w 213"/>
                <a:gd name="T81" fmla="*/ 23 h 60"/>
                <a:gd name="T82" fmla="*/ 186 w 213"/>
                <a:gd name="T83" fmla="*/ 34 h 60"/>
                <a:gd name="T84" fmla="*/ 174 w 213"/>
                <a:gd name="T85" fmla="*/ 41 h 60"/>
                <a:gd name="T86" fmla="*/ 166 w 213"/>
                <a:gd name="T87" fmla="*/ 44 h 60"/>
                <a:gd name="T88" fmla="*/ 157 w 213"/>
                <a:gd name="T89" fmla="*/ 47 h 60"/>
                <a:gd name="T90" fmla="*/ 149 w 213"/>
                <a:gd name="T91" fmla="*/ 49 h 60"/>
                <a:gd name="T92" fmla="*/ 141 w 213"/>
                <a:gd name="T93" fmla="*/ 54 h 60"/>
                <a:gd name="T94" fmla="*/ 131 w 213"/>
                <a:gd name="T95" fmla="*/ 54 h 60"/>
                <a:gd name="T96" fmla="*/ 123 w 213"/>
                <a:gd name="T97" fmla="*/ 57 h 60"/>
                <a:gd name="T98" fmla="*/ 112 w 213"/>
                <a:gd name="T99" fmla="*/ 57 h 60"/>
                <a:gd name="T100" fmla="*/ 104 w 213"/>
                <a:gd name="T101" fmla="*/ 60 h 60"/>
                <a:gd name="T102" fmla="*/ 104 w 213"/>
                <a:gd name="T103" fmla="*/ 60 h 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3"/>
                <a:gd name="T157" fmla="*/ 0 h 60"/>
                <a:gd name="T158" fmla="*/ 213 w 213"/>
                <a:gd name="T159" fmla="*/ 60 h 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3" h="60">
                  <a:moveTo>
                    <a:pt x="104" y="60"/>
                  </a:moveTo>
                  <a:lnTo>
                    <a:pt x="94" y="57"/>
                  </a:lnTo>
                  <a:lnTo>
                    <a:pt x="84" y="57"/>
                  </a:lnTo>
                  <a:lnTo>
                    <a:pt x="78" y="57"/>
                  </a:lnTo>
                  <a:lnTo>
                    <a:pt x="70" y="54"/>
                  </a:lnTo>
                  <a:lnTo>
                    <a:pt x="61" y="52"/>
                  </a:lnTo>
                  <a:lnTo>
                    <a:pt x="53" y="49"/>
                  </a:lnTo>
                  <a:lnTo>
                    <a:pt x="47" y="49"/>
                  </a:lnTo>
                  <a:lnTo>
                    <a:pt x="41" y="47"/>
                  </a:lnTo>
                  <a:lnTo>
                    <a:pt x="27" y="39"/>
                  </a:lnTo>
                  <a:lnTo>
                    <a:pt x="17" y="34"/>
                  </a:lnTo>
                  <a:lnTo>
                    <a:pt x="6" y="23"/>
                  </a:lnTo>
                  <a:lnTo>
                    <a:pt x="0" y="16"/>
                  </a:lnTo>
                  <a:lnTo>
                    <a:pt x="8" y="13"/>
                  </a:lnTo>
                  <a:lnTo>
                    <a:pt x="19" y="13"/>
                  </a:lnTo>
                  <a:lnTo>
                    <a:pt x="29" y="10"/>
                  </a:lnTo>
                  <a:lnTo>
                    <a:pt x="43" y="10"/>
                  </a:lnTo>
                  <a:lnTo>
                    <a:pt x="47" y="8"/>
                  </a:lnTo>
                  <a:lnTo>
                    <a:pt x="53" y="8"/>
                  </a:lnTo>
                  <a:lnTo>
                    <a:pt x="61" y="8"/>
                  </a:lnTo>
                  <a:lnTo>
                    <a:pt x="70" y="8"/>
                  </a:lnTo>
                  <a:lnTo>
                    <a:pt x="76" y="8"/>
                  </a:lnTo>
                  <a:lnTo>
                    <a:pt x="84" y="8"/>
                  </a:lnTo>
                  <a:lnTo>
                    <a:pt x="92" y="8"/>
                  </a:lnTo>
                  <a:lnTo>
                    <a:pt x="98" y="8"/>
                  </a:lnTo>
                  <a:lnTo>
                    <a:pt x="104" y="5"/>
                  </a:lnTo>
                  <a:lnTo>
                    <a:pt x="112" y="5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5" y="3"/>
                  </a:lnTo>
                  <a:lnTo>
                    <a:pt x="143" y="3"/>
                  </a:lnTo>
                  <a:lnTo>
                    <a:pt x="149" y="3"/>
                  </a:lnTo>
                  <a:lnTo>
                    <a:pt x="157" y="3"/>
                  </a:lnTo>
                  <a:lnTo>
                    <a:pt x="164" y="3"/>
                  </a:lnTo>
                  <a:lnTo>
                    <a:pt x="172" y="3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213" y="0"/>
                  </a:lnTo>
                  <a:lnTo>
                    <a:pt x="204" y="13"/>
                  </a:lnTo>
                  <a:lnTo>
                    <a:pt x="198" y="23"/>
                  </a:lnTo>
                  <a:lnTo>
                    <a:pt x="186" y="34"/>
                  </a:lnTo>
                  <a:lnTo>
                    <a:pt x="174" y="41"/>
                  </a:lnTo>
                  <a:lnTo>
                    <a:pt x="166" y="44"/>
                  </a:lnTo>
                  <a:lnTo>
                    <a:pt x="157" y="47"/>
                  </a:lnTo>
                  <a:lnTo>
                    <a:pt x="149" y="49"/>
                  </a:lnTo>
                  <a:lnTo>
                    <a:pt x="141" y="54"/>
                  </a:lnTo>
                  <a:lnTo>
                    <a:pt x="131" y="54"/>
                  </a:lnTo>
                  <a:lnTo>
                    <a:pt x="123" y="57"/>
                  </a:lnTo>
                  <a:lnTo>
                    <a:pt x="112" y="57"/>
                  </a:lnTo>
                  <a:lnTo>
                    <a:pt x="10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40" name="Freeform 195"/>
            <p:cNvSpPr>
              <a:spLocks/>
            </p:cNvSpPr>
            <p:nvPr/>
          </p:nvSpPr>
          <p:spPr bwMode="auto">
            <a:xfrm>
              <a:off x="2592" y="731"/>
              <a:ext cx="314" cy="878"/>
            </a:xfrm>
            <a:custGeom>
              <a:avLst/>
              <a:gdLst>
                <a:gd name="T0" fmla="*/ 77 w 314"/>
                <a:gd name="T1" fmla="*/ 187 h 878"/>
                <a:gd name="T2" fmla="*/ 0 w 314"/>
                <a:gd name="T3" fmla="*/ 169 h 878"/>
                <a:gd name="T4" fmla="*/ 12 w 314"/>
                <a:gd name="T5" fmla="*/ 26 h 878"/>
                <a:gd name="T6" fmla="*/ 43 w 314"/>
                <a:gd name="T7" fmla="*/ 29 h 878"/>
                <a:gd name="T8" fmla="*/ 45 w 314"/>
                <a:gd name="T9" fmla="*/ 39 h 878"/>
                <a:gd name="T10" fmla="*/ 55 w 314"/>
                <a:gd name="T11" fmla="*/ 52 h 878"/>
                <a:gd name="T12" fmla="*/ 57 w 314"/>
                <a:gd name="T13" fmla="*/ 57 h 878"/>
                <a:gd name="T14" fmla="*/ 65 w 314"/>
                <a:gd name="T15" fmla="*/ 62 h 878"/>
                <a:gd name="T16" fmla="*/ 71 w 314"/>
                <a:gd name="T17" fmla="*/ 68 h 878"/>
                <a:gd name="T18" fmla="*/ 77 w 314"/>
                <a:gd name="T19" fmla="*/ 73 h 878"/>
                <a:gd name="T20" fmla="*/ 83 w 314"/>
                <a:gd name="T21" fmla="*/ 75 h 878"/>
                <a:gd name="T22" fmla="*/ 92 w 314"/>
                <a:gd name="T23" fmla="*/ 78 h 878"/>
                <a:gd name="T24" fmla="*/ 100 w 314"/>
                <a:gd name="T25" fmla="*/ 81 h 878"/>
                <a:gd name="T26" fmla="*/ 110 w 314"/>
                <a:gd name="T27" fmla="*/ 83 h 878"/>
                <a:gd name="T28" fmla="*/ 116 w 314"/>
                <a:gd name="T29" fmla="*/ 86 h 878"/>
                <a:gd name="T30" fmla="*/ 126 w 314"/>
                <a:gd name="T31" fmla="*/ 88 h 878"/>
                <a:gd name="T32" fmla="*/ 136 w 314"/>
                <a:gd name="T33" fmla="*/ 88 h 878"/>
                <a:gd name="T34" fmla="*/ 147 w 314"/>
                <a:gd name="T35" fmla="*/ 91 h 878"/>
                <a:gd name="T36" fmla="*/ 157 w 314"/>
                <a:gd name="T37" fmla="*/ 88 h 878"/>
                <a:gd name="T38" fmla="*/ 167 w 314"/>
                <a:gd name="T39" fmla="*/ 88 h 878"/>
                <a:gd name="T40" fmla="*/ 177 w 314"/>
                <a:gd name="T41" fmla="*/ 86 h 878"/>
                <a:gd name="T42" fmla="*/ 188 w 314"/>
                <a:gd name="T43" fmla="*/ 83 h 878"/>
                <a:gd name="T44" fmla="*/ 198 w 314"/>
                <a:gd name="T45" fmla="*/ 81 h 878"/>
                <a:gd name="T46" fmla="*/ 206 w 314"/>
                <a:gd name="T47" fmla="*/ 75 h 878"/>
                <a:gd name="T48" fmla="*/ 214 w 314"/>
                <a:gd name="T49" fmla="*/ 73 h 878"/>
                <a:gd name="T50" fmla="*/ 224 w 314"/>
                <a:gd name="T51" fmla="*/ 68 h 878"/>
                <a:gd name="T52" fmla="*/ 234 w 314"/>
                <a:gd name="T53" fmla="*/ 55 h 878"/>
                <a:gd name="T54" fmla="*/ 247 w 314"/>
                <a:gd name="T55" fmla="*/ 44 h 878"/>
                <a:gd name="T56" fmla="*/ 253 w 314"/>
                <a:gd name="T57" fmla="*/ 29 h 878"/>
                <a:gd name="T58" fmla="*/ 255 w 314"/>
                <a:gd name="T59" fmla="*/ 13 h 878"/>
                <a:gd name="T60" fmla="*/ 255 w 314"/>
                <a:gd name="T61" fmla="*/ 8 h 878"/>
                <a:gd name="T62" fmla="*/ 255 w 314"/>
                <a:gd name="T63" fmla="*/ 3 h 878"/>
                <a:gd name="T64" fmla="*/ 265 w 314"/>
                <a:gd name="T65" fmla="*/ 0 h 878"/>
                <a:gd name="T66" fmla="*/ 275 w 314"/>
                <a:gd name="T67" fmla="*/ 0 h 878"/>
                <a:gd name="T68" fmla="*/ 281 w 314"/>
                <a:gd name="T69" fmla="*/ 0 h 878"/>
                <a:gd name="T70" fmla="*/ 285 w 314"/>
                <a:gd name="T71" fmla="*/ 0 h 878"/>
                <a:gd name="T72" fmla="*/ 314 w 314"/>
                <a:gd name="T73" fmla="*/ 140 h 878"/>
                <a:gd name="T74" fmla="*/ 218 w 314"/>
                <a:gd name="T75" fmla="*/ 169 h 878"/>
                <a:gd name="T76" fmla="*/ 239 w 314"/>
                <a:gd name="T77" fmla="*/ 860 h 878"/>
                <a:gd name="T78" fmla="*/ 106 w 314"/>
                <a:gd name="T79" fmla="*/ 878 h 878"/>
                <a:gd name="T80" fmla="*/ 77 w 314"/>
                <a:gd name="T81" fmla="*/ 187 h 878"/>
                <a:gd name="T82" fmla="*/ 77 w 314"/>
                <a:gd name="T83" fmla="*/ 187 h 8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4"/>
                <a:gd name="T127" fmla="*/ 0 h 878"/>
                <a:gd name="T128" fmla="*/ 314 w 314"/>
                <a:gd name="T129" fmla="*/ 878 h 8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4" h="878">
                  <a:moveTo>
                    <a:pt x="77" y="187"/>
                  </a:moveTo>
                  <a:lnTo>
                    <a:pt x="0" y="169"/>
                  </a:lnTo>
                  <a:lnTo>
                    <a:pt x="12" y="26"/>
                  </a:lnTo>
                  <a:lnTo>
                    <a:pt x="43" y="29"/>
                  </a:lnTo>
                  <a:lnTo>
                    <a:pt x="45" y="39"/>
                  </a:lnTo>
                  <a:lnTo>
                    <a:pt x="55" y="52"/>
                  </a:lnTo>
                  <a:lnTo>
                    <a:pt x="57" y="57"/>
                  </a:lnTo>
                  <a:lnTo>
                    <a:pt x="65" y="62"/>
                  </a:lnTo>
                  <a:lnTo>
                    <a:pt x="71" y="68"/>
                  </a:lnTo>
                  <a:lnTo>
                    <a:pt x="77" y="73"/>
                  </a:lnTo>
                  <a:lnTo>
                    <a:pt x="83" y="75"/>
                  </a:lnTo>
                  <a:lnTo>
                    <a:pt x="92" y="78"/>
                  </a:lnTo>
                  <a:lnTo>
                    <a:pt x="100" y="81"/>
                  </a:lnTo>
                  <a:lnTo>
                    <a:pt x="110" y="83"/>
                  </a:lnTo>
                  <a:lnTo>
                    <a:pt x="116" y="86"/>
                  </a:lnTo>
                  <a:lnTo>
                    <a:pt x="126" y="88"/>
                  </a:lnTo>
                  <a:lnTo>
                    <a:pt x="136" y="88"/>
                  </a:lnTo>
                  <a:lnTo>
                    <a:pt x="147" y="91"/>
                  </a:lnTo>
                  <a:lnTo>
                    <a:pt x="157" y="88"/>
                  </a:lnTo>
                  <a:lnTo>
                    <a:pt x="167" y="88"/>
                  </a:lnTo>
                  <a:lnTo>
                    <a:pt x="177" y="86"/>
                  </a:lnTo>
                  <a:lnTo>
                    <a:pt x="188" y="83"/>
                  </a:lnTo>
                  <a:lnTo>
                    <a:pt x="198" y="81"/>
                  </a:lnTo>
                  <a:lnTo>
                    <a:pt x="206" y="75"/>
                  </a:lnTo>
                  <a:lnTo>
                    <a:pt x="214" y="73"/>
                  </a:lnTo>
                  <a:lnTo>
                    <a:pt x="224" y="68"/>
                  </a:lnTo>
                  <a:lnTo>
                    <a:pt x="234" y="55"/>
                  </a:lnTo>
                  <a:lnTo>
                    <a:pt x="247" y="44"/>
                  </a:lnTo>
                  <a:lnTo>
                    <a:pt x="253" y="29"/>
                  </a:lnTo>
                  <a:lnTo>
                    <a:pt x="255" y="13"/>
                  </a:lnTo>
                  <a:lnTo>
                    <a:pt x="255" y="8"/>
                  </a:lnTo>
                  <a:lnTo>
                    <a:pt x="255" y="3"/>
                  </a:lnTo>
                  <a:lnTo>
                    <a:pt x="265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5" y="0"/>
                  </a:lnTo>
                  <a:lnTo>
                    <a:pt x="314" y="140"/>
                  </a:lnTo>
                  <a:lnTo>
                    <a:pt x="218" y="169"/>
                  </a:lnTo>
                  <a:lnTo>
                    <a:pt x="239" y="860"/>
                  </a:lnTo>
                  <a:lnTo>
                    <a:pt x="106" y="878"/>
                  </a:lnTo>
                  <a:lnTo>
                    <a:pt x="77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41" name="Freeform 196"/>
            <p:cNvSpPr>
              <a:spLocks/>
            </p:cNvSpPr>
            <p:nvPr/>
          </p:nvSpPr>
          <p:spPr bwMode="auto">
            <a:xfrm>
              <a:off x="2700" y="938"/>
              <a:ext cx="122" cy="32"/>
            </a:xfrm>
            <a:custGeom>
              <a:avLst/>
              <a:gdLst>
                <a:gd name="T0" fmla="*/ 0 w 122"/>
                <a:gd name="T1" fmla="*/ 8 h 32"/>
                <a:gd name="T2" fmla="*/ 0 w 122"/>
                <a:gd name="T3" fmla="*/ 32 h 32"/>
                <a:gd name="T4" fmla="*/ 122 w 122"/>
                <a:gd name="T5" fmla="*/ 29 h 32"/>
                <a:gd name="T6" fmla="*/ 118 w 122"/>
                <a:gd name="T7" fmla="*/ 0 h 32"/>
                <a:gd name="T8" fmla="*/ 0 w 122"/>
                <a:gd name="T9" fmla="*/ 8 h 32"/>
                <a:gd name="T10" fmla="*/ 0 w 122"/>
                <a:gd name="T11" fmla="*/ 8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32"/>
                <a:gd name="T20" fmla="*/ 122 w 12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32">
                  <a:moveTo>
                    <a:pt x="0" y="8"/>
                  </a:moveTo>
                  <a:lnTo>
                    <a:pt x="0" y="32"/>
                  </a:lnTo>
                  <a:lnTo>
                    <a:pt x="122" y="29"/>
                  </a:lnTo>
                  <a:lnTo>
                    <a:pt x="11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42" name="Freeform 197"/>
            <p:cNvSpPr>
              <a:spLocks/>
            </p:cNvSpPr>
            <p:nvPr/>
          </p:nvSpPr>
          <p:spPr bwMode="auto">
            <a:xfrm>
              <a:off x="2718" y="1203"/>
              <a:ext cx="108" cy="33"/>
            </a:xfrm>
            <a:custGeom>
              <a:avLst/>
              <a:gdLst>
                <a:gd name="T0" fmla="*/ 0 w 108"/>
                <a:gd name="T1" fmla="*/ 7 h 33"/>
                <a:gd name="T2" fmla="*/ 106 w 108"/>
                <a:gd name="T3" fmla="*/ 0 h 33"/>
                <a:gd name="T4" fmla="*/ 108 w 108"/>
                <a:gd name="T5" fmla="*/ 31 h 33"/>
                <a:gd name="T6" fmla="*/ 4 w 108"/>
                <a:gd name="T7" fmla="*/ 33 h 33"/>
                <a:gd name="T8" fmla="*/ 0 w 108"/>
                <a:gd name="T9" fmla="*/ 7 h 33"/>
                <a:gd name="T10" fmla="*/ 0 w 10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33"/>
                <a:gd name="T20" fmla="*/ 108 w 108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33">
                  <a:moveTo>
                    <a:pt x="0" y="7"/>
                  </a:moveTo>
                  <a:lnTo>
                    <a:pt x="106" y="0"/>
                  </a:lnTo>
                  <a:lnTo>
                    <a:pt x="108" y="31"/>
                  </a:lnTo>
                  <a:lnTo>
                    <a:pt x="4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43" name="Freeform 198"/>
            <p:cNvSpPr>
              <a:spLocks/>
            </p:cNvSpPr>
            <p:nvPr/>
          </p:nvSpPr>
          <p:spPr bwMode="auto">
            <a:xfrm>
              <a:off x="2530" y="527"/>
              <a:ext cx="272" cy="246"/>
            </a:xfrm>
            <a:custGeom>
              <a:avLst/>
              <a:gdLst>
                <a:gd name="T0" fmla="*/ 149 w 272"/>
                <a:gd name="T1" fmla="*/ 243 h 246"/>
                <a:gd name="T2" fmla="*/ 176 w 272"/>
                <a:gd name="T3" fmla="*/ 238 h 246"/>
                <a:gd name="T4" fmla="*/ 201 w 272"/>
                <a:gd name="T5" fmla="*/ 228 h 246"/>
                <a:gd name="T6" fmla="*/ 221 w 272"/>
                <a:gd name="T7" fmla="*/ 215 h 246"/>
                <a:gd name="T8" fmla="*/ 239 w 272"/>
                <a:gd name="T9" fmla="*/ 199 h 246"/>
                <a:gd name="T10" fmla="*/ 254 w 272"/>
                <a:gd name="T11" fmla="*/ 178 h 246"/>
                <a:gd name="T12" fmla="*/ 264 w 272"/>
                <a:gd name="T13" fmla="*/ 155 h 246"/>
                <a:gd name="T14" fmla="*/ 270 w 272"/>
                <a:gd name="T15" fmla="*/ 134 h 246"/>
                <a:gd name="T16" fmla="*/ 270 w 272"/>
                <a:gd name="T17" fmla="*/ 109 h 246"/>
                <a:gd name="T18" fmla="*/ 264 w 272"/>
                <a:gd name="T19" fmla="*/ 85 h 246"/>
                <a:gd name="T20" fmla="*/ 254 w 272"/>
                <a:gd name="T21" fmla="*/ 62 h 246"/>
                <a:gd name="T22" fmla="*/ 239 w 272"/>
                <a:gd name="T23" fmla="*/ 44 h 246"/>
                <a:gd name="T24" fmla="*/ 221 w 272"/>
                <a:gd name="T25" fmla="*/ 26 h 246"/>
                <a:gd name="T26" fmla="*/ 201 w 272"/>
                <a:gd name="T27" fmla="*/ 13 h 246"/>
                <a:gd name="T28" fmla="*/ 176 w 272"/>
                <a:gd name="T29" fmla="*/ 2 h 246"/>
                <a:gd name="T30" fmla="*/ 149 w 272"/>
                <a:gd name="T31" fmla="*/ 0 h 246"/>
                <a:gd name="T32" fmla="*/ 129 w 272"/>
                <a:gd name="T33" fmla="*/ 0 h 246"/>
                <a:gd name="T34" fmla="*/ 113 w 272"/>
                <a:gd name="T35" fmla="*/ 0 h 246"/>
                <a:gd name="T36" fmla="*/ 94 w 272"/>
                <a:gd name="T37" fmla="*/ 2 h 246"/>
                <a:gd name="T38" fmla="*/ 70 w 272"/>
                <a:gd name="T39" fmla="*/ 13 h 246"/>
                <a:gd name="T40" fmla="*/ 47 w 272"/>
                <a:gd name="T41" fmla="*/ 26 h 246"/>
                <a:gd name="T42" fmla="*/ 29 w 272"/>
                <a:gd name="T43" fmla="*/ 44 h 246"/>
                <a:gd name="T44" fmla="*/ 15 w 272"/>
                <a:gd name="T45" fmla="*/ 62 h 246"/>
                <a:gd name="T46" fmla="*/ 7 w 272"/>
                <a:gd name="T47" fmla="*/ 85 h 246"/>
                <a:gd name="T48" fmla="*/ 0 w 272"/>
                <a:gd name="T49" fmla="*/ 109 h 246"/>
                <a:gd name="T50" fmla="*/ 0 w 272"/>
                <a:gd name="T51" fmla="*/ 134 h 246"/>
                <a:gd name="T52" fmla="*/ 7 w 272"/>
                <a:gd name="T53" fmla="*/ 155 h 246"/>
                <a:gd name="T54" fmla="*/ 15 w 272"/>
                <a:gd name="T55" fmla="*/ 178 h 246"/>
                <a:gd name="T56" fmla="*/ 29 w 272"/>
                <a:gd name="T57" fmla="*/ 199 h 246"/>
                <a:gd name="T58" fmla="*/ 47 w 272"/>
                <a:gd name="T59" fmla="*/ 215 h 246"/>
                <a:gd name="T60" fmla="*/ 70 w 272"/>
                <a:gd name="T61" fmla="*/ 228 h 246"/>
                <a:gd name="T62" fmla="*/ 94 w 272"/>
                <a:gd name="T63" fmla="*/ 238 h 246"/>
                <a:gd name="T64" fmla="*/ 113 w 272"/>
                <a:gd name="T65" fmla="*/ 243 h 246"/>
                <a:gd name="T66" fmla="*/ 129 w 272"/>
                <a:gd name="T67" fmla="*/ 243 h 246"/>
                <a:gd name="T68" fmla="*/ 135 w 272"/>
                <a:gd name="T69" fmla="*/ 246 h 2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2"/>
                <a:gd name="T106" fmla="*/ 0 h 246"/>
                <a:gd name="T107" fmla="*/ 272 w 272"/>
                <a:gd name="T108" fmla="*/ 246 h 2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2" h="246">
                  <a:moveTo>
                    <a:pt x="135" y="246"/>
                  </a:moveTo>
                  <a:lnTo>
                    <a:pt x="149" y="243"/>
                  </a:lnTo>
                  <a:lnTo>
                    <a:pt x="162" y="243"/>
                  </a:lnTo>
                  <a:lnTo>
                    <a:pt x="176" y="238"/>
                  </a:lnTo>
                  <a:lnTo>
                    <a:pt x="188" y="235"/>
                  </a:lnTo>
                  <a:lnTo>
                    <a:pt x="201" y="228"/>
                  </a:lnTo>
                  <a:lnTo>
                    <a:pt x="211" y="222"/>
                  </a:lnTo>
                  <a:lnTo>
                    <a:pt x="221" y="215"/>
                  </a:lnTo>
                  <a:lnTo>
                    <a:pt x="231" y="210"/>
                  </a:lnTo>
                  <a:lnTo>
                    <a:pt x="239" y="199"/>
                  </a:lnTo>
                  <a:lnTo>
                    <a:pt x="247" y="189"/>
                  </a:lnTo>
                  <a:lnTo>
                    <a:pt x="254" y="178"/>
                  </a:lnTo>
                  <a:lnTo>
                    <a:pt x="260" y="168"/>
                  </a:lnTo>
                  <a:lnTo>
                    <a:pt x="264" y="155"/>
                  </a:lnTo>
                  <a:lnTo>
                    <a:pt x="268" y="145"/>
                  </a:lnTo>
                  <a:lnTo>
                    <a:pt x="270" y="134"/>
                  </a:lnTo>
                  <a:lnTo>
                    <a:pt x="272" y="124"/>
                  </a:lnTo>
                  <a:lnTo>
                    <a:pt x="270" y="109"/>
                  </a:lnTo>
                  <a:lnTo>
                    <a:pt x="268" y="98"/>
                  </a:lnTo>
                  <a:lnTo>
                    <a:pt x="264" y="85"/>
                  </a:lnTo>
                  <a:lnTo>
                    <a:pt x="260" y="72"/>
                  </a:lnTo>
                  <a:lnTo>
                    <a:pt x="254" y="62"/>
                  </a:lnTo>
                  <a:lnTo>
                    <a:pt x="247" y="52"/>
                  </a:lnTo>
                  <a:lnTo>
                    <a:pt x="239" y="44"/>
                  </a:lnTo>
                  <a:lnTo>
                    <a:pt x="231" y="36"/>
                  </a:lnTo>
                  <a:lnTo>
                    <a:pt x="221" y="26"/>
                  </a:lnTo>
                  <a:lnTo>
                    <a:pt x="211" y="20"/>
                  </a:lnTo>
                  <a:lnTo>
                    <a:pt x="201" y="13"/>
                  </a:lnTo>
                  <a:lnTo>
                    <a:pt x="188" y="8"/>
                  </a:lnTo>
                  <a:lnTo>
                    <a:pt x="176" y="2"/>
                  </a:lnTo>
                  <a:lnTo>
                    <a:pt x="162" y="2"/>
                  </a:lnTo>
                  <a:lnTo>
                    <a:pt x="149" y="0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1" y="0"/>
                  </a:lnTo>
                  <a:lnTo>
                    <a:pt x="113" y="0"/>
                  </a:lnTo>
                  <a:lnTo>
                    <a:pt x="107" y="2"/>
                  </a:lnTo>
                  <a:lnTo>
                    <a:pt x="94" y="2"/>
                  </a:lnTo>
                  <a:lnTo>
                    <a:pt x="82" y="8"/>
                  </a:lnTo>
                  <a:lnTo>
                    <a:pt x="70" y="13"/>
                  </a:lnTo>
                  <a:lnTo>
                    <a:pt x="58" y="20"/>
                  </a:lnTo>
                  <a:lnTo>
                    <a:pt x="47" y="26"/>
                  </a:lnTo>
                  <a:lnTo>
                    <a:pt x="39" y="36"/>
                  </a:lnTo>
                  <a:lnTo>
                    <a:pt x="29" y="44"/>
                  </a:lnTo>
                  <a:lnTo>
                    <a:pt x="23" y="52"/>
                  </a:lnTo>
                  <a:lnTo>
                    <a:pt x="15" y="62"/>
                  </a:lnTo>
                  <a:lnTo>
                    <a:pt x="11" y="72"/>
                  </a:lnTo>
                  <a:lnTo>
                    <a:pt x="7" y="85"/>
                  </a:lnTo>
                  <a:lnTo>
                    <a:pt x="3" y="98"/>
                  </a:lnTo>
                  <a:lnTo>
                    <a:pt x="0" y="109"/>
                  </a:lnTo>
                  <a:lnTo>
                    <a:pt x="0" y="124"/>
                  </a:lnTo>
                  <a:lnTo>
                    <a:pt x="0" y="134"/>
                  </a:lnTo>
                  <a:lnTo>
                    <a:pt x="3" y="145"/>
                  </a:lnTo>
                  <a:lnTo>
                    <a:pt x="7" y="155"/>
                  </a:lnTo>
                  <a:lnTo>
                    <a:pt x="11" y="168"/>
                  </a:lnTo>
                  <a:lnTo>
                    <a:pt x="15" y="178"/>
                  </a:lnTo>
                  <a:lnTo>
                    <a:pt x="23" y="189"/>
                  </a:lnTo>
                  <a:lnTo>
                    <a:pt x="29" y="199"/>
                  </a:lnTo>
                  <a:lnTo>
                    <a:pt x="39" y="210"/>
                  </a:lnTo>
                  <a:lnTo>
                    <a:pt x="47" y="215"/>
                  </a:lnTo>
                  <a:lnTo>
                    <a:pt x="58" y="222"/>
                  </a:lnTo>
                  <a:lnTo>
                    <a:pt x="70" y="228"/>
                  </a:lnTo>
                  <a:lnTo>
                    <a:pt x="82" y="235"/>
                  </a:lnTo>
                  <a:lnTo>
                    <a:pt x="94" y="238"/>
                  </a:lnTo>
                  <a:lnTo>
                    <a:pt x="107" y="243"/>
                  </a:lnTo>
                  <a:lnTo>
                    <a:pt x="113" y="243"/>
                  </a:lnTo>
                  <a:lnTo>
                    <a:pt x="121" y="243"/>
                  </a:lnTo>
                  <a:lnTo>
                    <a:pt x="129" y="243"/>
                  </a:lnTo>
                  <a:lnTo>
                    <a:pt x="135" y="2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44" name="Freeform 199"/>
            <p:cNvSpPr>
              <a:spLocks/>
            </p:cNvSpPr>
            <p:nvPr/>
          </p:nvSpPr>
          <p:spPr bwMode="auto">
            <a:xfrm>
              <a:off x="2530" y="535"/>
              <a:ext cx="247" cy="222"/>
            </a:xfrm>
            <a:custGeom>
              <a:avLst/>
              <a:gdLst>
                <a:gd name="T0" fmla="*/ 135 w 247"/>
                <a:gd name="T1" fmla="*/ 220 h 222"/>
                <a:gd name="T2" fmla="*/ 160 w 247"/>
                <a:gd name="T3" fmla="*/ 214 h 222"/>
                <a:gd name="T4" fmla="*/ 182 w 247"/>
                <a:gd name="T5" fmla="*/ 207 h 222"/>
                <a:gd name="T6" fmla="*/ 201 w 247"/>
                <a:gd name="T7" fmla="*/ 194 h 222"/>
                <a:gd name="T8" fmla="*/ 219 w 247"/>
                <a:gd name="T9" fmla="*/ 178 h 222"/>
                <a:gd name="T10" fmla="*/ 231 w 247"/>
                <a:gd name="T11" fmla="*/ 160 h 222"/>
                <a:gd name="T12" fmla="*/ 239 w 247"/>
                <a:gd name="T13" fmla="*/ 142 h 222"/>
                <a:gd name="T14" fmla="*/ 247 w 247"/>
                <a:gd name="T15" fmla="*/ 121 h 222"/>
                <a:gd name="T16" fmla="*/ 247 w 247"/>
                <a:gd name="T17" fmla="*/ 98 h 222"/>
                <a:gd name="T18" fmla="*/ 239 w 247"/>
                <a:gd name="T19" fmla="*/ 75 h 222"/>
                <a:gd name="T20" fmla="*/ 231 w 247"/>
                <a:gd name="T21" fmla="*/ 57 h 222"/>
                <a:gd name="T22" fmla="*/ 219 w 247"/>
                <a:gd name="T23" fmla="*/ 36 h 222"/>
                <a:gd name="T24" fmla="*/ 201 w 247"/>
                <a:gd name="T25" fmla="*/ 20 h 222"/>
                <a:gd name="T26" fmla="*/ 182 w 247"/>
                <a:gd name="T27" fmla="*/ 10 h 222"/>
                <a:gd name="T28" fmla="*/ 160 w 247"/>
                <a:gd name="T29" fmla="*/ 2 h 222"/>
                <a:gd name="T30" fmla="*/ 135 w 247"/>
                <a:gd name="T31" fmla="*/ 0 h 222"/>
                <a:gd name="T32" fmla="*/ 111 w 247"/>
                <a:gd name="T33" fmla="*/ 0 h 222"/>
                <a:gd name="T34" fmla="*/ 86 w 247"/>
                <a:gd name="T35" fmla="*/ 2 h 222"/>
                <a:gd name="T36" fmla="*/ 64 w 247"/>
                <a:gd name="T37" fmla="*/ 10 h 222"/>
                <a:gd name="T38" fmla="*/ 43 w 247"/>
                <a:gd name="T39" fmla="*/ 20 h 222"/>
                <a:gd name="T40" fmla="*/ 27 w 247"/>
                <a:gd name="T41" fmla="*/ 36 h 222"/>
                <a:gd name="T42" fmla="*/ 13 w 247"/>
                <a:gd name="T43" fmla="*/ 57 h 222"/>
                <a:gd name="T44" fmla="*/ 5 w 247"/>
                <a:gd name="T45" fmla="*/ 75 h 222"/>
                <a:gd name="T46" fmla="*/ 0 w 247"/>
                <a:gd name="T47" fmla="*/ 98 h 222"/>
                <a:gd name="T48" fmla="*/ 0 w 247"/>
                <a:gd name="T49" fmla="*/ 121 h 222"/>
                <a:gd name="T50" fmla="*/ 5 w 247"/>
                <a:gd name="T51" fmla="*/ 142 h 222"/>
                <a:gd name="T52" fmla="*/ 13 w 247"/>
                <a:gd name="T53" fmla="*/ 160 h 222"/>
                <a:gd name="T54" fmla="*/ 27 w 247"/>
                <a:gd name="T55" fmla="*/ 178 h 222"/>
                <a:gd name="T56" fmla="*/ 43 w 247"/>
                <a:gd name="T57" fmla="*/ 194 h 222"/>
                <a:gd name="T58" fmla="*/ 64 w 247"/>
                <a:gd name="T59" fmla="*/ 207 h 222"/>
                <a:gd name="T60" fmla="*/ 86 w 247"/>
                <a:gd name="T61" fmla="*/ 214 h 222"/>
                <a:gd name="T62" fmla="*/ 111 w 247"/>
                <a:gd name="T63" fmla="*/ 220 h 222"/>
                <a:gd name="T64" fmla="*/ 125 w 247"/>
                <a:gd name="T65" fmla="*/ 222 h 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7"/>
                <a:gd name="T100" fmla="*/ 0 h 222"/>
                <a:gd name="T101" fmla="*/ 247 w 247"/>
                <a:gd name="T102" fmla="*/ 222 h 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7" h="222">
                  <a:moveTo>
                    <a:pt x="125" y="222"/>
                  </a:moveTo>
                  <a:lnTo>
                    <a:pt x="135" y="220"/>
                  </a:lnTo>
                  <a:lnTo>
                    <a:pt x="149" y="217"/>
                  </a:lnTo>
                  <a:lnTo>
                    <a:pt x="160" y="214"/>
                  </a:lnTo>
                  <a:lnTo>
                    <a:pt x="172" y="212"/>
                  </a:lnTo>
                  <a:lnTo>
                    <a:pt x="182" y="207"/>
                  </a:lnTo>
                  <a:lnTo>
                    <a:pt x="192" y="202"/>
                  </a:lnTo>
                  <a:lnTo>
                    <a:pt x="201" y="194"/>
                  </a:lnTo>
                  <a:lnTo>
                    <a:pt x="211" y="189"/>
                  </a:lnTo>
                  <a:lnTo>
                    <a:pt x="219" y="178"/>
                  </a:lnTo>
                  <a:lnTo>
                    <a:pt x="227" y="170"/>
                  </a:lnTo>
                  <a:lnTo>
                    <a:pt x="231" y="160"/>
                  </a:lnTo>
                  <a:lnTo>
                    <a:pt x="237" y="152"/>
                  </a:lnTo>
                  <a:lnTo>
                    <a:pt x="239" y="142"/>
                  </a:lnTo>
                  <a:lnTo>
                    <a:pt x="243" y="132"/>
                  </a:lnTo>
                  <a:lnTo>
                    <a:pt x="247" y="121"/>
                  </a:lnTo>
                  <a:lnTo>
                    <a:pt x="247" y="111"/>
                  </a:lnTo>
                  <a:lnTo>
                    <a:pt x="247" y="98"/>
                  </a:lnTo>
                  <a:lnTo>
                    <a:pt x="243" y="88"/>
                  </a:lnTo>
                  <a:lnTo>
                    <a:pt x="239" y="75"/>
                  </a:lnTo>
                  <a:lnTo>
                    <a:pt x="237" y="64"/>
                  </a:lnTo>
                  <a:lnTo>
                    <a:pt x="231" y="57"/>
                  </a:lnTo>
                  <a:lnTo>
                    <a:pt x="227" y="46"/>
                  </a:lnTo>
                  <a:lnTo>
                    <a:pt x="219" y="36"/>
                  </a:lnTo>
                  <a:lnTo>
                    <a:pt x="211" y="31"/>
                  </a:lnTo>
                  <a:lnTo>
                    <a:pt x="201" y="20"/>
                  </a:lnTo>
                  <a:lnTo>
                    <a:pt x="192" y="15"/>
                  </a:lnTo>
                  <a:lnTo>
                    <a:pt x="182" y="10"/>
                  </a:lnTo>
                  <a:lnTo>
                    <a:pt x="172" y="7"/>
                  </a:lnTo>
                  <a:lnTo>
                    <a:pt x="160" y="2"/>
                  </a:lnTo>
                  <a:lnTo>
                    <a:pt x="149" y="0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86" y="2"/>
                  </a:lnTo>
                  <a:lnTo>
                    <a:pt x="74" y="7"/>
                  </a:lnTo>
                  <a:lnTo>
                    <a:pt x="64" y="10"/>
                  </a:lnTo>
                  <a:lnTo>
                    <a:pt x="54" y="15"/>
                  </a:lnTo>
                  <a:lnTo>
                    <a:pt x="43" y="20"/>
                  </a:lnTo>
                  <a:lnTo>
                    <a:pt x="35" y="31"/>
                  </a:lnTo>
                  <a:lnTo>
                    <a:pt x="27" y="36"/>
                  </a:lnTo>
                  <a:lnTo>
                    <a:pt x="21" y="46"/>
                  </a:lnTo>
                  <a:lnTo>
                    <a:pt x="13" y="57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3" y="88"/>
                  </a:lnTo>
                  <a:lnTo>
                    <a:pt x="0" y="98"/>
                  </a:lnTo>
                  <a:lnTo>
                    <a:pt x="0" y="111"/>
                  </a:lnTo>
                  <a:lnTo>
                    <a:pt x="0" y="121"/>
                  </a:lnTo>
                  <a:lnTo>
                    <a:pt x="3" y="132"/>
                  </a:lnTo>
                  <a:lnTo>
                    <a:pt x="5" y="142"/>
                  </a:lnTo>
                  <a:lnTo>
                    <a:pt x="9" y="152"/>
                  </a:lnTo>
                  <a:lnTo>
                    <a:pt x="13" y="160"/>
                  </a:lnTo>
                  <a:lnTo>
                    <a:pt x="21" y="170"/>
                  </a:lnTo>
                  <a:lnTo>
                    <a:pt x="27" y="178"/>
                  </a:lnTo>
                  <a:lnTo>
                    <a:pt x="35" y="189"/>
                  </a:lnTo>
                  <a:lnTo>
                    <a:pt x="43" y="194"/>
                  </a:lnTo>
                  <a:lnTo>
                    <a:pt x="54" y="202"/>
                  </a:lnTo>
                  <a:lnTo>
                    <a:pt x="64" y="207"/>
                  </a:lnTo>
                  <a:lnTo>
                    <a:pt x="74" y="212"/>
                  </a:lnTo>
                  <a:lnTo>
                    <a:pt x="86" y="214"/>
                  </a:lnTo>
                  <a:lnTo>
                    <a:pt x="98" y="217"/>
                  </a:lnTo>
                  <a:lnTo>
                    <a:pt x="111" y="220"/>
                  </a:lnTo>
                  <a:lnTo>
                    <a:pt x="125" y="222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45" name="Freeform 200"/>
            <p:cNvSpPr>
              <a:spLocks/>
            </p:cNvSpPr>
            <p:nvPr/>
          </p:nvSpPr>
          <p:spPr bwMode="auto">
            <a:xfrm>
              <a:off x="2530" y="540"/>
              <a:ext cx="225" cy="202"/>
            </a:xfrm>
            <a:custGeom>
              <a:avLst/>
              <a:gdLst>
                <a:gd name="T0" fmla="*/ 123 w 225"/>
                <a:gd name="T1" fmla="*/ 202 h 202"/>
                <a:gd name="T2" fmla="*/ 145 w 225"/>
                <a:gd name="T3" fmla="*/ 197 h 202"/>
                <a:gd name="T4" fmla="*/ 166 w 225"/>
                <a:gd name="T5" fmla="*/ 189 h 202"/>
                <a:gd name="T6" fmla="*/ 182 w 225"/>
                <a:gd name="T7" fmla="*/ 176 h 202"/>
                <a:gd name="T8" fmla="*/ 198 w 225"/>
                <a:gd name="T9" fmla="*/ 163 h 202"/>
                <a:gd name="T10" fmla="*/ 211 w 225"/>
                <a:gd name="T11" fmla="*/ 147 h 202"/>
                <a:gd name="T12" fmla="*/ 217 w 225"/>
                <a:gd name="T13" fmla="*/ 129 h 202"/>
                <a:gd name="T14" fmla="*/ 223 w 225"/>
                <a:gd name="T15" fmla="*/ 111 h 202"/>
                <a:gd name="T16" fmla="*/ 223 w 225"/>
                <a:gd name="T17" fmla="*/ 88 h 202"/>
                <a:gd name="T18" fmla="*/ 217 w 225"/>
                <a:gd name="T19" fmla="*/ 70 h 202"/>
                <a:gd name="T20" fmla="*/ 211 w 225"/>
                <a:gd name="T21" fmla="*/ 52 h 202"/>
                <a:gd name="T22" fmla="*/ 198 w 225"/>
                <a:gd name="T23" fmla="*/ 36 h 202"/>
                <a:gd name="T24" fmla="*/ 182 w 225"/>
                <a:gd name="T25" fmla="*/ 20 h 202"/>
                <a:gd name="T26" fmla="*/ 166 w 225"/>
                <a:gd name="T27" fmla="*/ 10 h 202"/>
                <a:gd name="T28" fmla="*/ 145 w 225"/>
                <a:gd name="T29" fmla="*/ 2 h 202"/>
                <a:gd name="T30" fmla="*/ 123 w 225"/>
                <a:gd name="T31" fmla="*/ 0 h 202"/>
                <a:gd name="T32" fmla="*/ 100 w 225"/>
                <a:gd name="T33" fmla="*/ 0 h 202"/>
                <a:gd name="T34" fmla="*/ 78 w 225"/>
                <a:gd name="T35" fmla="*/ 2 h 202"/>
                <a:gd name="T36" fmla="*/ 58 w 225"/>
                <a:gd name="T37" fmla="*/ 10 h 202"/>
                <a:gd name="T38" fmla="*/ 41 w 225"/>
                <a:gd name="T39" fmla="*/ 20 h 202"/>
                <a:gd name="T40" fmla="*/ 25 w 225"/>
                <a:gd name="T41" fmla="*/ 36 h 202"/>
                <a:gd name="T42" fmla="*/ 13 w 225"/>
                <a:gd name="T43" fmla="*/ 52 h 202"/>
                <a:gd name="T44" fmla="*/ 5 w 225"/>
                <a:gd name="T45" fmla="*/ 70 h 202"/>
                <a:gd name="T46" fmla="*/ 0 w 225"/>
                <a:gd name="T47" fmla="*/ 88 h 202"/>
                <a:gd name="T48" fmla="*/ 0 w 225"/>
                <a:gd name="T49" fmla="*/ 111 h 202"/>
                <a:gd name="T50" fmla="*/ 5 w 225"/>
                <a:gd name="T51" fmla="*/ 129 h 202"/>
                <a:gd name="T52" fmla="*/ 13 w 225"/>
                <a:gd name="T53" fmla="*/ 147 h 202"/>
                <a:gd name="T54" fmla="*/ 25 w 225"/>
                <a:gd name="T55" fmla="*/ 163 h 202"/>
                <a:gd name="T56" fmla="*/ 41 w 225"/>
                <a:gd name="T57" fmla="*/ 176 h 202"/>
                <a:gd name="T58" fmla="*/ 58 w 225"/>
                <a:gd name="T59" fmla="*/ 189 h 202"/>
                <a:gd name="T60" fmla="*/ 78 w 225"/>
                <a:gd name="T61" fmla="*/ 197 h 202"/>
                <a:gd name="T62" fmla="*/ 100 w 225"/>
                <a:gd name="T63" fmla="*/ 202 h 202"/>
                <a:gd name="T64" fmla="*/ 113 w 225"/>
                <a:gd name="T65" fmla="*/ 202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202"/>
                <a:gd name="T101" fmla="*/ 225 w 225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202">
                  <a:moveTo>
                    <a:pt x="113" y="202"/>
                  </a:moveTo>
                  <a:lnTo>
                    <a:pt x="123" y="202"/>
                  </a:lnTo>
                  <a:lnTo>
                    <a:pt x="135" y="199"/>
                  </a:lnTo>
                  <a:lnTo>
                    <a:pt x="145" y="197"/>
                  </a:lnTo>
                  <a:lnTo>
                    <a:pt x="156" y="191"/>
                  </a:lnTo>
                  <a:lnTo>
                    <a:pt x="166" y="189"/>
                  </a:lnTo>
                  <a:lnTo>
                    <a:pt x="174" y="184"/>
                  </a:lnTo>
                  <a:lnTo>
                    <a:pt x="182" y="176"/>
                  </a:lnTo>
                  <a:lnTo>
                    <a:pt x="192" y="171"/>
                  </a:lnTo>
                  <a:lnTo>
                    <a:pt x="198" y="163"/>
                  </a:lnTo>
                  <a:lnTo>
                    <a:pt x="205" y="155"/>
                  </a:lnTo>
                  <a:lnTo>
                    <a:pt x="211" y="147"/>
                  </a:lnTo>
                  <a:lnTo>
                    <a:pt x="215" y="140"/>
                  </a:lnTo>
                  <a:lnTo>
                    <a:pt x="217" y="129"/>
                  </a:lnTo>
                  <a:lnTo>
                    <a:pt x="221" y="119"/>
                  </a:lnTo>
                  <a:lnTo>
                    <a:pt x="223" y="111"/>
                  </a:lnTo>
                  <a:lnTo>
                    <a:pt x="225" y="101"/>
                  </a:lnTo>
                  <a:lnTo>
                    <a:pt x="223" y="88"/>
                  </a:lnTo>
                  <a:lnTo>
                    <a:pt x="221" y="80"/>
                  </a:lnTo>
                  <a:lnTo>
                    <a:pt x="217" y="70"/>
                  </a:lnTo>
                  <a:lnTo>
                    <a:pt x="215" y="59"/>
                  </a:lnTo>
                  <a:lnTo>
                    <a:pt x="211" y="52"/>
                  </a:lnTo>
                  <a:lnTo>
                    <a:pt x="205" y="44"/>
                  </a:lnTo>
                  <a:lnTo>
                    <a:pt x="198" y="36"/>
                  </a:lnTo>
                  <a:lnTo>
                    <a:pt x="192" y="28"/>
                  </a:lnTo>
                  <a:lnTo>
                    <a:pt x="182" y="20"/>
                  </a:lnTo>
                  <a:lnTo>
                    <a:pt x="174" y="15"/>
                  </a:lnTo>
                  <a:lnTo>
                    <a:pt x="166" y="10"/>
                  </a:lnTo>
                  <a:lnTo>
                    <a:pt x="156" y="7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3" y="0"/>
                  </a:lnTo>
                  <a:lnTo>
                    <a:pt x="100" y="0"/>
                  </a:lnTo>
                  <a:lnTo>
                    <a:pt x="90" y="0"/>
                  </a:lnTo>
                  <a:lnTo>
                    <a:pt x="78" y="2"/>
                  </a:lnTo>
                  <a:lnTo>
                    <a:pt x="70" y="7"/>
                  </a:lnTo>
                  <a:lnTo>
                    <a:pt x="58" y="10"/>
                  </a:lnTo>
                  <a:lnTo>
                    <a:pt x="49" y="15"/>
                  </a:lnTo>
                  <a:lnTo>
                    <a:pt x="41" y="20"/>
                  </a:lnTo>
                  <a:lnTo>
                    <a:pt x="33" y="28"/>
                  </a:lnTo>
                  <a:lnTo>
                    <a:pt x="25" y="36"/>
                  </a:lnTo>
                  <a:lnTo>
                    <a:pt x="19" y="44"/>
                  </a:lnTo>
                  <a:lnTo>
                    <a:pt x="13" y="52"/>
                  </a:lnTo>
                  <a:lnTo>
                    <a:pt x="9" y="59"/>
                  </a:lnTo>
                  <a:lnTo>
                    <a:pt x="5" y="70"/>
                  </a:lnTo>
                  <a:lnTo>
                    <a:pt x="3" y="80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0" y="111"/>
                  </a:lnTo>
                  <a:lnTo>
                    <a:pt x="3" y="119"/>
                  </a:lnTo>
                  <a:lnTo>
                    <a:pt x="5" y="129"/>
                  </a:lnTo>
                  <a:lnTo>
                    <a:pt x="9" y="140"/>
                  </a:lnTo>
                  <a:lnTo>
                    <a:pt x="13" y="147"/>
                  </a:lnTo>
                  <a:lnTo>
                    <a:pt x="19" y="155"/>
                  </a:lnTo>
                  <a:lnTo>
                    <a:pt x="25" y="163"/>
                  </a:lnTo>
                  <a:lnTo>
                    <a:pt x="33" y="171"/>
                  </a:lnTo>
                  <a:lnTo>
                    <a:pt x="41" y="176"/>
                  </a:lnTo>
                  <a:lnTo>
                    <a:pt x="49" y="184"/>
                  </a:lnTo>
                  <a:lnTo>
                    <a:pt x="58" y="189"/>
                  </a:lnTo>
                  <a:lnTo>
                    <a:pt x="70" y="191"/>
                  </a:lnTo>
                  <a:lnTo>
                    <a:pt x="78" y="197"/>
                  </a:lnTo>
                  <a:lnTo>
                    <a:pt x="90" y="199"/>
                  </a:lnTo>
                  <a:lnTo>
                    <a:pt x="100" y="202"/>
                  </a:lnTo>
                  <a:lnTo>
                    <a:pt x="113" y="202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46" name="Freeform 201"/>
            <p:cNvSpPr>
              <a:spLocks/>
            </p:cNvSpPr>
            <p:nvPr/>
          </p:nvSpPr>
          <p:spPr bwMode="auto">
            <a:xfrm>
              <a:off x="2530" y="545"/>
              <a:ext cx="203" cy="184"/>
            </a:xfrm>
            <a:custGeom>
              <a:avLst/>
              <a:gdLst>
                <a:gd name="T0" fmla="*/ 103 w 203"/>
                <a:gd name="T1" fmla="*/ 184 h 184"/>
                <a:gd name="T2" fmla="*/ 111 w 203"/>
                <a:gd name="T3" fmla="*/ 181 h 184"/>
                <a:gd name="T4" fmla="*/ 121 w 203"/>
                <a:gd name="T5" fmla="*/ 179 h 184"/>
                <a:gd name="T6" fmla="*/ 129 w 203"/>
                <a:gd name="T7" fmla="*/ 176 h 184"/>
                <a:gd name="T8" fmla="*/ 139 w 203"/>
                <a:gd name="T9" fmla="*/ 176 h 184"/>
                <a:gd name="T10" fmla="*/ 147 w 203"/>
                <a:gd name="T11" fmla="*/ 171 h 184"/>
                <a:gd name="T12" fmla="*/ 156 w 203"/>
                <a:gd name="T13" fmla="*/ 166 h 184"/>
                <a:gd name="T14" fmla="*/ 164 w 203"/>
                <a:gd name="T15" fmla="*/ 160 h 184"/>
                <a:gd name="T16" fmla="*/ 172 w 203"/>
                <a:gd name="T17" fmla="*/ 155 h 184"/>
                <a:gd name="T18" fmla="*/ 184 w 203"/>
                <a:gd name="T19" fmla="*/ 142 h 184"/>
                <a:gd name="T20" fmla="*/ 194 w 203"/>
                <a:gd name="T21" fmla="*/ 127 h 184"/>
                <a:gd name="T22" fmla="*/ 201 w 203"/>
                <a:gd name="T23" fmla="*/ 109 h 184"/>
                <a:gd name="T24" fmla="*/ 203 w 203"/>
                <a:gd name="T25" fmla="*/ 93 h 184"/>
                <a:gd name="T26" fmla="*/ 201 w 203"/>
                <a:gd name="T27" fmla="*/ 83 h 184"/>
                <a:gd name="T28" fmla="*/ 201 w 203"/>
                <a:gd name="T29" fmla="*/ 72 h 184"/>
                <a:gd name="T30" fmla="*/ 196 w 203"/>
                <a:gd name="T31" fmla="*/ 65 h 184"/>
                <a:gd name="T32" fmla="*/ 194 w 203"/>
                <a:gd name="T33" fmla="*/ 54 h 184"/>
                <a:gd name="T34" fmla="*/ 184 w 203"/>
                <a:gd name="T35" fmla="*/ 39 h 184"/>
                <a:gd name="T36" fmla="*/ 172 w 203"/>
                <a:gd name="T37" fmla="*/ 26 h 184"/>
                <a:gd name="T38" fmla="*/ 164 w 203"/>
                <a:gd name="T39" fmla="*/ 18 h 184"/>
                <a:gd name="T40" fmla="*/ 156 w 203"/>
                <a:gd name="T41" fmla="*/ 15 h 184"/>
                <a:gd name="T42" fmla="*/ 147 w 203"/>
                <a:gd name="T43" fmla="*/ 10 h 184"/>
                <a:gd name="T44" fmla="*/ 139 w 203"/>
                <a:gd name="T45" fmla="*/ 5 h 184"/>
                <a:gd name="T46" fmla="*/ 129 w 203"/>
                <a:gd name="T47" fmla="*/ 2 h 184"/>
                <a:gd name="T48" fmla="*/ 121 w 203"/>
                <a:gd name="T49" fmla="*/ 0 h 184"/>
                <a:gd name="T50" fmla="*/ 111 w 203"/>
                <a:gd name="T51" fmla="*/ 0 h 184"/>
                <a:gd name="T52" fmla="*/ 103 w 203"/>
                <a:gd name="T53" fmla="*/ 0 h 184"/>
                <a:gd name="T54" fmla="*/ 90 w 203"/>
                <a:gd name="T55" fmla="*/ 0 h 184"/>
                <a:gd name="T56" fmla="*/ 82 w 203"/>
                <a:gd name="T57" fmla="*/ 0 h 184"/>
                <a:gd name="T58" fmla="*/ 72 w 203"/>
                <a:gd name="T59" fmla="*/ 2 h 184"/>
                <a:gd name="T60" fmla="*/ 62 w 203"/>
                <a:gd name="T61" fmla="*/ 5 h 184"/>
                <a:gd name="T62" fmla="*/ 52 w 203"/>
                <a:gd name="T63" fmla="*/ 10 h 184"/>
                <a:gd name="T64" fmla="*/ 45 w 203"/>
                <a:gd name="T65" fmla="*/ 15 h 184"/>
                <a:gd name="T66" fmla="*/ 37 w 203"/>
                <a:gd name="T67" fmla="*/ 18 h 184"/>
                <a:gd name="T68" fmla="*/ 31 w 203"/>
                <a:gd name="T69" fmla="*/ 26 h 184"/>
                <a:gd name="T70" fmla="*/ 23 w 203"/>
                <a:gd name="T71" fmla="*/ 31 h 184"/>
                <a:gd name="T72" fmla="*/ 17 w 203"/>
                <a:gd name="T73" fmla="*/ 39 h 184"/>
                <a:gd name="T74" fmla="*/ 13 w 203"/>
                <a:gd name="T75" fmla="*/ 47 h 184"/>
                <a:gd name="T76" fmla="*/ 9 w 203"/>
                <a:gd name="T77" fmla="*/ 54 h 184"/>
                <a:gd name="T78" fmla="*/ 5 w 203"/>
                <a:gd name="T79" fmla="*/ 65 h 184"/>
                <a:gd name="T80" fmla="*/ 3 w 203"/>
                <a:gd name="T81" fmla="*/ 72 h 184"/>
                <a:gd name="T82" fmla="*/ 0 w 203"/>
                <a:gd name="T83" fmla="*/ 83 h 184"/>
                <a:gd name="T84" fmla="*/ 0 w 203"/>
                <a:gd name="T85" fmla="*/ 93 h 184"/>
                <a:gd name="T86" fmla="*/ 3 w 203"/>
                <a:gd name="T87" fmla="*/ 109 h 184"/>
                <a:gd name="T88" fmla="*/ 9 w 203"/>
                <a:gd name="T89" fmla="*/ 127 h 184"/>
                <a:gd name="T90" fmla="*/ 13 w 203"/>
                <a:gd name="T91" fmla="*/ 135 h 184"/>
                <a:gd name="T92" fmla="*/ 17 w 203"/>
                <a:gd name="T93" fmla="*/ 142 h 184"/>
                <a:gd name="T94" fmla="*/ 23 w 203"/>
                <a:gd name="T95" fmla="*/ 147 h 184"/>
                <a:gd name="T96" fmla="*/ 31 w 203"/>
                <a:gd name="T97" fmla="*/ 155 h 184"/>
                <a:gd name="T98" fmla="*/ 37 w 203"/>
                <a:gd name="T99" fmla="*/ 160 h 184"/>
                <a:gd name="T100" fmla="*/ 45 w 203"/>
                <a:gd name="T101" fmla="*/ 166 h 184"/>
                <a:gd name="T102" fmla="*/ 52 w 203"/>
                <a:gd name="T103" fmla="*/ 171 h 184"/>
                <a:gd name="T104" fmla="*/ 62 w 203"/>
                <a:gd name="T105" fmla="*/ 176 h 184"/>
                <a:gd name="T106" fmla="*/ 72 w 203"/>
                <a:gd name="T107" fmla="*/ 176 h 184"/>
                <a:gd name="T108" fmla="*/ 82 w 203"/>
                <a:gd name="T109" fmla="*/ 179 h 184"/>
                <a:gd name="T110" fmla="*/ 90 w 203"/>
                <a:gd name="T111" fmla="*/ 181 h 184"/>
                <a:gd name="T112" fmla="*/ 103 w 203"/>
                <a:gd name="T113" fmla="*/ 184 h 184"/>
                <a:gd name="T114" fmla="*/ 103 w 203"/>
                <a:gd name="T115" fmla="*/ 184 h 1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3"/>
                <a:gd name="T175" fmla="*/ 0 h 184"/>
                <a:gd name="T176" fmla="*/ 203 w 203"/>
                <a:gd name="T177" fmla="*/ 184 h 1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3" h="184">
                  <a:moveTo>
                    <a:pt x="103" y="184"/>
                  </a:moveTo>
                  <a:lnTo>
                    <a:pt x="111" y="181"/>
                  </a:lnTo>
                  <a:lnTo>
                    <a:pt x="121" y="179"/>
                  </a:lnTo>
                  <a:lnTo>
                    <a:pt x="129" y="176"/>
                  </a:lnTo>
                  <a:lnTo>
                    <a:pt x="139" y="176"/>
                  </a:lnTo>
                  <a:lnTo>
                    <a:pt x="147" y="171"/>
                  </a:lnTo>
                  <a:lnTo>
                    <a:pt x="156" y="166"/>
                  </a:lnTo>
                  <a:lnTo>
                    <a:pt x="164" y="160"/>
                  </a:lnTo>
                  <a:lnTo>
                    <a:pt x="172" y="155"/>
                  </a:lnTo>
                  <a:lnTo>
                    <a:pt x="184" y="142"/>
                  </a:lnTo>
                  <a:lnTo>
                    <a:pt x="194" y="127"/>
                  </a:lnTo>
                  <a:lnTo>
                    <a:pt x="201" y="109"/>
                  </a:lnTo>
                  <a:lnTo>
                    <a:pt x="203" y="93"/>
                  </a:lnTo>
                  <a:lnTo>
                    <a:pt x="201" y="83"/>
                  </a:lnTo>
                  <a:lnTo>
                    <a:pt x="201" y="72"/>
                  </a:lnTo>
                  <a:lnTo>
                    <a:pt x="196" y="65"/>
                  </a:lnTo>
                  <a:lnTo>
                    <a:pt x="194" y="54"/>
                  </a:lnTo>
                  <a:lnTo>
                    <a:pt x="184" y="39"/>
                  </a:lnTo>
                  <a:lnTo>
                    <a:pt x="172" y="26"/>
                  </a:lnTo>
                  <a:lnTo>
                    <a:pt x="164" y="18"/>
                  </a:lnTo>
                  <a:lnTo>
                    <a:pt x="156" y="15"/>
                  </a:lnTo>
                  <a:lnTo>
                    <a:pt x="147" y="10"/>
                  </a:lnTo>
                  <a:lnTo>
                    <a:pt x="139" y="5"/>
                  </a:lnTo>
                  <a:lnTo>
                    <a:pt x="129" y="2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3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2" y="2"/>
                  </a:lnTo>
                  <a:lnTo>
                    <a:pt x="62" y="5"/>
                  </a:lnTo>
                  <a:lnTo>
                    <a:pt x="52" y="10"/>
                  </a:lnTo>
                  <a:lnTo>
                    <a:pt x="45" y="15"/>
                  </a:lnTo>
                  <a:lnTo>
                    <a:pt x="37" y="18"/>
                  </a:lnTo>
                  <a:lnTo>
                    <a:pt x="31" y="26"/>
                  </a:lnTo>
                  <a:lnTo>
                    <a:pt x="23" y="31"/>
                  </a:lnTo>
                  <a:lnTo>
                    <a:pt x="17" y="39"/>
                  </a:lnTo>
                  <a:lnTo>
                    <a:pt x="13" y="47"/>
                  </a:lnTo>
                  <a:lnTo>
                    <a:pt x="9" y="54"/>
                  </a:lnTo>
                  <a:lnTo>
                    <a:pt x="5" y="65"/>
                  </a:lnTo>
                  <a:lnTo>
                    <a:pt x="3" y="72"/>
                  </a:lnTo>
                  <a:lnTo>
                    <a:pt x="0" y="83"/>
                  </a:lnTo>
                  <a:lnTo>
                    <a:pt x="0" y="93"/>
                  </a:lnTo>
                  <a:lnTo>
                    <a:pt x="3" y="109"/>
                  </a:lnTo>
                  <a:lnTo>
                    <a:pt x="9" y="127"/>
                  </a:lnTo>
                  <a:lnTo>
                    <a:pt x="13" y="135"/>
                  </a:lnTo>
                  <a:lnTo>
                    <a:pt x="17" y="142"/>
                  </a:lnTo>
                  <a:lnTo>
                    <a:pt x="23" y="147"/>
                  </a:lnTo>
                  <a:lnTo>
                    <a:pt x="31" y="155"/>
                  </a:lnTo>
                  <a:lnTo>
                    <a:pt x="37" y="160"/>
                  </a:lnTo>
                  <a:lnTo>
                    <a:pt x="45" y="166"/>
                  </a:lnTo>
                  <a:lnTo>
                    <a:pt x="52" y="171"/>
                  </a:lnTo>
                  <a:lnTo>
                    <a:pt x="62" y="176"/>
                  </a:lnTo>
                  <a:lnTo>
                    <a:pt x="72" y="176"/>
                  </a:lnTo>
                  <a:lnTo>
                    <a:pt x="82" y="179"/>
                  </a:lnTo>
                  <a:lnTo>
                    <a:pt x="90" y="181"/>
                  </a:lnTo>
                  <a:lnTo>
                    <a:pt x="103" y="18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47" name="Freeform 202"/>
            <p:cNvSpPr>
              <a:spLocks/>
            </p:cNvSpPr>
            <p:nvPr/>
          </p:nvSpPr>
          <p:spPr bwMode="auto">
            <a:xfrm>
              <a:off x="2530" y="550"/>
              <a:ext cx="180" cy="163"/>
            </a:xfrm>
            <a:custGeom>
              <a:avLst/>
              <a:gdLst>
                <a:gd name="T0" fmla="*/ 90 w 180"/>
                <a:gd name="T1" fmla="*/ 163 h 163"/>
                <a:gd name="T2" fmla="*/ 98 w 180"/>
                <a:gd name="T3" fmla="*/ 161 h 163"/>
                <a:gd name="T4" fmla="*/ 107 w 180"/>
                <a:gd name="T5" fmla="*/ 161 h 163"/>
                <a:gd name="T6" fmla="*/ 115 w 180"/>
                <a:gd name="T7" fmla="*/ 158 h 163"/>
                <a:gd name="T8" fmla="*/ 123 w 180"/>
                <a:gd name="T9" fmla="*/ 155 h 163"/>
                <a:gd name="T10" fmla="*/ 131 w 180"/>
                <a:gd name="T11" fmla="*/ 150 h 163"/>
                <a:gd name="T12" fmla="*/ 139 w 180"/>
                <a:gd name="T13" fmla="*/ 148 h 163"/>
                <a:gd name="T14" fmla="*/ 145 w 180"/>
                <a:gd name="T15" fmla="*/ 142 h 163"/>
                <a:gd name="T16" fmla="*/ 152 w 180"/>
                <a:gd name="T17" fmla="*/ 137 h 163"/>
                <a:gd name="T18" fmla="*/ 162 w 180"/>
                <a:gd name="T19" fmla="*/ 124 h 163"/>
                <a:gd name="T20" fmla="*/ 172 w 180"/>
                <a:gd name="T21" fmla="*/ 111 h 163"/>
                <a:gd name="T22" fmla="*/ 178 w 180"/>
                <a:gd name="T23" fmla="*/ 96 h 163"/>
                <a:gd name="T24" fmla="*/ 180 w 180"/>
                <a:gd name="T25" fmla="*/ 83 h 163"/>
                <a:gd name="T26" fmla="*/ 178 w 180"/>
                <a:gd name="T27" fmla="*/ 65 h 163"/>
                <a:gd name="T28" fmla="*/ 172 w 180"/>
                <a:gd name="T29" fmla="*/ 49 h 163"/>
                <a:gd name="T30" fmla="*/ 162 w 180"/>
                <a:gd name="T31" fmla="*/ 36 h 163"/>
                <a:gd name="T32" fmla="*/ 152 w 180"/>
                <a:gd name="T33" fmla="*/ 26 h 163"/>
                <a:gd name="T34" fmla="*/ 145 w 180"/>
                <a:gd name="T35" fmla="*/ 18 h 163"/>
                <a:gd name="T36" fmla="*/ 139 w 180"/>
                <a:gd name="T37" fmla="*/ 13 h 163"/>
                <a:gd name="T38" fmla="*/ 131 w 180"/>
                <a:gd name="T39" fmla="*/ 10 h 163"/>
                <a:gd name="T40" fmla="*/ 123 w 180"/>
                <a:gd name="T41" fmla="*/ 8 h 163"/>
                <a:gd name="T42" fmla="*/ 115 w 180"/>
                <a:gd name="T43" fmla="*/ 3 h 163"/>
                <a:gd name="T44" fmla="*/ 107 w 180"/>
                <a:gd name="T45" fmla="*/ 0 h 163"/>
                <a:gd name="T46" fmla="*/ 98 w 180"/>
                <a:gd name="T47" fmla="*/ 0 h 163"/>
                <a:gd name="T48" fmla="*/ 90 w 180"/>
                <a:gd name="T49" fmla="*/ 0 h 163"/>
                <a:gd name="T50" fmla="*/ 80 w 180"/>
                <a:gd name="T51" fmla="*/ 0 h 163"/>
                <a:gd name="T52" fmla="*/ 72 w 180"/>
                <a:gd name="T53" fmla="*/ 0 h 163"/>
                <a:gd name="T54" fmla="*/ 62 w 180"/>
                <a:gd name="T55" fmla="*/ 3 h 163"/>
                <a:gd name="T56" fmla="*/ 56 w 180"/>
                <a:gd name="T57" fmla="*/ 8 h 163"/>
                <a:gd name="T58" fmla="*/ 45 w 180"/>
                <a:gd name="T59" fmla="*/ 10 h 163"/>
                <a:gd name="T60" fmla="*/ 39 w 180"/>
                <a:gd name="T61" fmla="*/ 13 h 163"/>
                <a:gd name="T62" fmla="*/ 31 w 180"/>
                <a:gd name="T63" fmla="*/ 18 h 163"/>
                <a:gd name="T64" fmla="*/ 25 w 180"/>
                <a:gd name="T65" fmla="*/ 26 h 163"/>
                <a:gd name="T66" fmla="*/ 15 w 180"/>
                <a:gd name="T67" fmla="*/ 36 h 163"/>
                <a:gd name="T68" fmla="*/ 7 w 180"/>
                <a:gd name="T69" fmla="*/ 49 h 163"/>
                <a:gd name="T70" fmla="*/ 3 w 180"/>
                <a:gd name="T71" fmla="*/ 65 h 163"/>
                <a:gd name="T72" fmla="*/ 0 w 180"/>
                <a:gd name="T73" fmla="*/ 83 h 163"/>
                <a:gd name="T74" fmla="*/ 3 w 180"/>
                <a:gd name="T75" fmla="*/ 96 h 163"/>
                <a:gd name="T76" fmla="*/ 7 w 180"/>
                <a:gd name="T77" fmla="*/ 111 h 163"/>
                <a:gd name="T78" fmla="*/ 15 w 180"/>
                <a:gd name="T79" fmla="*/ 124 h 163"/>
                <a:gd name="T80" fmla="*/ 25 w 180"/>
                <a:gd name="T81" fmla="*/ 137 h 163"/>
                <a:gd name="T82" fmla="*/ 31 w 180"/>
                <a:gd name="T83" fmla="*/ 142 h 163"/>
                <a:gd name="T84" fmla="*/ 39 w 180"/>
                <a:gd name="T85" fmla="*/ 148 h 163"/>
                <a:gd name="T86" fmla="*/ 45 w 180"/>
                <a:gd name="T87" fmla="*/ 150 h 163"/>
                <a:gd name="T88" fmla="*/ 56 w 180"/>
                <a:gd name="T89" fmla="*/ 155 h 163"/>
                <a:gd name="T90" fmla="*/ 62 w 180"/>
                <a:gd name="T91" fmla="*/ 158 h 163"/>
                <a:gd name="T92" fmla="*/ 72 w 180"/>
                <a:gd name="T93" fmla="*/ 161 h 163"/>
                <a:gd name="T94" fmla="*/ 80 w 180"/>
                <a:gd name="T95" fmla="*/ 161 h 163"/>
                <a:gd name="T96" fmla="*/ 90 w 180"/>
                <a:gd name="T97" fmla="*/ 163 h 163"/>
                <a:gd name="T98" fmla="*/ 90 w 180"/>
                <a:gd name="T99" fmla="*/ 163 h 1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0"/>
                <a:gd name="T151" fmla="*/ 0 h 163"/>
                <a:gd name="T152" fmla="*/ 180 w 180"/>
                <a:gd name="T153" fmla="*/ 163 h 1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0" h="163">
                  <a:moveTo>
                    <a:pt x="90" y="163"/>
                  </a:moveTo>
                  <a:lnTo>
                    <a:pt x="98" y="161"/>
                  </a:lnTo>
                  <a:lnTo>
                    <a:pt x="107" y="161"/>
                  </a:lnTo>
                  <a:lnTo>
                    <a:pt x="115" y="158"/>
                  </a:lnTo>
                  <a:lnTo>
                    <a:pt x="123" y="155"/>
                  </a:lnTo>
                  <a:lnTo>
                    <a:pt x="131" y="150"/>
                  </a:lnTo>
                  <a:lnTo>
                    <a:pt x="139" y="148"/>
                  </a:lnTo>
                  <a:lnTo>
                    <a:pt x="145" y="142"/>
                  </a:lnTo>
                  <a:lnTo>
                    <a:pt x="152" y="137"/>
                  </a:lnTo>
                  <a:lnTo>
                    <a:pt x="162" y="124"/>
                  </a:lnTo>
                  <a:lnTo>
                    <a:pt x="172" y="111"/>
                  </a:lnTo>
                  <a:lnTo>
                    <a:pt x="178" y="96"/>
                  </a:lnTo>
                  <a:lnTo>
                    <a:pt x="180" y="83"/>
                  </a:lnTo>
                  <a:lnTo>
                    <a:pt x="178" y="65"/>
                  </a:lnTo>
                  <a:lnTo>
                    <a:pt x="172" y="49"/>
                  </a:lnTo>
                  <a:lnTo>
                    <a:pt x="162" y="36"/>
                  </a:lnTo>
                  <a:lnTo>
                    <a:pt x="152" y="26"/>
                  </a:lnTo>
                  <a:lnTo>
                    <a:pt x="145" y="18"/>
                  </a:lnTo>
                  <a:lnTo>
                    <a:pt x="139" y="13"/>
                  </a:lnTo>
                  <a:lnTo>
                    <a:pt x="131" y="10"/>
                  </a:lnTo>
                  <a:lnTo>
                    <a:pt x="123" y="8"/>
                  </a:lnTo>
                  <a:lnTo>
                    <a:pt x="115" y="3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2" y="3"/>
                  </a:lnTo>
                  <a:lnTo>
                    <a:pt x="56" y="8"/>
                  </a:lnTo>
                  <a:lnTo>
                    <a:pt x="45" y="10"/>
                  </a:lnTo>
                  <a:lnTo>
                    <a:pt x="39" y="13"/>
                  </a:lnTo>
                  <a:lnTo>
                    <a:pt x="31" y="18"/>
                  </a:lnTo>
                  <a:lnTo>
                    <a:pt x="25" y="26"/>
                  </a:lnTo>
                  <a:lnTo>
                    <a:pt x="15" y="36"/>
                  </a:lnTo>
                  <a:lnTo>
                    <a:pt x="7" y="49"/>
                  </a:lnTo>
                  <a:lnTo>
                    <a:pt x="3" y="65"/>
                  </a:lnTo>
                  <a:lnTo>
                    <a:pt x="0" y="83"/>
                  </a:lnTo>
                  <a:lnTo>
                    <a:pt x="3" y="96"/>
                  </a:lnTo>
                  <a:lnTo>
                    <a:pt x="7" y="111"/>
                  </a:lnTo>
                  <a:lnTo>
                    <a:pt x="15" y="124"/>
                  </a:lnTo>
                  <a:lnTo>
                    <a:pt x="25" y="137"/>
                  </a:lnTo>
                  <a:lnTo>
                    <a:pt x="31" y="142"/>
                  </a:lnTo>
                  <a:lnTo>
                    <a:pt x="39" y="148"/>
                  </a:lnTo>
                  <a:lnTo>
                    <a:pt x="45" y="150"/>
                  </a:lnTo>
                  <a:lnTo>
                    <a:pt x="56" y="155"/>
                  </a:lnTo>
                  <a:lnTo>
                    <a:pt x="62" y="158"/>
                  </a:lnTo>
                  <a:lnTo>
                    <a:pt x="72" y="161"/>
                  </a:lnTo>
                  <a:lnTo>
                    <a:pt x="80" y="161"/>
                  </a:lnTo>
                  <a:lnTo>
                    <a:pt x="90" y="16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48" name="Freeform 203"/>
            <p:cNvSpPr>
              <a:spLocks/>
            </p:cNvSpPr>
            <p:nvPr/>
          </p:nvSpPr>
          <p:spPr bwMode="auto">
            <a:xfrm>
              <a:off x="2443" y="522"/>
              <a:ext cx="175" cy="160"/>
            </a:xfrm>
            <a:custGeom>
              <a:avLst/>
              <a:gdLst>
                <a:gd name="T0" fmla="*/ 87 w 175"/>
                <a:gd name="T1" fmla="*/ 160 h 160"/>
                <a:gd name="T2" fmla="*/ 96 w 175"/>
                <a:gd name="T3" fmla="*/ 158 h 160"/>
                <a:gd name="T4" fmla="*/ 104 w 175"/>
                <a:gd name="T5" fmla="*/ 158 h 160"/>
                <a:gd name="T6" fmla="*/ 112 w 175"/>
                <a:gd name="T7" fmla="*/ 152 h 160"/>
                <a:gd name="T8" fmla="*/ 120 w 175"/>
                <a:gd name="T9" fmla="*/ 152 h 160"/>
                <a:gd name="T10" fmla="*/ 128 w 175"/>
                <a:gd name="T11" fmla="*/ 147 h 160"/>
                <a:gd name="T12" fmla="*/ 134 w 175"/>
                <a:gd name="T13" fmla="*/ 145 h 160"/>
                <a:gd name="T14" fmla="*/ 143 w 175"/>
                <a:gd name="T15" fmla="*/ 139 h 160"/>
                <a:gd name="T16" fmla="*/ 149 w 175"/>
                <a:gd name="T17" fmla="*/ 137 h 160"/>
                <a:gd name="T18" fmla="*/ 159 w 175"/>
                <a:gd name="T19" fmla="*/ 124 h 160"/>
                <a:gd name="T20" fmla="*/ 169 w 175"/>
                <a:gd name="T21" fmla="*/ 111 h 160"/>
                <a:gd name="T22" fmla="*/ 173 w 175"/>
                <a:gd name="T23" fmla="*/ 95 h 160"/>
                <a:gd name="T24" fmla="*/ 175 w 175"/>
                <a:gd name="T25" fmla="*/ 82 h 160"/>
                <a:gd name="T26" fmla="*/ 173 w 175"/>
                <a:gd name="T27" fmla="*/ 64 h 160"/>
                <a:gd name="T28" fmla="*/ 169 w 175"/>
                <a:gd name="T29" fmla="*/ 49 h 160"/>
                <a:gd name="T30" fmla="*/ 159 w 175"/>
                <a:gd name="T31" fmla="*/ 36 h 160"/>
                <a:gd name="T32" fmla="*/ 149 w 175"/>
                <a:gd name="T33" fmla="*/ 25 h 160"/>
                <a:gd name="T34" fmla="*/ 143 w 175"/>
                <a:gd name="T35" fmla="*/ 18 h 160"/>
                <a:gd name="T36" fmla="*/ 134 w 175"/>
                <a:gd name="T37" fmla="*/ 13 h 160"/>
                <a:gd name="T38" fmla="*/ 128 w 175"/>
                <a:gd name="T39" fmla="*/ 7 h 160"/>
                <a:gd name="T40" fmla="*/ 120 w 175"/>
                <a:gd name="T41" fmla="*/ 5 h 160"/>
                <a:gd name="T42" fmla="*/ 112 w 175"/>
                <a:gd name="T43" fmla="*/ 2 h 160"/>
                <a:gd name="T44" fmla="*/ 104 w 175"/>
                <a:gd name="T45" fmla="*/ 0 h 160"/>
                <a:gd name="T46" fmla="*/ 96 w 175"/>
                <a:gd name="T47" fmla="*/ 0 h 160"/>
                <a:gd name="T48" fmla="*/ 87 w 175"/>
                <a:gd name="T49" fmla="*/ 0 h 160"/>
                <a:gd name="T50" fmla="*/ 77 w 175"/>
                <a:gd name="T51" fmla="*/ 0 h 160"/>
                <a:gd name="T52" fmla="*/ 67 w 175"/>
                <a:gd name="T53" fmla="*/ 0 h 160"/>
                <a:gd name="T54" fmla="*/ 59 w 175"/>
                <a:gd name="T55" fmla="*/ 2 h 160"/>
                <a:gd name="T56" fmla="*/ 51 w 175"/>
                <a:gd name="T57" fmla="*/ 5 h 160"/>
                <a:gd name="T58" fmla="*/ 45 w 175"/>
                <a:gd name="T59" fmla="*/ 7 h 160"/>
                <a:gd name="T60" fmla="*/ 36 w 175"/>
                <a:gd name="T61" fmla="*/ 13 h 160"/>
                <a:gd name="T62" fmla="*/ 28 w 175"/>
                <a:gd name="T63" fmla="*/ 18 h 160"/>
                <a:gd name="T64" fmla="*/ 24 w 175"/>
                <a:gd name="T65" fmla="*/ 25 h 160"/>
                <a:gd name="T66" fmla="*/ 12 w 175"/>
                <a:gd name="T67" fmla="*/ 36 h 160"/>
                <a:gd name="T68" fmla="*/ 6 w 175"/>
                <a:gd name="T69" fmla="*/ 49 h 160"/>
                <a:gd name="T70" fmla="*/ 0 w 175"/>
                <a:gd name="T71" fmla="*/ 64 h 160"/>
                <a:gd name="T72" fmla="*/ 0 w 175"/>
                <a:gd name="T73" fmla="*/ 82 h 160"/>
                <a:gd name="T74" fmla="*/ 0 w 175"/>
                <a:gd name="T75" fmla="*/ 95 h 160"/>
                <a:gd name="T76" fmla="*/ 6 w 175"/>
                <a:gd name="T77" fmla="*/ 111 h 160"/>
                <a:gd name="T78" fmla="*/ 12 w 175"/>
                <a:gd name="T79" fmla="*/ 124 h 160"/>
                <a:gd name="T80" fmla="*/ 24 w 175"/>
                <a:gd name="T81" fmla="*/ 137 h 160"/>
                <a:gd name="T82" fmla="*/ 28 w 175"/>
                <a:gd name="T83" fmla="*/ 139 h 160"/>
                <a:gd name="T84" fmla="*/ 36 w 175"/>
                <a:gd name="T85" fmla="*/ 145 h 160"/>
                <a:gd name="T86" fmla="*/ 45 w 175"/>
                <a:gd name="T87" fmla="*/ 147 h 160"/>
                <a:gd name="T88" fmla="*/ 51 w 175"/>
                <a:gd name="T89" fmla="*/ 152 h 160"/>
                <a:gd name="T90" fmla="*/ 59 w 175"/>
                <a:gd name="T91" fmla="*/ 152 h 160"/>
                <a:gd name="T92" fmla="*/ 67 w 175"/>
                <a:gd name="T93" fmla="*/ 158 h 160"/>
                <a:gd name="T94" fmla="*/ 77 w 175"/>
                <a:gd name="T95" fmla="*/ 158 h 160"/>
                <a:gd name="T96" fmla="*/ 87 w 175"/>
                <a:gd name="T97" fmla="*/ 160 h 160"/>
                <a:gd name="T98" fmla="*/ 87 w 175"/>
                <a:gd name="T99" fmla="*/ 160 h 1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5"/>
                <a:gd name="T151" fmla="*/ 0 h 160"/>
                <a:gd name="T152" fmla="*/ 175 w 175"/>
                <a:gd name="T153" fmla="*/ 160 h 16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5" h="160">
                  <a:moveTo>
                    <a:pt x="87" y="160"/>
                  </a:moveTo>
                  <a:lnTo>
                    <a:pt x="96" y="158"/>
                  </a:lnTo>
                  <a:lnTo>
                    <a:pt x="104" y="158"/>
                  </a:lnTo>
                  <a:lnTo>
                    <a:pt x="112" y="152"/>
                  </a:lnTo>
                  <a:lnTo>
                    <a:pt x="120" y="152"/>
                  </a:lnTo>
                  <a:lnTo>
                    <a:pt x="128" y="147"/>
                  </a:lnTo>
                  <a:lnTo>
                    <a:pt x="134" y="145"/>
                  </a:lnTo>
                  <a:lnTo>
                    <a:pt x="143" y="139"/>
                  </a:lnTo>
                  <a:lnTo>
                    <a:pt x="149" y="137"/>
                  </a:lnTo>
                  <a:lnTo>
                    <a:pt x="159" y="124"/>
                  </a:lnTo>
                  <a:lnTo>
                    <a:pt x="169" y="111"/>
                  </a:lnTo>
                  <a:lnTo>
                    <a:pt x="173" y="95"/>
                  </a:lnTo>
                  <a:lnTo>
                    <a:pt x="175" y="82"/>
                  </a:lnTo>
                  <a:lnTo>
                    <a:pt x="173" y="64"/>
                  </a:lnTo>
                  <a:lnTo>
                    <a:pt x="169" y="49"/>
                  </a:lnTo>
                  <a:lnTo>
                    <a:pt x="159" y="36"/>
                  </a:lnTo>
                  <a:lnTo>
                    <a:pt x="149" y="25"/>
                  </a:lnTo>
                  <a:lnTo>
                    <a:pt x="143" y="18"/>
                  </a:lnTo>
                  <a:lnTo>
                    <a:pt x="134" y="13"/>
                  </a:lnTo>
                  <a:lnTo>
                    <a:pt x="128" y="7"/>
                  </a:lnTo>
                  <a:lnTo>
                    <a:pt x="120" y="5"/>
                  </a:lnTo>
                  <a:lnTo>
                    <a:pt x="112" y="2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7" y="0"/>
                  </a:lnTo>
                  <a:lnTo>
                    <a:pt x="77" y="0"/>
                  </a:lnTo>
                  <a:lnTo>
                    <a:pt x="67" y="0"/>
                  </a:lnTo>
                  <a:lnTo>
                    <a:pt x="59" y="2"/>
                  </a:lnTo>
                  <a:lnTo>
                    <a:pt x="51" y="5"/>
                  </a:lnTo>
                  <a:lnTo>
                    <a:pt x="45" y="7"/>
                  </a:lnTo>
                  <a:lnTo>
                    <a:pt x="36" y="13"/>
                  </a:lnTo>
                  <a:lnTo>
                    <a:pt x="28" y="18"/>
                  </a:lnTo>
                  <a:lnTo>
                    <a:pt x="24" y="25"/>
                  </a:lnTo>
                  <a:lnTo>
                    <a:pt x="12" y="36"/>
                  </a:lnTo>
                  <a:lnTo>
                    <a:pt x="6" y="49"/>
                  </a:lnTo>
                  <a:lnTo>
                    <a:pt x="0" y="64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6" y="111"/>
                  </a:lnTo>
                  <a:lnTo>
                    <a:pt x="12" y="124"/>
                  </a:lnTo>
                  <a:lnTo>
                    <a:pt x="24" y="137"/>
                  </a:lnTo>
                  <a:lnTo>
                    <a:pt x="28" y="139"/>
                  </a:lnTo>
                  <a:lnTo>
                    <a:pt x="36" y="145"/>
                  </a:lnTo>
                  <a:lnTo>
                    <a:pt x="45" y="147"/>
                  </a:lnTo>
                  <a:lnTo>
                    <a:pt x="51" y="152"/>
                  </a:lnTo>
                  <a:lnTo>
                    <a:pt x="59" y="152"/>
                  </a:lnTo>
                  <a:lnTo>
                    <a:pt x="67" y="158"/>
                  </a:lnTo>
                  <a:lnTo>
                    <a:pt x="77" y="158"/>
                  </a:lnTo>
                  <a:lnTo>
                    <a:pt x="87" y="1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49" name="Freeform 204"/>
            <p:cNvSpPr>
              <a:spLocks/>
            </p:cNvSpPr>
            <p:nvPr/>
          </p:nvSpPr>
          <p:spPr bwMode="auto">
            <a:xfrm>
              <a:off x="2443" y="527"/>
              <a:ext cx="159" cy="147"/>
            </a:xfrm>
            <a:custGeom>
              <a:avLst/>
              <a:gdLst>
                <a:gd name="T0" fmla="*/ 79 w 159"/>
                <a:gd name="T1" fmla="*/ 147 h 147"/>
                <a:gd name="T2" fmla="*/ 87 w 159"/>
                <a:gd name="T3" fmla="*/ 145 h 147"/>
                <a:gd name="T4" fmla="*/ 94 w 159"/>
                <a:gd name="T5" fmla="*/ 145 h 147"/>
                <a:gd name="T6" fmla="*/ 102 w 159"/>
                <a:gd name="T7" fmla="*/ 142 h 147"/>
                <a:gd name="T8" fmla="*/ 110 w 159"/>
                <a:gd name="T9" fmla="*/ 140 h 147"/>
                <a:gd name="T10" fmla="*/ 122 w 159"/>
                <a:gd name="T11" fmla="*/ 132 h 147"/>
                <a:gd name="T12" fmla="*/ 134 w 159"/>
                <a:gd name="T13" fmla="*/ 124 h 147"/>
                <a:gd name="T14" fmla="*/ 145 w 159"/>
                <a:gd name="T15" fmla="*/ 111 h 147"/>
                <a:gd name="T16" fmla="*/ 153 w 159"/>
                <a:gd name="T17" fmla="*/ 101 h 147"/>
                <a:gd name="T18" fmla="*/ 157 w 159"/>
                <a:gd name="T19" fmla="*/ 85 h 147"/>
                <a:gd name="T20" fmla="*/ 159 w 159"/>
                <a:gd name="T21" fmla="*/ 72 h 147"/>
                <a:gd name="T22" fmla="*/ 157 w 159"/>
                <a:gd name="T23" fmla="*/ 57 h 147"/>
                <a:gd name="T24" fmla="*/ 153 w 159"/>
                <a:gd name="T25" fmla="*/ 44 h 147"/>
                <a:gd name="T26" fmla="*/ 145 w 159"/>
                <a:gd name="T27" fmla="*/ 31 h 147"/>
                <a:gd name="T28" fmla="*/ 134 w 159"/>
                <a:gd name="T29" fmla="*/ 20 h 147"/>
                <a:gd name="T30" fmla="*/ 122 w 159"/>
                <a:gd name="T31" fmla="*/ 13 h 147"/>
                <a:gd name="T32" fmla="*/ 110 w 159"/>
                <a:gd name="T33" fmla="*/ 5 h 147"/>
                <a:gd name="T34" fmla="*/ 102 w 159"/>
                <a:gd name="T35" fmla="*/ 2 h 147"/>
                <a:gd name="T36" fmla="*/ 94 w 159"/>
                <a:gd name="T37" fmla="*/ 0 h 147"/>
                <a:gd name="T38" fmla="*/ 87 w 159"/>
                <a:gd name="T39" fmla="*/ 0 h 147"/>
                <a:gd name="T40" fmla="*/ 79 w 159"/>
                <a:gd name="T41" fmla="*/ 0 h 147"/>
                <a:gd name="T42" fmla="*/ 71 w 159"/>
                <a:gd name="T43" fmla="*/ 0 h 147"/>
                <a:gd name="T44" fmla="*/ 61 w 159"/>
                <a:gd name="T45" fmla="*/ 0 h 147"/>
                <a:gd name="T46" fmla="*/ 55 w 159"/>
                <a:gd name="T47" fmla="*/ 2 h 147"/>
                <a:gd name="T48" fmla="*/ 47 w 159"/>
                <a:gd name="T49" fmla="*/ 5 h 147"/>
                <a:gd name="T50" fmla="*/ 32 w 159"/>
                <a:gd name="T51" fmla="*/ 13 h 147"/>
                <a:gd name="T52" fmla="*/ 22 w 159"/>
                <a:gd name="T53" fmla="*/ 20 h 147"/>
                <a:gd name="T54" fmla="*/ 12 w 159"/>
                <a:gd name="T55" fmla="*/ 31 h 147"/>
                <a:gd name="T56" fmla="*/ 4 w 159"/>
                <a:gd name="T57" fmla="*/ 44 h 147"/>
                <a:gd name="T58" fmla="*/ 0 w 159"/>
                <a:gd name="T59" fmla="*/ 57 h 147"/>
                <a:gd name="T60" fmla="*/ 0 w 159"/>
                <a:gd name="T61" fmla="*/ 72 h 147"/>
                <a:gd name="T62" fmla="*/ 0 w 159"/>
                <a:gd name="T63" fmla="*/ 85 h 147"/>
                <a:gd name="T64" fmla="*/ 4 w 159"/>
                <a:gd name="T65" fmla="*/ 101 h 147"/>
                <a:gd name="T66" fmla="*/ 12 w 159"/>
                <a:gd name="T67" fmla="*/ 111 h 147"/>
                <a:gd name="T68" fmla="*/ 22 w 159"/>
                <a:gd name="T69" fmla="*/ 124 h 147"/>
                <a:gd name="T70" fmla="*/ 32 w 159"/>
                <a:gd name="T71" fmla="*/ 132 h 147"/>
                <a:gd name="T72" fmla="*/ 47 w 159"/>
                <a:gd name="T73" fmla="*/ 140 h 147"/>
                <a:gd name="T74" fmla="*/ 55 w 159"/>
                <a:gd name="T75" fmla="*/ 142 h 147"/>
                <a:gd name="T76" fmla="*/ 61 w 159"/>
                <a:gd name="T77" fmla="*/ 145 h 147"/>
                <a:gd name="T78" fmla="*/ 71 w 159"/>
                <a:gd name="T79" fmla="*/ 145 h 147"/>
                <a:gd name="T80" fmla="*/ 79 w 159"/>
                <a:gd name="T81" fmla="*/ 147 h 147"/>
                <a:gd name="T82" fmla="*/ 79 w 159"/>
                <a:gd name="T83" fmla="*/ 147 h 1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47"/>
                <a:gd name="T128" fmla="*/ 159 w 159"/>
                <a:gd name="T129" fmla="*/ 147 h 1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47">
                  <a:moveTo>
                    <a:pt x="79" y="147"/>
                  </a:moveTo>
                  <a:lnTo>
                    <a:pt x="87" y="145"/>
                  </a:lnTo>
                  <a:lnTo>
                    <a:pt x="94" y="145"/>
                  </a:lnTo>
                  <a:lnTo>
                    <a:pt x="102" y="142"/>
                  </a:lnTo>
                  <a:lnTo>
                    <a:pt x="110" y="140"/>
                  </a:lnTo>
                  <a:lnTo>
                    <a:pt x="122" y="132"/>
                  </a:lnTo>
                  <a:lnTo>
                    <a:pt x="134" y="124"/>
                  </a:lnTo>
                  <a:lnTo>
                    <a:pt x="145" y="111"/>
                  </a:lnTo>
                  <a:lnTo>
                    <a:pt x="153" y="101"/>
                  </a:lnTo>
                  <a:lnTo>
                    <a:pt x="157" y="85"/>
                  </a:lnTo>
                  <a:lnTo>
                    <a:pt x="159" y="72"/>
                  </a:lnTo>
                  <a:lnTo>
                    <a:pt x="157" y="57"/>
                  </a:lnTo>
                  <a:lnTo>
                    <a:pt x="153" y="44"/>
                  </a:lnTo>
                  <a:lnTo>
                    <a:pt x="145" y="31"/>
                  </a:lnTo>
                  <a:lnTo>
                    <a:pt x="134" y="20"/>
                  </a:lnTo>
                  <a:lnTo>
                    <a:pt x="122" y="13"/>
                  </a:lnTo>
                  <a:lnTo>
                    <a:pt x="110" y="5"/>
                  </a:lnTo>
                  <a:lnTo>
                    <a:pt x="102" y="2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55" y="2"/>
                  </a:lnTo>
                  <a:lnTo>
                    <a:pt x="47" y="5"/>
                  </a:lnTo>
                  <a:lnTo>
                    <a:pt x="32" y="13"/>
                  </a:lnTo>
                  <a:lnTo>
                    <a:pt x="22" y="20"/>
                  </a:lnTo>
                  <a:lnTo>
                    <a:pt x="12" y="31"/>
                  </a:lnTo>
                  <a:lnTo>
                    <a:pt x="4" y="44"/>
                  </a:lnTo>
                  <a:lnTo>
                    <a:pt x="0" y="57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4" y="101"/>
                  </a:lnTo>
                  <a:lnTo>
                    <a:pt x="12" y="111"/>
                  </a:lnTo>
                  <a:lnTo>
                    <a:pt x="22" y="124"/>
                  </a:lnTo>
                  <a:lnTo>
                    <a:pt x="32" y="132"/>
                  </a:lnTo>
                  <a:lnTo>
                    <a:pt x="47" y="140"/>
                  </a:lnTo>
                  <a:lnTo>
                    <a:pt x="55" y="142"/>
                  </a:lnTo>
                  <a:lnTo>
                    <a:pt x="61" y="145"/>
                  </a:lnTo>
                  <a:lnTo>
                    <a:pt x="71" y="145"/>
                  </a:lnTo>
                  <a:lnTo>
                    <a:pt x="79" y="147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0" name="Freeform 205"/>
            <p:cNvSpPr>
              <a:spLocks/>
            </p:cNvSpPr>
            <p:nvPr/>
          </p:nvSpPr>
          <p:spPr bwMode="auto">
            <a:xfrm>
              <a:off x="2443" y="529"/>
              <a:ext cx="145" cy="132"/>
            </a:xfrm>
            <a:custGeom>
              <a:avLst/>
              <a:gdLst>
                <a:gd name="T0" fmla="*/ 73 w 145"/>
                <a:gd name="T1" fmla="*/ 132 h 132"/>
                <a:gd name="T2" fmla="*/ 79 w 145"/>
                <a:gd name="T3" fmla="*/ 130 h 132"/>
                <a:gd name="T4" fmla="*/ 85 w 145"/>
                <a:gd name="T5" fmla="*/ 130 h 132"/>
                <a:gd name="T6" fmla="*/ 92 w 145"/>
                <a:gd name="T7" fmla="*/ 127 h 132"/>
                <a:gd name="T8" fmla="*/ 100 w 145"/>
                <a:gd name="T9" fmla="*/ 125 h 132"/>
                <a:gd name="T10" fmla="*/ 112 w 145"/>
                <a:gd name="T11" fmla="*/ 119 h 132"/>
                <a:gd name="T12" fmla="*/ 122 w 145"/>
                <a:gd name="T13" fmla="*/ 112 h 132"/>
                <a:gd name="T14" fmla="*/ 132 w 145"/>
                <a:gd name="T15" fmla="*/ 101 h 132"/>
                <a:gd name="T16" fmla="*/ 139 w 145"/>
                <a:gd name="T17" fmla="*/ 91 h 132"/>
                <a:gd name="T18" fmla="*/ 143 w 145"/>
                <a:gd name="T19" fmla="*/ 81 h 132"/>
                <a:gd name="T20" fmla="*/ 145 w 145"/>
                <a:gd name="T21" fmla="*/ 68 h 132"/>
                <a:gd name="T22" fmla="*/ 143 w 145"/>
                <a:gd name="T23" fmla="*/ 55 h 132"/>
                <a:gd name="T24" fmla="*/ 139 w 145"/>
                <a:gd name="T25" fmla="*/ 42 h 132"/>
                <a:gd name="T26" fmla="*/ 132 w 145"/>
                <a:gd name="T27" fmla="*/ 29 h 132"/>
                <a:gd name="T28" fmla="*/ 122 w 145"/>
                <a:gd name="T29" fmla="*/ 21 h 132"/>
                <a:gd name="T30" fmla="*/ 112 w 145"/>
                <a:gd name="T31" fmla="*/ 11 h 132"/>
                <a:gd name="T32" fmla="*/ 100 w 145"/>
                <a:gd name="T33" fmla="*/ 6 h 132"/>
                <a:gd name="T34" fmla="*/ 92 w 145"/>
                <a:gd name="T35" fmla="*/ 3 h 132"/>
                <a:gd name="T36" fmla="*/ 85 w 145"/>
                <a:gd name="T37" fmla="*/ 0 h 132"/>
                <a:gd name="T38" fmla="*/ 79 w 145"/>
                <a:gd name="T39" fmla="*/ 0 h 132"/>
                <a:gd name="T40" fmla="*/ 73 w 145"/>
                <a:gd name="T41" fmla="*/ 0 h 132"/>
                <a:gd name="T42" fmla="*/ 63 w 145"/>
                <a:gd name="T43" fmla="*/ 0 h 132"/>
                <a:gd name="T44" fmla="*/ 57 w 145"/>
                <a:gd name="T45" fmla="*/ 0 h 132"/>
                <a:gd name="T46" fmla="*/ 49 w 145"/>
                <a:gd name="T47" fmla="*/ 3 h 132"/>
                <a:gd name="T48" fmla="*/ 43 w 145"/>
                <a:gd name="T49" fmla="*/ 6 h 132"/>
                <a:gd name="T50" fmla="*/ 30 w 145"/>
                <a:gd name="T51" fmla="*/ 11 h 132"/>
                <a:gd name="T52" fmla="*/ 20 w 145"/>
                <a:gd name="T53" fmla="*/ 21 h 132"/>
                <a:gd name="T54" fmla="*/ 10 w 145"/>
                <a:gd name="T55" fmla="*/ 29 h 132"/>
                <a:gd name="T56" fmla="*/ 4 w 145"/>
                <a:gd name="T57" fmla="*/ 42 h 132"/>
                <a:gd name="T58" fmla="*/ 0 w 145"/>
                <a:gd name="T59" fmla="*/ 55 h 132"/>
                <a:gd name="T60" fmla="*/ 0 w 145"/>
                <a:gd name="T61" fmla="*/ 68 h 132"/>
                <a:gd name="T62" fmla="*/ 0 w 145"/>
                <a:gd name="T63" fmla="*/ 81 h 132"/>
                <a:gd name="T64" fmla="*/ 4 w 145"/>
                <a:gd name="T65" fmla="*/ 91 h 132"/>
                <a:gd name="T66" fmla="*/ 10 w 145"/>
                <a:gd name="T67" fmla="*/ 101 h 132"/>
                <a:gd name="T68" fmla="*/ 20 w 145"/>
                <a:gd name="T69" fmla="*/ 112 h 132"/>
                <a:gd name="T70" fmla="*/ 30 w 145"/>
                <a:gd name="T71" fmla="*/ 119 h 132"/>
                <a:gd name="T72" fmla="*/ 43 w 145"/>
                <a:gd name="T73" fmla="*/ 125 h 132"/>
                <a:gd name="T74" fmla="*/ 49 w 145"/>
                <a:gd name="T75" fmla="*/ 127 h 132"/>
                <a:gd name="T76" fmla="*/ 57 w 145"/>
                <a:gd name="T77" fmla="*/ 130 h 132"/>
                <a:gd name="T78" fmla="*/ 63 w 145"/>
                <a:gd name="T79" fmla="*/ 130 h 132"/>
                <a:gd name="T80" fmla="*/ 73 w 145"/>
                <a:gd name="T81" fmla="*/ 132 h 132"/>
                <a:gd name="T82" fmla="*/ 73 w 145"/>
                <a:gd name="T83" fmla="*/ 132 h 1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5"/>
                <a:gd name="T127" fmla="*/ 0 h 132"/>
                <a:gd name="T128" fmla="*/ 145 w 145"/>
                <a:gd name="T129" fmla="*/ 132 h 1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5" h="132">
                  <a:moveTo>
                    <a:pt x="73" y="132"/>
                  </a:moveTo>
                  <a:lnTo>
                    <a:pt x="79" y="130"/>
                  </a:lnTo>
                  <a:lnTo>
                    <a:pt x="85" y="130"/>
                  </a:lnTo>
                  <a:lnTo>
                    <a:pt x="92" y="127"/>
                  </a:lnTo>
                  <a:lnTo>
                    <a:pt x="100" y="125"/>
                  </a:lnTo>
                  <a:lnTo>
                    <a:pt x="112" y="119"/>
                  </a:lnTo>
                  <a:lnTo>
                    <a:pt x="122" y="112"/>
                  </a:lnTo>
                  <a:lnTo>
                    <a:pt x="132" y="101"/>
                  </a:lnTo>
                  <a:lnTo>
                    <a:pt x="139" y="91"/>
                  </a:lnTo>
                  <a:lnTo>
                    <a:pt x="143" y="81"/>
                  </a:lnTo>
                  <a:lnTo>
                    <a:pt x="145" y="68"/>
                  </a:lnTo>
                  <a:lnTo>
                    <a:pt x="143" y="55"/>
                  </a:lnTo>
                  <a:lnTo>
                    <a:pt x="139" y="42"/>
                  </a:lnTo>
                  <a:lnTo>
                    <a:pt x="132" y="29"/>
                  </a:lnTo>
                  <a:lnTo>
                    <a:pt x="122" y="21"/>
                  </a:lnTo>
                  <a:lnTo>
                    <a:pt x="112" y="11"/>
                  </a:lnTo>
                  <a:lnTo>
                    <a:pt x="100" y="6"/>
                  </a:lnTo>
                  <a:lnTo>
                    <a:pt x="92" y="3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49" y="3"/>
                  </a:lnTo>
                  <a:lnTo>
                    <a:pt x="43" y="6"/>
                  </a:lnTo>
                  <a:lnTo>
                    <a:pt x="30" y="11"/>
                  </a:lnTo>
                  <a:lnTo>
                    <a:pt x="20" y="21"/>
                  </a:lnTo>
                  <a:lnTo>
                    <a:pt x="10" y="29"/>
                  </a:lnTo>
                  <a:lnTo>
                    <a:pt x="4" y="42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0" y="81"/>
                  </a:lnTo>
                  <a:lnTo>
                    <a:pt x="4" y="91"/>
                  </a:lnTo>
                  <a:lnTo>
                    <a:pt x="10" y="101"/>
                  </a:lnTo>
                  <a:lnTo>
                    <a:pt x="20" y="112"/>
                  </a:lnTo>
                  <a:lnTo>
                    <a:pt x="30" y="119"/>
                  </a:lnTo>
                  <a:lnTo>
                    <a:pt x="43" y="125"/>
                  </a:lnTo>
                  <a:lnTo>
                    <a:pt x="49" y="127"/>
                  </a:lnTo>
                  <a:lnTo>
                    <a:pt x="57" y="130"/>
                  </a:lnTo>
                  <a:lnTo>
                    <a:pt x="63" y="130"/>
                  </a:lnTo>
                  <a:lnTo>
                    <a:pt x="73" y="132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1" name="Freeform 206"/>
            <p:cNvSpPr>
              <a:spLocks/>
            </p:cNvSpPr>
            <p:nvPr/>
          </p:nvSpPr>
          <p:spPr bwMode="auto">
            <a:xfrm>
              <a:off x="2443" y="537"/>
              <a:ext cx="128" cy="117"/>
            </a:xfrm>
            <a:custGeom>
              <a:avLst/>
              <a:gdLst>
                <a:gd name="T0" fmla="*/ 65 w 128"/>
                <a:gd name="T1" fmla="*/ 117 h 117"/>
                <a:gd name="T2" fmla="*/ 77 w 128"/>
                <a:gd name="T3" fmla="*/ 114 h 117"/>
                <a:gd name="T4" fmla="*/ 90 w 128"/>
                <a:gd name="T5" fmla="*/ 109 h 117"/>
                <a:gd name="T6" fmla="*/ 100 w 128"/>
                <a:gd name="T7" fmla="*/ 104 h 117"/>
                <a:gd name="T8" fmla="*/ 110 w 128"/>
                <a:gd name="T9" fmla="*/ 99 h 117"/>
                <a:gd name="T10" fmla="*/ 116 w 128"/>
                <a:gd name="T11" fmla="*/ 88 h 117"/>
                <a:gd name="T12" fmla="*/ 122 w 128"/>
                <a:gd name="T13" fmla="*/ 80 h 117"/>
                <a:gd name="T14" fmla="*/ 126 w 128"/>
                <a:gd name="T15" fmla="*/ 67 h 117"/>
                <a:gd name="T16" fmla="*/ 128 w 128"/>
                <a:gd name="T17" fmla="*/ 57 h 117"/>
                <a:gd name="T18" fmla="*/ 126 w 128"/>
                <a:gd name="T19" fmla="*/ 44 h 117"/>
                <a:gd name="T20" fmla="*/ 122 w 128"/>
                <a:gd name="T21" fmla="*/ 34 h 117"/>
                <a:gd name="T22" fmla="*/ 116 w 128"/>
                <a:gd name="T23" fmla="*/ 23 h 117"/>
                <a:gd name="T24" fmla="*/ 110 w 128"/>
                <a:gd name="T25" fmla="*/ 16 h 117"/>
                <a:gd name="T26" fmla="*/ 100 w 128"/>
                <a:gd name="T27" fmla="*/ 8 h 117"/>
                <a:gd name="T28" fmla="*/ 90 w 128"/>
                <a:gd name="T29" fmla="*/ 3 h 117"/>
                <a:gd name="T30" fmla="*/ 77 w 128"/>
                <a:gd name="T31" fmla="*/ 0 h 117"/>
                <a:gd name="T32" fmla="*/ 65 w 128"/>
                <a:gd name="T33" fmla="*/ 0 h 117"/>
                <a:gd name="T34" fmla="*/ 57 w 128"/>
                <a:gd name="T35" fmla="*/ 0 h 117"/>
                <a:gd name="T36" fmla="*/ 51 w 128"/>
                <a:gd name="T37" fmla="*/ 0 h 117"/>
                <a:gd name="T38" fmla="*/ 45 w 128"/>
                <a:gd name="T39" fmla="*/ 3 h 117"/>
                <a:gd name="T40" fmla="*/ 38 w 128"/>
                <a:gd name="T41" fmla="*/ 3 h 117"/>
                <a:gd name="T42" fmla="*/ 26 w 128"/>
                <a:gd name="T43" fmla="*/ 8 h 117"/>
                <a:gd name="T44" fmla="*/ 18 w 128"/>
                <a:gd name="T45" fmla="*/ 16 h 117"/>
                <a:gd name="T46" fmla="*/ 10 w 128"/>
                <a:gd name="T47" fmla="*/ 23 h 117"/>
                <a:gd name="T48" fmla="*/ 4 w 128"/>
                <a:gd name="T49" fmla="*/ 34 h 117"/>
                <a:gd name="T50" fmla="*/ 0 w 128"/>
                <a:gd name="T51" fmla="*/ 44 h 117"/>
                <a:gd name="T52" fmla="*/ 0 w 128"/>
                <a:gd name="T53" fmla="*/ 57 h 117"/>
                <a:gd name="T54" fmla="*/ 0 w 128"/>
                <a:gd name="T55" fmla="*/ 67 h 117"/>
                <a:gd name="T56" fmla="*/ 4 w 128"/>
                <a:gd name="T57" fmla="*/ 80 h 117"/>
                <a:gd name="T58" fmla="*/ 10 w 128"/>
                <a:gd name="T59" fmla="*/ 88 h 117"/>
                <a:gd name="T60" fmla="*/ 18 w 128"/>
                <a:gd name="T61" fmla="*/ 99 h 117"/>
                <a:gd name="T62" fmla="*/ 26 w 128"/>
                <a:gd name="T63" fmla="*/ 104 h 117"/>
                <a:gd name="T64" fmla="*/ 38 w 128"/>
                <a:gd name="T65" fmla="*/ 109 h 117"/>
                <a:gd name="T66" fmla="*/ 45 w 128"/>
                <a:gd name="T67" fmla="*/ 111 h 117"/>
                <a:gd name="T68" fmla="*/ 51 w 128"/>
                <a:gd name="T69" fmla="*/ 114 h 117"/>
                <a:gd name="T70" fmla="*/ 57 w 128"/>
                <a:gd name="T71" fmla="*/ 114 h 117"/>
                <a:gd name="T72" fmla="*/ 65 w 128"/>
                <a:gd name="T73" fmla="*/ 117 h 117"/>
                <a:gd name="T74" fmla="*/ 65 w 128"/>
                <a:gd name="T75" fmla="*/ 117 h 1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117"/>
                <a:gd name="T116" fmla="*/ 128 w 128"/>
                <a:gd name="T117" fmla="*/ 117 h 1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117">
                  <a:moveTo>
                    <a:pt x="65" y="117"/>
                  </a:moveTo>
                  <a:lnTo>
                    <a:pt x="77" y="114"/>
                  </a:lnTo>
                  <a:lnTo>
                    <a:pt x="90" y="109"/>
                  </a:lnTo>
                  <a:lnTo>
                    <a:pt x="100" y="104"/>
                  </a:lnTo>
                  <a:lnTo>
                    <a:pt x="110" y="99"/>
                  </a:lnTo>
                  <a:lnTo>
                    <a:pt x="116" y="88"/>
                  </a:lnTo>
                  <a:lnTo>
                    <a:pt x="122" y="80"/>
                  </a:lnTo>
                  <a:lnTo>
                    <a:pt x="126" y="67"/>
                  </a:lnTo>
                  <a:lnTo>
                    <a:pt x="128" y="57"/>
                  </a:lnTo>
                  <a:lnTo>
                    <a:pt x="126" y="44"/>
                  </a:lnTo>
                  <a:lnTo>
                    <a:pt x="122" y="34"/>
                  </a:lnTo>
                  <a:lnTo>
                    <a:pt x="116" y="23"/>
                  </a:lnTo>
                  <a:lnTo>
                    <a:pt x="110" y="16"/>
                  </a:lnTo>
                  <a:lnTo>
                    <a:pt x="100" y="8"/>
                  </a:lnTo>
                  <a:lnTo>
                    <a:pt x="90" y="3"/>
                  </a:lnTo>
                  <a:lnTo>
                    <a:pt x="77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5" y="3"/>
                  </a:lnTo>
                  <a:lnTo>
                    <a:pt x="38" y="3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0" y="23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0" y="57"/>
                  </a:lnTo>
                  <a:lnTo>
                    <a:pt x="0" y="67"/>
                  </a:lnTo>
                  <a:lnTo>
                    <a:pt x="4" y="80"/>
                  </a:lnTo>
                  <a:lnTo>
                    <a:pt x="10" y="88"/>
                  </a:lnTo>
                  <a:lnTo>
                    <a:pt x="18" y="99"/>
                  </a:lnTo>
                  <a:lnTo>
                    <a:pt x="26" y="104"/>
                  </a:lnTo>
                  <a:lnTo>
                    <a:pt x="38" y="109"/>
                  </a:lnTo>
                  <a:lnTo>
                    <a:pt x="45" y="111"/>
                  </a:lnTo>
                  <a:lnTo>
                    <a:pt x="51" y="114"/>
                  </a:lnTo>
                  <a:lnTo>
                    <a:pt x="57" y="114"/>
                  </a:lnTo>
                  <a:lnTo>
                    <a:pt x="65" y="117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2" name="Freeform 207"/>
            <p:cNvSpPr>
              <a:spLocks/>
            </p:cNvSpPr>
            <p:nvPr/>
          </p:nvSpPr>
          <p:spPr bwMode="auto">
            <a:xfrm>
              <a:off x="2443" y="540"/>
              <a:ext cx="116" cy="103"/>
            </a:xfrm>
            <a:custGeom>
              <a:avLst/>
              <a:gdLst>
                <a:gd name="T0" fmla="*/ 57 w 116"/>
                <a:gd name="T1" fmla="*/ 103 h 103"/>
                <a:gd name="T2" fmla="*/ 67 w 116"/>
                <a:gd name="T3" fmla="*/ 101 h 103"/>
                <a:gd name="T4" fmla="*/ 77 w 116"/>
                <a:gd name="T5" fmla="*/ 98 h 103"/>
                <a:gd name="T6" fmla="*/ 87 w 116"/>
                <a:gd name="T7" fmla="*/ 93 h 103"/>
                <a:gd name="T8" fmla="*/ 96 w 116"/>
                <a:gd name="T9" fmla="*/ 88 h 103"/>
                <a:gd name="T10" fmla="*/ 104 w 116"/>
                <a:gd name="T11" fmla="*/ 77 h 103"/>
                <a:gd name="T12" fmla="*/ 110 w 116"/>
                <a:gd name="T13" fmla="*/ 70 h 103"/>
                <a:gd name="T14" fmla="*/ 112 w 116"/>
                <a:gd name="T15" fmla="*/ 59 h 103"/>
                <a:gd name="T16" fmla="*/ 116 w 116"/>
                <a:gd name="T17" fmla="*/ 52 h 103"/>
                <a:gd name="T18" fmla="*/ 112 w 116"/>
                <a:gd name="T19" fmla="*/ 39 h 103"/>
                <a:gd name="T20" fmla="*/ 110 w 116"/>
                <a:gd name="T21" fmla="*/ 31 h 103"/>
                <a:gd name="T22" fmla="*/ 104 w 116"/>
                <a:gd name="T23" fmla="*/ 20 h 103"/>
                <a:gd name="T24" fmla="*/ 96 w 116"/>
                <a:gd name="T25" fmla="*/ 15 h 103"/>
                <a:gd name="T26" fmla="*/ 87 w 116"/>
                <a:gd name="T27" fmla="*/ 7 h 103"/>
                <a:gd name="T28" fmla="*/ 77 w 116"/>
                <a:gd name="T29" fmla="*/ 2 h 103"/>
                <a:gd name="T30" fmla="*/ 67 w 116"/>
                <a:gd name="T31" fmla="*/ 0 h 103"/>
                <a:gd name="T32" fmla="*/ 57 w 116"/>
                <a:gd name="T33" fmla="*/ 0 h 103"/>
                <a:gd name="T34" fmla="*/ 45 w 116"/>
                <a:gd name="T35" fmla="*/ 0 h 103"/>
                <a:gd name="T36" fmla="*/ 34 w 116"/>
                <a:gd name="T37" fmla="*/ 2 h 103"/>
                <a:gd name="T38" fmla="*/ 24 w 116"/>
                <a:gd name="T39" fmla="*/ 7 h 103"/>
                <a:gd name="T40" fmla="*/ 16 w 116"/>
                <a:gd name="T41" fmla="*/ 15 h 103"/>
                <a:gd name="T42" fmla="*/ 8 w 116"/>
                <a:gd name="T43" fmla="*/ 20 h 103"/>
                <a:gd name="T44" fmla="*/ 2 w 116"/>
                <a:gd name="T45" fmla="*/ 31 h 103"/>
                <a:gd name="T46" fmla="*/ 0 w 116"/>
                <a:gd name="T47" fmla="*/ 39 h 103"/>
                <a:gd name="T48" fmla="*/ 0 w 116"/>
                <a:gd name="T49" fmla="*/ 52 h 103"/>
                <a:gd name="T50" fmla="*/ 0 w 116"/>
                <a:gd name="T51" fmla="*/ 59 h 103"/>
                <a:gd name="T52" fmla="*/ 2 w 116"/>
                <a:gd name="T53" fmla="*/ 70 h 103"/>
                <a:gd name="T54" fmla="*/ 8 w 116"/>
                <a:gd name="T55" fmla="*/ 77 h 103"/>
                <a:gd name="T56" fmla="*/ 16 w 116"/>
                <a:gd name="T57" fmla="*/ 88 h 103"/>
                <a:gd name="T58" fmla="*/ 24 w 116"/>
                <a:gd name="T59" fmla="*/ 93 h 103"/>
                <a:gd name="T60" fmla="*/ 34 w 116"/>
                <a:gd name="T61" fmla="*/ 98 h 103"/>
                <a:gd name="T62" fmla="*/ 45 w 116"/>
                <a:gd name="T63" fmla="*/ 101 h 103"/>
                <a:gd name="T64" fmla="*/ 57 w 116"/>
                <a:gd name="T65" fmla="*/ 103 h 103"/>
                <a:gd name="T66" fmla="*/ 57 w 116"/>
                <a:gd name="T67" fmla="*/ 103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6"/>
                <a:gd name="T103" fmla="*/ 0 h 103"/>
                <a:gd name="T104" fmla="*/ 116 w 116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6" h="103">
                  <a:moveTo>
                    <a:pt x="57" y="103"/>
                  </a:moveTo>
                  <a:lnTo>
                    <a:pt x="67" y="101"/>
                  </a:lnTo>
                  <a:lnTo>
                    <a:pt x="77" y="98"/>
                  </a:lnTo>
                  <a:lnTo>
                    <a:pt x="87" y="93"/>
                  </a:lnTo>
                  <a:lnTo>
                    <a:pt x="96" y="88"/>
                  </a:lnTo>
                  <a:lnTo>
                    <a:pt x="104" y="77"/>
                  </a:lnTo>
                  <a:lnTo>
                    <a:pt x="110" y="70"/>
                  </a:lnTo>
                  <a:lnTo>
                    <a:pt x="112" y="59"/>
                  </a:lnTo>
                  <a:lnTo>
                    <a:pt x="116" y="52"/>
                  </a:lnTo>
                  <a:lnTo>
                    <a:pt x="112" y="39"/>
                  </a:lnTo>
                  <a:lnTo>
                    <a:pt x="110" y="31"/>
                  </a:lnTo>
                  <a:lnTo>
                    <a:pt x="104" y="20"/>
                  </a:lnTo>
                  <a:lnTo>
                    <a:pt x="96" y="15"/>
                  </a:lnTo>
                  <a:lnTo>
                    <a:pt x="87" y="7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5" y="0"/>
                  </a:lnTo>
                  <a:lnTo>
                    <a:pt x="34" y="2"/>
                  </a:lnTo>
                  <a:lnTo>
                    <a:pt x="24" y="7"/>
                  </a:lnTo>
                  <a:lnTo>
                    <a:pt x="16" y="15"/>
                  </a:lnTo>
                  <a:lnTo>
                    <a:pt x="8" y="20"/>
                  </a:lnTo>
                  <a:lnTo>
                    <a:pt x="2" y="31"/>
                  </a:lnTo>
                  <a:lnTo>
                    <a:pt x="0" y="39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70"/>
                  </a:lnTo>
                  <a:lnTo>
                    <a:pt x="8" y="77"/>
                  </a:lnTo>
                  <a:lnTo>
                    <a:pt x="16" y="88"/>
                  </a:lnTo>
                  <a:lnTo>
                    <a:pt x="24" y="93"/>
                  </a:lnTo>
                  <a:lnTo>
                    <a:pt x="34" y="98"/>
                  </a:lnTo>
                  <a:lnTo>
                    <a:pt x="45" y="101"/>
                  </a:lnTo>
                  <a:lnTo>
                    <a:pt x="57" y="10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3" name="Freeform 208"/>
            <p:cNvSpPr>
              <a:spLocks/>
            </p:cNvSpPr>
            <p:nvPr/>
          </p:nvSpPr>
          <p:spPr bwMode="auto">
            <a:xfrm>
              <a:off x="2306" y="542"/>
              <a:ext cx="169" cy="153"/>
            </a:xfrm>
            <a:custGeom>
              <a:avLst/>
              <a:gdLst>
                <a:gd name="T0" fmla="*/ 84 w 169"/>
                <a:gd name="T1" fmla="*/ 153 h 153"/>
                <a:gd name="T2" fmla="*/ 90 w 169"/>
                <a:gd name="T3" fmla="*/ 153 h 153"/>
                <a:gd name="T4" fmla="*/ 98 w 169"/>
                <a:gd name="T5" fmla="*/ 150 h 153"/>
                <a:gd name="T6" fmla="*/ 106 w 169"/>
                <a:gd name="T7" fmla="*/ 148 h 153"/>
                <a:gd name="T8" fmla="*/ 114 w 169"/>
                <a:gd name="T9" fmla="*/ 145 h 153"/>
                <a:gd name="T10" fmla="*/ 120 w 169"/>
                <a:gd name="T11" fmla="*/ 140 h 153"/>
                <a:gd name="T12" fmla="*/ 129 w 169"/>
                <a:gd name="T13" fmla="*/ 138 h 153"/>
                <a:gd name="T14" fmla="*/ 135 w 169"/>
                <a:gd name="T15" fmla="*/ 132 h 153"/>
                <a:gd name="T16" fmla="*/ 143 w 169"/>
                <a:gd name="T17" fmla="*/ 130 h 153"/>
                <a:gd name="T18" fmla="*/ 153 w 169"/>
                <a:gd name="T19" fmla="*/ 117 h 153"/>
                <a:gd name="T20" fmla="*/ 161 w 169"/>
                <a:gd name="T21" fmla="*/ 104 h 153"/>
                <a:gd name="T22" fmla="*/ 165 w 169"/>
                <a:gd name="T23" fmla="*/ 91 h 153"/>
                <a:gd name="T24" fmla="*/ 169 w 169"/>
                <a:gd name="T25" fmla="*/ 75 h 153"/>
                <a:gd name="T26" fmla="*/ 165 w 169"/>
                <a:gd name="T27" fmla="*/ 60 h 153"/>
                <a:gd name="T28" fmla="*/ 161 w 169"/>
                <a:gd name="T29" fmla="*/ 47 h 153"/>
                <a:gd name="T30" fmla="*/ 153 w 169"/>
                <a:gd name="T31" fmla="*/ 31 h 153"/>
                <a:gd name="T32" fmla="*/ 143 w 169"/>
                <a:gd name="T33" fmla="*/ 21 h 153"/>
                <a:gd name="T34" fmla="*/ 135 w 169"/>
                <a:gd name="T35" fmla="*/ 16 h 153"/>
                <a:gd name="T36" fmla="*/ 129 w 169"/>
                <a:gd name="T37" fmla="*/ 11 h 153"/>
                <a:gd name="T38" fmla="*/ 120 w 169"/>
                <a:gd name="T39" fmla="*/ 8 h 153"/>
                <a:gd name="T40" fmla="*/ 114 w 169"/>
                <a:gd name="T41" fmla="*/ 5 h 153"/>
                <a:gd name="T42" fmla="*/ 106 w 169"/>
                <a:gd name="T43" fmla="*/ 0 h 153"/>
                <a:gd name="T44" fmla="*/ 98 w 169"/>
                <a:gd name="T45" fmla="*/ 0 h 153"/>
                <a:gd name="T46" fmla="*/ 90 w 169"/>
                <a:gd name="T47" fmla="*/ 0 h 153"/>
                <a:gd name="T48" fmla="*/ 84 w 169"/>
                <a:gd name="T49" fmla="*/ 0 h 153"/>
                <a:gd name="T50" fmla="*/ 73 w 169"/>
                <a:gd name="T51" fmla="*/ 0 h 153"/>
                <a:gd name="T52" fmla="*/ 65 w 169"/>
                <a:gd name="T53" fmla="*/ 0 h 153"/>
                <a:gd name="T54" fmla="*/ 57 w 169"/>
                <a:gd name="T55" fmla="*/ 0 h 153"/>
                <a:gd name="T56" fmla="*/ 49 w 169"/>
                <a:gd name="T57" fmla="*/ 5 h 153"/>
                <a:gd name="T58" fmla="*/ 43 w 169"/>
                <a:gd name="T59" fmla="*/ 8 h 153"/>
                <a:gd name="T60" fmla="*/ 35 w 169"/>
                <a:gd name="T61" fmla="*/ 11 h 153"/>
                <a:gd name="T62" fmla="*/ 28 w 169"/>
                <a:gd name="T63" fmla="*/ 16 h 153"/>
                <a:gd name="T64" fmla="*/ 22 w 169"/>
                <a:gd name="T65" fmla="*/ 21 h 153"/>
                <a:gd name="T66" fmla="*/ 12 w 169"/>
                <a:gd name="T67" fmla="*/ 31 h 153"/>
                <a:gd name="T68" fmla="*/ 6 w 169"/>
                <a:gd name="T69" fmla="*/ 47 h 153"/>
                <a:gd name="T70" fmla="*/ 0 w 169"/>
                <a:gd name="T71" fmla="*/ 60 h 153"/>
                <a:gd name="T72" fmla="*/ 0 w 169"/>
                <a:gd name="T73" fmla="*/ 75 h 153"/>
                <a:gd name="T74" fmla="*/ 0 w 169"/>
                <a:gd name="T75" fmla="*/ 91 h 153"/>
                <a:gd name="T76" fmla="*/ 6 w 169"/>
                <a:gd name="T77" fmla="*/ 104 h 153"/>
                <a:gd name="T78" fmla="*/ 12 w 169"/>
                <a:gd name="T79" fmla="*/ 117 h 153"/>
                <a:gd name="T80" fmla="*/ 22 w 169"/>
                <a:gd name="T81" fmla="*/ 130 h 153"/>
                <a:gd name="T82" fmla="*/ 28 w 169"/>
                <a:gd name="T83" fmla="*/ 132 h 153"/>
                <a:gd name="T84" fmla="*/ 35 w 169"/>
                <a:gd name="T85" fmla="*/ 138 h 153"/>
                <a:gd name="T86" fmla="*/ 43 w 169"/>
                <a:gd name="T87" fmla="*/ 140 h 153"/>
                <a:gd name="T88" fmla="*/ 49 w 169"/>
                <a:gd name="T89" fmla="*/ 145 h 153"/>
                <a:gd name="T90" fmla="*/ 57 w 169"/>
                <a:gd name="T91" fmla="*/ 148 h 153"/>
                <a:gd name="T92" fmla="*/ 65 w 169"/>
                <a:gd name="T93" fmla="*/ 150 h 153"/>
                <a:gd name="T94" fmla="*/ 73 w 169"/>
                <a:gd name="T95" fmla="*/ 153 h 153"/>
                <a:gd name="T96" fmla="*/ 84 w 169"/>
                <a:gd name="T97" fmla="*/ 153 h 153"/>
                <a:gd name="T98" fmla="*/ 84 w 169"/>
                <a:gd name="T99" fmla="*/ 153 h 1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9"/>
                <a:gd name="T151" fmla="*/ 0 h 153"/>
                <a:gd name="T152" fmla="*/ 169 w 169"/>
                <a:gd name="T153" fmla="*/ 153 h 15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9" h="153">
                  <a:moveTo>
                    <a:pt x="84" y="153"/>
                  </a:moveTo>
                  <a:lnTo>
                    <a:pt x="90" y="153"/>
                  </a:lnTo>
                  <a:lnTo>
                    <a:pt x="98" y="150"/>
                  </a:lnTo>
                  <a:lnTo>
                    <a:pt x="106" y="148"/>
                  </a:lnTo>
                  <a:lnTo>
                    <a:pt x="114" y="145"/>
                  </a:lnTo>
                  <a:lnTo>
                    <a:pt x="120" y="140"/>
                  </a:lnTo>
                  <a:lnTo>
                    <a:pt x="129" y="138"/>
                  </a:lnTo>
                  <a:lnTo>
                    <a:pt x="135" y="132"/>
                  </a:lnTo>
                  <a:lnTo>
                    <a:pt x="143" y="130"/>
                  </a:lnTo>
                  <a:lnTo>
                    <a:pt x="153" y="117"/>
                  </a:lnTo>
                  <a:lnTo>
                    <a:pt x="161" y="104"/>
                  </a:lnTo>
                  <a:lnTo>
                    <a:pt x="165" y="91"/>
                  </a:lnTo>
                  <a:lnTo>
                    <a:pt x="169" y="75"/>
                  </a:lnTo>
                  <a:lnTo>
                    <a:pt x="165" y="60"/>
                  </a:lnTo>
                  <a:lnTo>
                    <a:pt x="161" y="47"/>
                  </a:lnTo>
                  <a:lnTo>
                    <a:pt x="153" y="31"/>
                  </a:lnTo>
                  <a:lnTo>
                    <a:pt x="143" y="21"/>
                  </a:lnTo>
                  <a:lnTo>
                    <a:pt x="135" y="16"/>
                  </a:lnTo>
                  <a:lnTo>
                    <a:pt x="129" y="11"/>
                  </a:lnTo>
                  <a:lnTo>
                    <a:pt x="120" y="8"/>
                  </a:lnTo>
                  <a:lnTo>
                    <a:pt x="114" y="5"/>
                  </a:lnTo>
                  <a:lnTo>
                    <a:pt x="106" y="0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5"/>
                  </a:lnTo>
                  <a:lnTo>
                    <a:pt x="43" y="8"/>
                  </a:lnTo>
                  <a:lnTo>
                    <a:pt x="35" y="11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12" y="31"/>
                  </a:lnTo>
                  <a:lnTo>
                    <a:pt x="6" y="47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6" y="104"/>
                  </a:lnTo>
                  <a:lnTo>
                    <a:pt x="12" y="117"/>
                  </a:lnTo>
                  <a:lnTo>
                    <a:pt x="22" y="130"/>
                  </a:lnTo>
                  <a:lnTo>
                    <a:pt x="28" y="132"/>
                  </a:lnTo>
                  <a:lnTo>
                    <a:pt x="35" y="138"/>
                  </a:lnTo>
                  <a:lnTo>
                    <a:pt x="43" y="140"/>
                  </a:lnTo>
                  <a:lnTo>
                    <a:pt x="49" y="145"/>
                  </a:lnTo>
                  <a:lnTo>
                    <a:pt x="57" y="148"/>
                  </a:lnTo>
                  <a:lnTo>
                    <a:pt x="65" y="150"/>
                  </a:lnTo>
                  <a:lnTo>
                    <a:pt x="73" y="153"/>
                  </a:lnTo>
                  <a:lnTo>
                    <a:pt x="84" y="1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4" name="Freeform 209"/>
            <p:cNvSpPr>
              <a:spLocks/>
            </p:cNvSpPr>
            <p:nvPr/>
          </p:nvSpPr>
          <p:spPr bwMode="auto">
            <a:xfrm>
              <a:off x="2306" y="545"/>
              <a:ext cx="153" cy="140"/>
            </a:xfrm>
            <a:custGeom>
              <a:avLst/>
              <a:gdLst>
                <a:gd name="T0" fmla="*/ 77 w 153"/>
                <a:gd name="T1" fmla="*/ 140 h 140"/>
                <a:gd name="T2" fmla="*/ 84 w 153"/>
                <a:gd name="T3" fmla="*/ 137 h 140"/>
                <a:gd name="T4" fmla="*/ 90 w 153"/>
                <a:gd name="T5" fmla="*/ 137 h 140"/>
                <a:gd name="T6" fmla="*/ 98 w 153"/>
                <a:gd name="T7" fmla="*/ 135 h 140"/>
                <a:gd name="T8" fmla="*/ 104 w 153"/>
                <a:gd name="T9" fmla="*/ 135 h 140"/>
                <a:gd name="T10" fmla="*/ 110 w 153"/>
                <a:gd name="T11" fmla="*/ 129 h 140"/>
                <a:gd name="T12" fmla="*/ 116 w 153"/>
                <a:gd name="T13" fmla="*/ 127 h 140"/>
                <a:gd name="T14" fmla="*/ 122 w 153"/>
                <a:gd name="T15" fmla="*/ 122 h 140"/>
                <a:gd name="T16" fmla="*/ 131 w 153"/>
                <a:gd name="T17" fmla="*/ 119 h 140"/>
                <a:gd name="T18" fmla="*/ 139 w 153"/>
                <a:gd name="T19" fmla="*/ 109 h 140"/>
                <a:gd name="T20" fmla="*/ 147 w 153"/>
                <a:gd name="T21" fmla="*/ 96 h 140"/>
                <a:gd name="T22" fmla="*/ 149 w 153"/>
                <a:gd name="T23" fmla="*/ 83 h 140"/>
                <a:gd name="T24" fmla="*/ 153 w 153"/>
                <a:gd name="T25" fmla="*/ 70 h 140"/>
                <a:gd name="T26" fmla="*/ 149 w 153"/>
                <a:gd name="T27" fmla="*/ 54 h 140"/>
                <a:gd name="T28" fmla="*/ 147 w 153"/>
                <a:gd name="T29" fmla="*/ 44 h 140"/>
                <a:gd name="T30" fmla="*/ 139 w 153"/>
                <a:gd name="T31" fmla="*/ 31 h 140"/>
                <a:gd name="T32" fmla="*/ 131 w 153"/>
                <a:gd name="T33" fmla="*/ 21 h 140"/>
                <a:gd name="T34" fmla="*/ 122 w 153"/>
                <a:gd name="T35" fmla="*/ 15 h 140"/>
                <a:gd name="T36" fmla="*/ 116 w 153"/>
                <a:gd name="T37" fmla="*/ 10 h 140"/>
                <a:gd name="T38" fmla="*/ 110 w 153"/>
                <a:gd name="T39" fmla="*/ 5 h 140"/>
                <a:gd name="T40" fmla="*/ 104 w 153"/>
                <a:gd name="T41" fmla="*/ 5 h 140"/>
                <a:gd name="T42" fmla="*/ 98 w 153"/>
                <a:gd name="T43" fmla="*/ 2 h 140"/>
                <a:gd name="T44" fmla="*/ 90 w 153"/>
                <a:gd name="T45" fmla="*/ 0 h 140"/>
                <a:gd name="T46" fmla="*/ 84 w 153"/>
                <a:gd name="T47" fmla="*/ 0 h 140"/>
                <a:gd name="T48" fmla="*/ 77 w 153"/>
                <a:gd name="T49" fmla="*/ 0 h 140"/>
                <a:gd name="T50" fmla="*/ 67 w 153"/>
                <a:gd name="T51" fmla="*/ 0 h 140"/>
                <a:gd name="T52" fmla="*/ 59 w 153"/>
                <a:gd name="T53" fmla="*/ 0 h 140"/>
                <a:gd name="T54" fmla="*/ 51 w 153"/>
                <a:gd name="T55" fmla="*/ 2 h 140"/>
                <a:gd name="T56" fmla="*/ 45 w 153"/>
                <a:gd name="T57" fmla="*/ 5 h 140"/>
                <a:gd name="T58" fmla="*/ 39 w 153"/>
                <a:gd name="T59" fmla="*/ 5 h 140"/>
                <a:gd name="T60" fmla="*/ 33 w 153"/>
                <a:gd name="T61" fmla="*/ 10 h 140"/>
                <a:gd name="T62" fmla="*/ 26 w 153"/>
                <a:gd name="T63" fmla="*/ 15 h 140"/>
                <a:gd name="T64" fmla="*/ 20 w 153"/>
                <a:gd name="T65" fmla="*/ 21 h 140"/>
                <a:gd name="T66" fmla="*/ 10 w 153"/>
                <a:gd name="T67" fmla="*/ 31 h 140"/>
                <a:gd name="T68" fmla="*/ 4 w 153"/>
                <a:gd name="T69" fmla="*/ 44 h 140"/>
                <a:gd name="T70" fmla="*/ 0 w 153"/>
                <a:gd name="T71" fmla="*/ 54 h 140"/>
                <a:gd name="T72" fmla="*/ 0 w 153"/>
                <a:gd name="T73" fmla="*/ 70 h 140"/>
                <a:gd name="T74" fmla="*/ 0 w 153"/>
                <a:gd name="T75" fmla="*/ 83 h 140"/>
                <a:gd name="T76" fmla="*/ 4 w 153"/>
                <a:gd name="T77" fmla="*/ 96 h 140"/>
                <a:gd name="T78" fmla="*/ 10 w 153"/>
                <a:gd name="T79" fmla="*/ 109 h 140"/>
                <a:gd name="T80" fmla="*/ 20 w 153"/>
                <a:gd name="T81" fmla="*/ 119 h 140"/>
                <a:gd name="T82" fmla="*/ 26 w 153"/>
                <a:gd name="T83" fmla="*/ 122 h 140"/>
                <a:gd name="T84" fmla="*/ 33 w 153"/>
                <a:gd name="T85" fmla="*/ 127 h 140"/>
                <a:gd name="T86" fmla="*/ 39 w 153"/>
                <a:gd name="T87" fmla="*/ 129 h 140"/>
                <a:gd name="T88" fmla="*/ 45 w 153"/>
                <a:gd name="T89" fmla="*/ 135 h 140"/>
                <a:gd name="T90" fmla="*/ 51 w 153"/>
                <a:gd name="T91" fmla="*/ 135 h 140"/>
                <a:gd name="T92" fmla="*/ 59 w 153"/>
                <a:gd name="T93" fmla="*/ 137 h 140"/>
                <a:gd name="T94" fmla="*/ 67 w 153"/>
                <a:gd name="T95" fmla="*/ 137 h 140"/>
                <a:gd name="T96" fmla="*/ 77 w 153"/>
                <a:gd name="T97" fmla="*/ 140 h 140"/>
                <a:gd name="T98" fmla="*/ 77 w 153"/>
                <a:gd name="T99" fmla="*/ 140 h 1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3"/>
                <a:gd name="T151" fmla="*/ 0 h 140"/>
                <a:gd name="T152" fmla="*/ 153 w 153"/>
                <a:gd name="T153" fmla="*/ 140 h 14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3" h="140">
                  <a:moveTo>
                    <a:pt x="77" y="140"/>
                  </a:moveTo>
                  <a:lnTo>
                    <a:pt x="84" y="137"/>
                  </a:lnTo>
                  <a:lnTo>
                    <a:pt x="90" y="137"/>
                  </a:lnTo>
                  <a:lnTo>
                    <a:pt x="98" y="135"/>
                  </a:lnTo>
                  <a:lnTo>
                    <a:pt x="104" y="135"/>
                  </a:lnTo>
                  <a:lnTo>
                    <a:pt x="110" y="129"/>
                  </a:lnTo>
                  <a:lnTo>
                    <a:pt x="116" y="127"/>
                  </a:lnTo>
                  <a:lnTo>
                    <a:pt x="122" y="122"/>
                  </a:lnTo>
                  <a:lnTo>
                    <a:pt x="131" y="119"/>
                  </a:lnTo>
                  <a:lnTo>
                    <a:pt x="139" y="109"/>
                  </a:lnTo>
                  <a:lnTo>
                    <a:pt x="147" y="96"/>
                  </a:lnTo>
                  <a:lnTo>
                    <a:pt x="149" y="83"/>
                  </a:lnTo>
                  <a:lnTo>
                    <a:pt x="153" y="70"/>
                  </a:lnTo>
                  <a:lnTo>
                    <a:pt x="149" y="54"/>
                  </a:lnTo>
                  <a:lnTo>
                    <a:pt x="147" y="44"/>
                  </a:lnTo>
                  <a:lnTo>
                    <a:pt x="139" y="31"/>
                  </a:lnTo>
                  <a:lnTo>
                    <a:pt x="131" y="21"/>
                  </a:lnTo>
                  <a:lnTo>
                    <a:pt x="122" y="15"/>
                  </a:lnTo>
                  <a:lnTo>
                    <a:pt x="116" y="10"/>
                  </a:lnTo>
                  <a:lnTo>
                    <a:pt x="110" y="5"/>
                  </a:lnTo>
                  <a:lnTo>
                    <a:pt x="104" y="5"/>
                  </a:lnTo>
                  <a:lnTo>
                    <a:pt x="98" y="2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1" y="2"/>
                  </a:lnTo>
                  <a:lnTo>
                    <a:pt x="45" y="5"/>
                  </a:lnTo>
                  <a:lnTo>
                    <a:pt x="39" y="5"/>
                  </a:lnTo>
                  <a:lnTo>
                    <a:pt x="33" y="10"/>
                  </a:lnTo>
                  <a:lnTo>
                    <a:pt x="26" y="15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4" y="44"/>
                  </a:lnTo>
                  <a:lnTo>
                    <a:pt x="0" y="54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4" y="96"/>
                  </a:lnTo>
                  <a:lnTo>
                    <a:pt x="10" y="109"/>
                  </a:lnTo>
                  <a:lnTo>
                    <a:pt x="20" y="119"/>
                  </a:lnTo>
                  <a:lnTo>
                    <a:pt x="26" y="122"/>
                  </a:lnTo>
                  <a:lnTo>
                    <a:pt x="33" y="127"/>
                  </a:lnTo>
                  <a:lnTo>
                    <a:pt x="39" y="129"/>
                  </a:lnTo>
                  <a:lnTo>
                    <a:pt x="45" y="135"/>
                  </a:lnTo>
                  <a:lnTo>
                    <a:pt x="51" y="135"/>
                  </a:lnTo>
                  <a:lnTo>
                    <a:pt x="59" y="137"/>
                  </a:lnTo>
                  <a:lnTo>
                    <a:pt x="67" y="137"/>
                  </a:lnTo>
                  <a:lnTo>
                    <a:pt x="77" y="14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5" name="Freeform 210"/>
            <p:cNvSpPr>
              <a:spLocks/>
            </p:cNvSpPr>
            <p:nvPr/>
          </p:nvSpPr>
          <p:spPr bwMode="auto">
            <a:xfrm>
              <a:off x="2306" y="550"/>
              <a:ext cx="139" cy="124"/>
            </a:xfrm>
            <a:custGeom>
              <a:avLst/>
              <a:gdLst>
                <a:gd name="T0" fmla="*/ 67 w 139"/>
                <a:gd name="T1" fmla="*/ 124 h 124"/>
                <a:gd name="T2" fmla="*/ 82 w 139"/>
                <a:gd name="T3" fmla="*/ 122 h 124"/>
                <a:gd name="T4" fmla="*/ 94 w 139"/>
                <a:gd name="T5" fmla="*/ 119 h 124"/>
                <a:gd name="T6" fmla="*/ 106 w 139"/>
                <a:gd name="T7" fmla="*/ 111 h 124"/>
                <a:gd name="T8" fmla="*/ 116 w 139"/>
                <a:gd name="T9" fmla="*/ 106 h 124"/>
                <a:gd name="T10" fmla="*/ 124 w 139"/>
                <a:gd name="T11" fmla="*/ 96 h 124"/>
                <a:gd name="T12" fmla="*/ 133 w 139"/>
                <a:gd name="T13" fmla="*/ 86 h 124"/>
                <a:gd name="T14" fmla="*/ 137 w 139"/>
                <a:gd name="T15" fmla="*/ 73 h 124"/>
                <a:gd name="T16" fmla="*/ 139 w 139"/>
                <a:gd name="T17" fmla="*/ 62 h 124"/>
                <a:gd name="T18" fmla="*/ 137 w 139"/>
                <a:gd name="T19" fmla="*/ 47 h 124"/>
                <a:gd name="T20" fmla="*/ 133 w 139"/>
                <a:gd name="T21" fmla="*/ 36 h 124"/>
                <a:gd name="T22" fmla="*/ 124 w 139"/>
                <a:gd name="T23" fmla="*/ 26 h 124"/>
                <a:gd name="T24" fmla="*/ 116 w 139"/>
                <a:gd name="T25" fmla="*/ 18 h 124"/>
                <a:gd name="T26" fmla="*/ 106 w 139"/>
                <a:gd name="T27" fmla="*/ 10 h 124"/>
                <a:gd name="T28" fmla="*/ 94 w 139"/>
                <a:gd name="T29" fmla="*/ 5 h 124"/>
                <a:gd name="T30" fmla="*/ 82 w 139"/>
                <a:gd name="T31" fmla="*/ 0 h 124"/>
                <a:gd name="T32" fmla="*/ 67 w 139"/>
                <a:gd name="T33" fmla="*/ 0 h 124"/>
                <a:gd name="T34" fmla="*/ 61 w 139"/>
                <a:gd name="T35" fmla="*/ 0 h 124"/>
                <a:gd name="T36" fmla="*/ 53 w 139"/>
                <a:gd name="T37" fmla="*/ 0 h 124"/>
                <a:gd name="T38" fmla="*/ 45 w 139"/>
                <a:gd name="T39" fmla="*/ 3 h 124"/>
                <a:gd name="T40" fmla="*/ 39 w 139"/>
                <a:gd name="T41" fmla="*/ 5 h 124"/>
                <a:gd name="T42" fmla="*/ 28 w 139"/>
                <a:gd name="T43" fmla="*/ 10 h 124"/>
                <a:gd name="T44" fmla="*/ 18 w 139"/>
                <a:gd name="T45" fmla="*/ 18 h 124"/>
                <a:gd name="T46" fmla="*/ 10 w 139"/>
                <a:gd name="T47" fmla="*/ 26 h 124"/>
                <a:gd name="T48" fmla="*/ 4 w 139"/>
                <a:gd name="T49" fmla="*/ 36 h 124"/>
                <a:gd name="T50" fmla="*/ 0 w 139"/>
                <a:gd name="T51" fmla="*/ 47 h 124"/>
                <a:gd name="T52" fmla="*/ 0 w 139"/>
                <a:gd name="T53" fmla="*/ 62 h 124"/>
                <a:gd name="T54" fmla="*/ 0 w 139"/>
                <a:gd name="T55" fmla="*/ 73 h 124"/>
                <a:gd name="T56" fmla="*/ 4 w 139"/>
                <a:gd name="T57" fmla="*/ 86 h 124"/>
                <a:gd name="T58" fmla="*/ 10 w 139"/>
                <a:gd name="T59" fmla="*/ 96 h 124"/>
                <a:gd name="T60" fmla="*/ 18 w 139"/>
                <a:gd name="T61" fmla="*/ 106 h 124"/>
                <a:gd name="T62" fmla="*/ 28 w 139"/>
                <a:gd name="T63" fmla="*/ 111 h 124"/>
                <a:gd name="T64" fmla="*/ 39 w 139"/>
                <a:gd name="T65" fmla="*/ 119 h 124"/>
                <a:gd name="T66" fmla="*/ 45 w 139"/>
                <a:gd name="T67" fmla="*/ 122 h 124"/>
                <a:gd name="T68" fmla="*/ 53 w 139"/>
                <a:gd name="T69" fmla="*/ 122 h 124"/>
                <a:gd name="T70" fmla="*/ 61 w 139"/>
                <a:gd name="T71" fmla="*/ 124 h 124"/>
                <a:gd name="T72" fmla="*/ 67 w 139"/>
                <a:gd name="T73" fmla="*/ 124 h 124"/>
                <a:gd name="T74" fmla="*/ 67 w 139"/>
                <a:gd name="T75" fmla="*/ 124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9"/>
                <a:gd name="T115" fmla="*/ 0 h 124"/>
                <a:gd name="T116" fmla="*/ 139 w 139"/>
                <a:gd name="T117" fmla="*/ 124 h 1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9" h="124">
                  <a:moveTo>
                    <a:pt x="67" y="124"/>
                  </a:moveTo>
                  <a:lnTo>
                    <a:pt x="82" y="122"/>
                  </a:lnTo>
                  <a:lnTo>
                    <a:pt x="94" y="119"/>
                  </a:lnTo>
                  <a:lnTo>
                    <a:pt x="106" y="111"/>
                  </a:lnTo>
                  <a:lnTo>
                    <a:pt x="116" y="106"/>
                  </a:lnTo>
                  <a:lnTo>
                    <a:pt x="124" y="96"/>
                  </a:lnTo>
                  <a:lnTo>
                    <a:pt x="133" y="86"/>
                  </a:lnTo>
                  <a:lnTo>
                    <a:pt x="137" y="73"/>
                  </a:lnTo>
                  <a:lnTo>
                    <a:pt x="139" y="62"/>
                  </a:lnTo>
                  <a:lnTo>
                    <a:pt x="137" y="47"/>
                  </a:lnTo>
                  <a:lnTo>
                    <a:pt x="133" y="36"/>
                  </a:lnTo>
                  <a:lnTo>
                    <a:pt x="124" y="26"/>
                  </a:lnTo>
                  <a:lnTo>
                    <a:pt x="116" y="18"/>
                  </a:lnTo>
                  <a:lnTo>
                    <a:pt x="106" y="10"/>
                  </a:lnTo>
                  <a:lnTo>
                    <a:pt x="94" y="5"/>
                  </a:lnTo>
                  <a:lnTo>
                    <a:pt x="82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5" y="3"/>
                  </a:lnTo>
                  <a:lnTo>
                    <a:pt x="39" y="5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0" y="47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4" y="86"/>
                  </a:lnTo>
                  <a:lnTo>
                    <a:pt x="10" y="96"/>
                  </a:lnTo>
                  <a:lnTo>
                    <a:pt x="18" y="106"/>
                  </a:lnTo>
                  <a:lnTo>
                    <a:pt x="28" y="111"/>
                  </a:lnTo>
                  <a:lnTo>
                    <a:pt x="39" y="119"/>
                  </a:lnTo>
                  <a:lnTo>
                    <a:pt x="45" y="122"/>
                  </a:lnTo>
                  <a:lnTo>
                    <a:pt x="53" y="122"/>
                  </a:lnTo>
                  <a:lnTo>
                    <a:pt x="61" y="124"/>
                  </a:lnTo>
                  <a:lnTo>
                    <a:pt x="67" y="12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6" name="Freeform 211"/>
            <p:cNvSpPr>
              <a:spLocks/>
            </p:cNvSpPr>
            <p:nvPr/>
          </p:nvSpPr>
          <p:spPr bwMode="auto">
            <a:xfrm>
              <a:off x="2306" y="555"/>
              <a:ext cx="124" cy="112"/>
            </a:xfrm>
            <a:custGeom>
              <a:avLst/>
              <a:gdLst>
                <a:gd name="T0" fmla="*/ 61 w 124"/>
                <a:gd name="T1" fmla="*/ 112 h 112"/>
                <a:gd name="T2" fmla="*/ 71 w 124"/>
                <a:gd name="T3" fmla="*/ 109 h 112"/>
                <a:gd name="T4" fmla="*/ 84 w 124"/>
                <a:gd name="T5" fmla="*/ 106 h 112"/>
                <a:gd name="T6" fmla="*/ 94 w 124"/>
                <a:gd name="T7" fmla="*/ 99 h 112"/>
                <a:gd name="T8" fmla="*/ 104 w 124"/>
                <a:gd name="T9" fmla="*/ 96 h 112"/>
                <a:gd name="T10" fmla="*/ 112 w 124"/>
                <a:gd name="T11" fmla="*/ 86 h 112"/>
                <a:gd name="T12" fmla="*/ 118 w 124"/>
                <a:gd name="T13" fmla="*/ 75 h 112"/>
                <a:gd name="T14" fmla="*/ 122 w 124"/>
                <a:gd name="T15" fmla="*/ 65 h 112"/>
                <a:gd name="T16" fmla="*/ 124 w 124"/>
                <a:gd name="T17" fmla="*/ 57 h 112"/>
                <a:gd name="T18" fmla="*/ 122 w 124"/>
                <a:gd name="T19" fmla="*/ 44 h 112"/>
                <a:gd name="T20" fmla="*/ 118 w 124"/>
                <a:gd name="T21" fmla="*/ 34 h 112"/>
                <a:gd name="T22" fmla="*/ 112 w 124"/>
                <a:gd name="T23" fmla="*/ 24 h 112"/>
                <a:gd name="T24" fmla="*/ 104 w 124"/>
                <a:gd name="T25" fmla="*/ 16 h 112"/>
                <a:gd name="T26" fmla="*/ 94 w 124"/>
                <a:gd name="T27" fmla="*/ 8 h 112"/>
                <a:gd name="T28" fmla="*/ 84 w 124"/>
                <a:gd name="T29" fmla="*/ 3 h 112"/>
                <a:gd name="T30" fmla="*/ 71 w 124"/>
                <a:gd name="T31" fmla="*/ 0 h 112"/>
                <a:gd name="T32" fmla="*/ 61 w 124"/>
                <a:gd name="T33" fmla="*/ 0 h 112"/>
                <a:gd name="T34" fmla="*/ 47 w 124"/>
                <a:gd name="T35" fmla="*/ 0 h 112"/>
                <a:gd name="T36" fmla="*/ 35 w 124"/>
                <a:gd name="T37" fmla="*/ 3 h 112"/>
                <a:gd name="T38" fmla="*/ 24 w 124"/>
                <a:gd name="T39" fmla="*/ 8 h 112"/>
                <a:gd name="T40" fmla="*/ 16 w 124"/>
                <a:gd name="T41" fmla="*/ 16 h 112"/>
                <a:gd name="T42" fmla="*/ 8 w 124"/>
                <a:gd name="T43" fmla="*/ 24 h 112"/>
                <a:gd name="T44" fmla="*/ 2 w 124"/>
                <a:gd name="T45" fmla="*/ 34 h 112"/>
                <a:gd name="T46" fmla="*/ 0 w 124"/>
                <a:gd name="T47" fmla="*/ 44 h 112"/>
                <a:gd name="T48" fmla="*/ 0 w 124"/>
                <a:gd name="T49" fmla="*/ 57 h 112"/>
                <a:gd name="T50" fmla="*/ 0 w 124"/>
                <a:gd name="T51" fmla="*/ 65 h 112"/>
                <a:gd name="T52" fmla="*/ 2 w 124"/>
                <a:gd name="T53" fmla="*/ 75 h 112"/>
                <a:gd name="T54" fmla="*/ 8 w 124"/>
                <a:gd name="T55" fmla="*/ 86 h 112"/>
                <a:gd name="T56" fmla="*/ 16 w 124"/>
                <a:gd name="T57" fmla="*/ 96 h 112"/>
                <a:gd name="T58" fmla="*/ 24 w 124"/>
                <a:gd name="T59" fmla="*/ 99 h 112"/>
                <a:gd name="T60" fmla="*/ 35 w 124"/>
                <a:gd name="T61" fmla="*/ 106 h 112"/>
                <a:gd name="T62" fmla="*/ 47 w 124"/>
                <a:gd name="T63" fmla="*/ 109 h 112"/>
                <a:gd name="T64" fmla="*/ 61 w 124"/>
                <a:gd name="T65" fmla="*/ 112 h 112"/>
                <a:gd name="T66" fmla="*/ 61 w 124"/>
                <a:gd name="T67" fmla="*/ 112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"/>
                <a:gd name="T103" fmla="*/ 0 h 112"/>
                <a:gd name="T104" fmla="*/ 124 w 124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" h="112">
                  <a:moveTo>
                    <a:pt x="61" y="112"/>
                  </a:moveTo>
                  <a:lnTo>
                    <a:pt x="71" y="109"/>
                  </a:lnTo>
                  <a:lnTo>
                    <a:pt x="84" y="106"/>
                  </a:lnTo>
                  <a:lnTo>
                    <a:pt x="94" y="99"/>
                  </a:lnTo>
                  <a:lnTo>
                    <a:pt x="104" y="96"/>
                  </a:lnTo>
                  <a:lnTo>
                    <a:pt x="112" y="86"/>
                  </a:lnTo>
                  <a:lnTo>
                    <a:pt x="118" y="75"/>
                  </a:lnTo>
                  <a:lnTo>
                    <a:pt x="122" y="65"/>
                  </a:lnTo>
                  <a:lnTo>
                    <a:pt x="124" y="57"/>
                  </a:lnTo>
                  <a:lnTo>
                    <a:pt x="122" y="44"/>
                  </a:lnTo>
                  <a:lnTo>
                    <a:pt x="118" y="3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94" y="8"/>
                  </a:lnTo>
                  <a:lnTo>
                    <a:pt x="84" y="3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7" y="0"/>
                  </a:lnTo>
                  <a:lnTo>
                    <a:pt x="35" y="3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7"/>
                  </a:lnTo>
                  <a:lnTo>
                    <a:pt x="0" y="65"/>
                  </a:lnTo>
                  <a:lnTo>
                    <a:pt x="2" y="75"/>
                  </a:lnTo>
                  <a:lnTo>
                    <a:pt x="8" y="86"/>
                  </a:lnTo>
                  <a:lnTo>
                    <a:pt x="16" y="96"/>
                  </a:lnTo>
                  <a:lnTo>
                    <a:pt x="24" y="99"/>
                  </a:lnTo>
                  <a:lnTo>
                    <a:pt x="35" y="106"/>
                  </a:lnTo>
                  <a:lnTo>
                    <a:pt x="47" y="109"/>
                  </a:lnTo>
                  <a:lnTo>
                    <a:pt x="61" y="112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7" name="Freeform 212"/>
            <p:cNvSpPr>
              <a:spLocks/>
            </p:cNvSpPr>
            <p:nvPr/>
          </p:nvSpPr>
          <p:spPr bwMode="auto">
            <a:xfrm>
              <a:off x="2306" y="558"/>
              <a:ext cx="108" cy="101"/>
            </a:xfrm>
            <a:custGeom>
              <a:avLst/>
              <a:gdLst>
                <a:gd name="T0" fmla="*/ 55 w 108"/>
                <a:gd name="T1" fmla="*/ 101 h 101"/>
                <a:gd name="T2" fmla="*/ 65 w 108"/>
                <a:gd name="T3" fmla="*/ 98 h 101"/>
                <a:gd name="T4" fmla="*/ 75 w 108"/>
                <a:gd name="T5" fmla="*/ 96 h 101"/>
                <a:gd name="T6" fmla="*/ 84 w 108"/>
                <a:gd name="T7" fmla="*/ 88 h 101"/>
                <a:gd name="T8" fmla="*/ 92 w 108"/>
                <a:gd name="T9" fmla="*/ 83 h 101"/>
                <a:gd name="T10" fmla="*/ 98 w 108"/>
                <a:gd name="T11" fmla="*/ 75 h 101"/>
                <a:gd name="T12" fmla="*/ 104 w 108"/>
                <a:gd name="T13" fmla="*/ 67 h 101"/>
                <a:gd name="T14" fmla="*/ 106 w 108"/>
                <a:gd name="T15" fmla="*/ 59 h 101"/>
                <a:gd name="T16" fmla="*/ 108 w 108"/>
                <a:gd name="T17" fmla="*/ 52 h 101"/>
                <a:gd name="T18" fmla="*/ 106 w 108"/>
                <a:gd name="T19" fmla="*/ 39 h 101"/>
                <a:gd name="T20" fmla="*/ 104 w 108"/>
                <a:gd name="T21" fmla="*/ 31 h 101"/>
                <a:gd name="T22" fmla="*/ 98 w 108"/>
                <a:gd name="T23" fmla="*/ 21 h 101"/>
                <a:gd name="T24" fmla="*/ 92 w 108"/>
                <a:gd name="T25" fmla="*/ 13 h 101"/>
                <a:gd name="T26" fmla="*/ 84 w 108"/>
                <a:gd name="T27" fmla="*/ 5 h 101"/>
                <a:gd name="T28" fmla="*/ 75 w 108"/>
                <a:gd name="T29" fmla="*/ 2 h 101"/>
                <a:gd name="T30" fmla="*/ 65 w 108"/>
                <a:gd name="T31" fmla="*/ 0 h 101"/>
                <a:gd name="T32" fmla="*/ 55 w 108"/>
                <a:gd name="T33" fmla="*/ 0 h 101"/>
                <a:gd name="T34" fmla="*/ 43 w 108"/>
                <a:gd name="T35" fmla="*/ 0 h 101"/>
                <a:gd name="T36" fmla="*/ 33 w 108"/>
                <a:gd name="T37" fmla="*/ 2 h 101"/>
                <a:gd name="T38" fmla="*/ 22 w 108"/>
                <a:gd name="T39" fmla="*/ 5 h 101"/>
                <a:gd name="T40" fmla="*/ 16 w 108"/>
                <a:gd name="T41" fmla="*/ 13 h 101"/>
                <a:gd name="T42" fmla="*/ 8 w 108"/>
                <a:gd name="T43" fmla="*/ 21 h 101"/>
                <a:gd name="T44" fmla="*/ 2 w 108"/>
                <a:gd name="T45" fmla="*/ 31 h 101"/>
                <a:gd name="T46" fmla="*/ 0 w 108"/>
                <a:gd name="T47" fmla="*/ 39 h 101"/>
                <a:gd name="T48" fmla="*/ 0 w 108"/>
                <a:gd name="T49" fmla="*/ 52 h 101"/>
                <a:gd name="T50" fmla="*/ 0 w 108"/>
                <a:gd name="T51" fmla="*/ 59 h 101"/>
                <a:gd name="T52" fmla="*/ 2 w 108"/>
                <a:gd name="T53" fmla="*/ 67 h 101"/>
                <a:gd name="T54" fmla="*/ 8 w 108"/>
                <a:gd name="T55" fmla="*/ 75 h 101"/>
                <a:gd name="T56" fmla="*/ 16 w 108"/>
                <a:gd name="T57" fmla="*/ 83 h 101"/>
                <a:gd name="T58" fmla="*/ 22 w 108"/>
                <a:gd name="T59" fmla="*/ 88 h 101"/>
                <a:gd name="T60" fmla="*/ 33 w 108"/>
                <a:gd name="T61" fmla="*/ 96 h 101"/>
                <a:gd name="T62" fmla="*/ 43 w 108"/>
                <a:gd name="T63" fmla="*/ 98 h 101"/>
                <a:gd name="T64" fmla="*/ 55 w 108"/>
                <a:gd name="T65" fmla="*/ 101 h 101"/>
                <a:gd name="T66" fmla="*/ 55 w 108"/>
                <a:gd name="T67" fmla="*/ 101 h 1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"/>
                <a:gd name="T103" fmla="*/ 0 h 101"/>
                <a:gd name="T104" fmla="*/ 108 w 108"/>
                <a:gd name="T105" fmla="*/ 101 h 1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" h="101">
                  <a:moveTo>
                    <a:pt x="55" y="101"/>
                  </a:moveTo>
                  <a:lnTo>
                    <a:pt x="65" y="98"/>
                  </a:lnTo>
                  <a:lnTo>
                    <a:pt x="75" y="96"/>
                  </a:lnTo>
                  <a:lnTo>
                    <a:pt x="84" y="88"/>
                  </a:lnTo>
                  <a:lnTo>
                    <a:pt x="92" y="83"/>
                  </a:lnTo>
                  <a:lnTo>
                    <a:pt x="98" y="75"/>
                  </a:lnTo>
                  <a:lnTo>
                    <a:pt x="104" y="67"/>
                  </a:lnTo>
                  <a:lnTo>
                    <a:pt x="106" y="59"/>
                  </a:lnTo>
                  <a:lnTo>
                    <a:pt x="108" y="52"/>
                  </a:lnTo>
                  <a:lnTo>
                    <a:pt x="106" y="39"/>
                  </a:lnTo>
                  <a:lnTo>
                    <a:pt x="104" y="31"/>
                  </a:lnTo>
                  <a:lnTo>
                    <a:pt x="98" y="21"/>
                  </a:lnTo>
                  <a:lnTo>
                    <a:pt x="92" y="13"/>
                  </a:lnTo>
                  <a:lnTo>
                    <a:pt x="84" y="5"/>
                  </a:lnTo>
                  <a:lnTo>
                    <a:pt x="75" y="2"/>
                  </a:lnTo>
                  <a:lnTo>
                    <a:pt x="65" y="0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3" y="2"/>
                  </a:lnTo>
                  <a:lnTo>
                    <a:pt x="22" y="5"/>
                  </a:lnTo>
                  <a:lnTo>
                    <a:pt x="16" y="13"/>
                  </a:lnTo>
                  <a:lnTo>
                    <a:pt x="8" y="21"/>
                  </a:lnTo>
                  <a:lnTo>
                    <a:pt x="2" y="31"/>
                  </a:lnTo>
                  <a:lnTo>
                    <a:pt x="0" y="39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7"/>
                  </a:lnTo>
                  <a:lnTo>
                    <a:pt x="8" y="75"/>
                  </a:lnTo>
                  <a:lnTo>
                    <a:pt x="16" y="83"/>
                  </a:lnTo>
                  <a:lnTo>
                    <a:pt x="22" y="88"/>
                  </a:lnTo>
                  <a:lnTo>
                    <a:pt x="33" y="96"/>
                  </a:lnTo>
                  <a:lnTo>
                    <a:pt x="43" y="98"/>
                  </a:lnTo>
                  <a:lnTo>
                    <a:pt x="55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8" name="Freeform 213"/>
            <p:cNvSpPr>
              <a:spLocks/>
            </p:cNvSpPr>
            <p:nvPr/>
          </p:nvSpPr>
          <p:spPr bwMode="auto">
            <a:xfrm>
              <a:off x="2183" y="522"/>
              <a:ext cx="109" cy="95"/>
            </a:xfrm>
            <a:custGeom>
              <a:avLst/>
              <a:gdLst>
                <a:gd name="T0" fmla="*/ 54 w 109"/>
                <a:gd name="T1" fmla="*/ 95 h 95"/>
                <a:gd name="T2" fmla="*/ 64 w 109"/>
                <a:gd name="T3" fmla="*/ 95 h 95"/>
                <a:gd name="T4" fmla="*/ 74 w 109"/>
                <a:gd name="T5" fmla="*/ 90 h 95"/>
                <a:gd name="T6" fmla="*/ 84 w 109"/>
                <a:gd name="T7" fmla="*/ 88 h 95"/>
                <a:gd name="T8" fmla="*/ 92 w 109"/>
                <a:gd name="T9" fmla="*/ 82 h 95"/>
                <a:gd name="T10" fmla="*/ 98 w 109"/>
                <a:gd name="T11" fmla="*/ 75 h 95"/>
                <a:gd name="T12" fmla="*/ 103 w 109"/>
                <a:gd name="T13" fmla="*/ 67 h 95"/>
                <a:gd name="T14" fmla="*/ 107 w 109"/>
                <a:gd name="T15" fmla="*/ 57 h 95"/>
                <a:gd name="T16" fmla="*/ 109 w 109"/>
                <a:gd name="T17" fmla="*/ 49 h 95"/>
                <a:gd name="T18" fmla="*/ 107 w 109"/>
                <a:gd name="T19" fmla="*/ 38 h 95"/>
                <a:gd name="T20" fmla="*/ 103 w 109"/>
                <a:gd name="T21" fmla="*/ 28 h 95"/>
                <a:gd name="T22" fmla="*/ 98 w 109"/>
                <a:gd name="T23" fmla="*/ 20 h 95"/>
                <a:gd name="T24" fmla="*/ 92 w 109"/>
                <a:gd name="T25" fmla="*/ 15 h 95"/>
                <a:gd name="T26" fmla="*/ 84 w 109"/>
                <a:gd name="T27" fmla="*/ 7 h 95"/>
                <a:gd name="T28" fmla="*/ 74 w 109"/>
                <a:gd name="T29" fmla="*/ 5 h 95"/>
                <a:gd name="T30" fmla="*/ 64 w 109"/>
                <a:gd name="T31" fmla="*/ 0 h 95"/>
                <a:gd name="T32" fmla="*/ 54 w 109"/>
                <a:gd name="T33" fmla="*/ 0 h 95"/>
                <a:gd name="T34" fmla="*/ 41 w 109"/>
                <a:gd name="T35" fmla="*/ 0 h 95"/>
                <a:gd name="T36" fmla="*/ 31 w 109"/>
                <a:gd name="T37" fmla="*/ 5 h 95"/>
                <a:gd name="T38" fmla="*/ 23 w 109"/>
                <a:gd name="T39" fmla="*/ 7 h 95"/>
                <a:gd name="T40" fmla="*/ 15 w 109"/>
                <a:gd name="T41" fmla="*/ 15 h 95"/>
                <a:gd name="T42" fmla="*/ 9 w 109"/>
                <a:gd name="T43" fmla="*/ 20 h 95"/>
                <a:gd name="T44" fmla="*/ 5 w 109"/>
                <a:gd name="T45" fmla="*/ 28 h 95"/>
                <a:gd name="T46" fmla="*/ 0 w 109"/>
                <a:gd name="T47" fmla="*/ 38 h 95"/>
                <a:gd name="T48" fmla="*/ 0 w 109"/>
                <a:gd name="T49" fmla="*/ 49 h 95"/>
                <a:gd name="T50" fmla="*/ 0 w 109"/>
                <a:gd name="T51" fmla="*/ 57 h 95"/>
                <a:gd name="T52" fmla="*/ 5 w 109"/>
                <a:gd name="T53" fmla="*/ 67 h 95"/>
                <a:gd name="T54" fmla="*/ 9 w 109"/>
                <a:gd name="T55" fmla="*/ 75 h 95"/>
                <a:gd name="T56" fmla="*/ 15 w 109"/>
                <a:gd name="T57" fmla="*/ 82 h 95"/>
                <a:gd name="T58" fmla="*/ 23 w 109"/>
                <a:gd name="T59" fmla="*/ 88 h 95"/>
                <a:gd name="T60" fmla="*/ 31 w 109"/>
                <a:gd name="T61" fmla="*/ 90 h 95"/>
                <a:gd name="T62" fmla="*/ 41 w 109"/>
                <a:gd name="T63" fmla="*/ 95 h 95"/>
                <a:gd name="T64" fmla="*/ 54 w 109"/>
                <a:gd name="T65" fmla="*/ 95 h 95"/>
                <a:gd name="T66" fmla="*/ 54 w 109"/>
                <a:gd name="T67" fmla="*/ 95 h 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95"/>
                <a:gd name="T104" fmla="*/ 109 w 109"/>
                <a:gd name="T105" fmla="*/ 95 h 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95">
                  <a:moveTo>
                    <a:pt x="54" y="95"/>
                  </a:moveTo>
                  <a:lnTo>
                    <a:pt x="64" y="95"/>
                  </a:lnTo>
                  <a:lnTo>
                    <a:pt x="74" y="90"/>
                  </a:lnTo>
                  <a:lnTo>
                    <a:pt x="84" y="88"/>
                  </a:lnTo>
                  <a:lnTo>
                    <a:pt x="92" y="82"/>
                  </a:lnTo>
                  <a:lnTo>
                    <a:pt x="98" y="75"/>
                  </a:lnTo>
                  <a:lnTo>
                    <a:pt x="103" y="67"/>
                  </a:lnTo>
                  <a:lnTo>
                    <a:pt x="107" y="57"/>
                  </a:lnTo>
                  <a:lnTo>
                    <a:pt x="109" y="49"/>
                  </a:lnTo>
                  <a:lnTo>
                    <a:pt x="107" y="38"/>
                  </a:lnTo>
                  <a:lnTo>
                    <a:pt x="103" y="28"/>
                  </a:lnTo>
                  <a:lnTo>
                    <a:pt x="98" y="20"/>
                  </a:lnTo>
                  <a:lnTo>
                    <a:pt x="92" y="15"/>
                  </a:lnTo>
                  <a:lnTo>
                    <a:pt x="84" y="7"/>
                  </a:lnTo>
                  <a:lnTo>
                    <a:pt x="74" y="5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31" y="5"/>
                  </a:lnTo>
                  <a:lnTo>
                    <a:pt x="23" y="7"/>
                  </a:lnTo>
                  <a:lnTo>
                    <a:pt x="15" y="15"/>
                  </a:lnTo>
                  <a:lnTo>
                    <a:pt x="9" y="20"/>
                  </a:lnTo>
                  <a:lnTo>
                    <a:pt x="5" y="28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5" y="67"/>
                  </a:lnTo>
                  <a:lnTo>
                    <a:pt x="9" y="75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1" y="90"/>
                  </a:lnTo>
                  <a:lnTo>
                    <a:pt x="41" y="95"/>
                  </a:lnTo>
                  <a:lnTo>
                    <a:pt x="54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9" name="Freeform 214"/>
            <p:cNvSpPr>
              <a:spLocks/>
            </p:cNvSpPr>
            <p:nvPr/>
          </p:nvSpPr>
          <p:spPr bwMode="auto">
            <a:xfrm>
              <a:off x="2183" y="524"/>
              <a:ext cx="100" cy="88"/>
            </a:xfrm>
            <a:custGeom>
              <a:avLst/>
              <a:gdLst>
                <a:gd name="T0" fmla="*/ 47 w 100"/>
                <a:gd name="T1" fmla="*/ 88 h 88"/>
                <a:gd name="T2" fmla="*/ 58 w 100"/>
                <a:gd name="T3" fmla="*/ 86 h 88"/>
                <a:gd name="T4" fmla="*/ 68 w 100"/>
                <a:gd name="T5" fmla="*/ 83 h 88"/>
                <a:gd name="T6" fmla="*/ 74 w 100"/>
                <a:gd name="T7" fmla="*/ 78 h 88"/>
                <a:gd name="T8" fmla="*/ 84 w 100"/>
                <a:gd name="T9" fmla="*/ 75 h 88"/>
                <a:gd name="T10" fmla="*/ 90 w 100"/>
                <a:gd name="T11" fmla="*/ 68 h 88"/>
                <a:gd name="T12" fmla="*/ 94 w 100"/>
                <a:gd name="T13" fmla="*/ 60 h 88"/>
                <a:gd name="T14" fmla="*/ 96 w 100"/>
                <a:gd name="T15" fmla="*/ 52 h 88"/>
                <a:gd name="T16" fmla="*/ 100 w 100"/>
                <a:gd name="T17" fmla="*/ 44 h 88"/>
                <a:gd name="T18" fmla="*/ 96 w 100"/>
                <a:gd name="T19" fmla="*/ 36 h 88"/>
                <a:gd name="T20" fmla="*/ 94 w 100"/>
                <a:gd name="T21" fmla="*/ 26 h 88"/>
                <a:gd name="T22" fmla="*/ 90 w 100"/>
                <a:gd name="T23" fmla="*/ 18 h 88"/>
                <a:gd name="T24" fmla="*/ 84 w 100"/>
                <a:gd name="T25" fmla="*/ 13 h 88"/>
                <a:gd name="T26" fmla="*/ 74 w 100"/>
                <a:gd name="T27" fmla="*/ 5 h 88"/>
                <a:gd name="T28" fmla="*/ 68 w 100"/>
                <a:gd name="T29" fmla="*/ 3 h 88"/>
                <a:gd name="T30" fmla="*/ 58 w 100"/>
                <a:gd name="T31" fmla="*/ 0 h 88"/>
                <a:gd name="T32" fmla="*/ 47 w 100"/>
                <a:gd name="T33" fmla="*/ 0 h 88"/>
                <a:gd name="T34" fmla="*/ 39 w 100"/>
                <a:gd name="T35" fmla="*/ 0 h 88"/>
                <a:gd name="T36" fmla="*/ 29 w 100"/>
                <a:gd name="T37" fmla="*/ 3 h 88"/>
                <a:gd name="T38" fmla="*/ 21 w 100"/>
                <a:gd name="T39" fmla="*/ 5 h 88"/>
                <a:gd name="T40" fmla="*/ 15 w 100"/>
                <a:gd name="T41" fmla="*/ 13 h 88"/>
                <a:gd name="T42" fmla="*/ 7 w 100"/>
                <a:gd name="T43" fmla="*/ 18 h 88"/>
                <a:gd name="T44" fmla="*/ 2 w 100"/>
                <a:gd name="T45" fmla="*/ 26 h 88"/>
                <a:gd name="T46" fmla="*/ 0 w 100"/>
                <a:gd name="T47" fmla="*/ 36 h 88"/>
                <a:gd name="T48" fmla="*/ 0 w 100"/>
                <a:gd name="T49" fmla="*/ 44 h 88"/>
                <a:gd name="T50" fmla="*/ 0 w 100"/>
                <a:gd name="T51" fmla="*/ 52 h 88"/>
                <a:gd name="T52" fmla="*/ 2 w 100"/>
                <a:gd name="T53" fmla="*/ 60 h 88"/>
                <a:gd name="T54" fmla="*/ 7 w 100"/>
                <a:gd name="T55" fmla="*/ 68 h 88"/>
                <a:gd name="T56" fmla="*/ 15 w 100"/>
                <a:gd name="T57" fmla="*/ 75 h 88"/>
                <a:gd name="T58" fmla="*/ 21 w 100"/>
                <a:gd name="T59" fmla="*/ 78 h 88"/>
                <a:gd name="T60" fmla="*/ 29 w 100"/>
                <a:gd name="T61" fmla="*/ 83 h 88"/>
                <a:gd name="T62" fmla="*/ 39 w 100"/>
                <a:gd name="T63" fmla="*/ 86 h 88"/>
                <a:gd name="T64" fmla="*/ 47 w 100"/>
                <a:gd name="T65" fmla="*/ 88 h 88"/>
                <a:gd name="T66" fmla="*/ 47 w 100"/>
                <a:gd name="T67" fmla="*/ 88 h 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"/>
                <a:gd name="T103" fmla="*/ 0 h 88"/>
                <a:gd name="T104" fmla="*/ 100 w 100"/>
                <a:gd name="T105" fmla="*/ 88 h 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" h="88">
                  <a:moveTo>
                    <a:pt x="47" y="88"/>
                  </a:moveTo>
                  <a:lnTo>
                    <a:pt x="58" y="86"/>
                  </a:lnTo>
                  <a:lnTo>
                    <a:pt x="68" y="83"/>
                  </a:lnTo>
                  <a:lnTo>
                    <a:pt x="74" y="78"/>
                  </a:lnTo>
                  <a:lnTo>
                    <a:pt x="84" y="75"/>
                  </a:lnTo>
                  <a:lnTo>
                    <a:pt x="90" y="68"/>
                  </a:lnTo>
                  <a:lnTo>
                    <a:pt x="94" y="60"/>
                  </a:lnTo>
                  <a:lnTo>
                    <a:pt x="96" y="52"/>
                  </a:lnTo>
                  <a:lnTo>
                    <a:pt x="100" y="44"/>
                  </a:lnTo>
                  <a:lnTo>
                    <a:pt x="96" y="36"/>
                  </a:lnTo>
                  <a:lnTo>
                    <a:pt x="94" y="26"/>
                  </a:lnTo>
                  <a:lnTo>
                    <a:pt x="90" y="18"/>
                  </a:lnTo>
                  <a:lnTo>
                    <a:pt x="84" y="13"/>
                  </a:lnTo>
                  <a:lnTo>
                    <a:pt x="74" y="5"/>
                  </a:lnTo>
                  <a:lnTo>
                    <a:pt x="68" y="3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29" y="3"/>
                  </a:lnTo>
                  <a:lnTo>
                    <a:pt x="21" y="5"/>
                  </a:lnTo>
                  <a:lnTo>
                    <a:pt x="15" y="13"/>
                  </a:lnTo>
                  <a:lnTo>
                    <a:pt x="7" y="18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2" y="60"/>
                  </a:lnTo>
                  <a:lnTo>
                    <a:pt x="7" y="68"/>
                  </a:lnTo>
                  <a:lnTo>
                    <a:pt x="15" y="75"/>
                  </a:lnTo>
                  <a:lnTo>
                    <a:pt x="21" y="78"/>
                  </a:lnTo>
                  <a:lnTo>
                    <a:pt x="29" y="83"/>
                  </a:lnTo>
                  <a:lnTo>
                    <a:pt x="39" y="86"/>
                  </a:lnTo>
                  <a:lnTo>
                    <a:pt x="47" y="88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60" name="Freeform 215"/>
            <p:cNvSpPr>
              <a:spLocks/>
            </p:cNvSpPr>
            <p:nvPr/>
          </p:nvSpPr>
          <p:spPr bwMode="auto">
            <a:xfrm>
              <a:off x="2183" y="527"/>
              <a:ext cx="90" cy="80"/>
            </a:xfrm>
            <a:custGeom>
              <a:avLst/>
              <a:gdLst>
                <a:gd name="T0" fmla="*/ 45 w 90"/>
                <a:gd name="T1" fmla="*/ 80 h 80"/>
                <a:gd name="T2" fmla="*/ 54 w 90"/>
                <a:gd name="T3" fmla="*/ 77 h 80"/>
                <a:gd name="T4" fmla="*/ 62 w 90"/>
                <a:gd name="T5" fmla="*/ 75 h 80"/>
                <a:gd name="T6" fmla="*/ 68 w 90"/>
                <a:gd name="T7" fmla="*/ 70 h 80"/>
                <a:gd name="T8" fmla="*/ 76 w 90"/>
                <a:gd name="T9" fmla="*/ 67 h 80"/>
                <a:gd name="T10" fmla="*/ 86 w 90"/>
                <a:gd name="T11" fmla="*/ 54 h 80"/>
                <a:gd name="T12" fmla="*/ 90 w 90"/>
                <a:gd name="T13" fmla="*/ 41 h 80"/>
                <a:gd name="T14" fmla="*/ 88 w 90"/>
                <a:gd name="T15" fmla="*/ 33 h 80"/>
                <a:gd name="T16" fmla="*/ 86 w 90"/>
                <a:gd name="T17" fmla="*/ 23 h 80"/>
                <a:gd name="T18" fmla="*/ 80 w 90"/>
                <a:gd name="T19" fmla="*/ 15 h 80"/>
                <a:gd name="T20" fmla="*/ 76 w 90"/>
                <a:gd name="T21" fmla="*/ 13 h 80"/>
                <a:gd name="T22" fmla="*/ 68 w 90"/>
                <a:gd name="T23" fmla="*/ 5 h 80"/>
                <a:gd name="T24" fmla="*/ 62 w 90"/>
                <a:gd name="T25" fmla="*/ 2 h 80"/>
                <a:gd name="T26" fmla="*/ 54 w 90"/>
                <a:gd name="T27" fmla="*/ 0 h 80"/>
                <a:gd name="T28" fmla="*/ 45 w 90"/>
                <a:gd name="T29" fmla="*/ 0 h 80"/>
                <a:gd name="T30" fmla="*/ 35 w 90"/>
                <a:gd name="T31" fmla="*/ 0 h 80"/>
                <a:gd name="T32" fmla="*/ 27 w 90"/>
                <a:gd name="T33" fmla="*/ 2 h 80"/>
                <a:gd name="T34" fmla="*/ 19 w 90"/>
                <a:gd name="T35" fmla="*/ 5 h 80"/>
                <a:gd name="T36" fmla="*/ 13 w 90"/>
                <a:gd name="T37" fmla="*/ 13 h 80"/>
                <a:gd name="T38" fmla="*/ 7 w 90"/>
                <a:gd name="T39" fmla="*/ 15 h 80"/>
                <a:gd name="T40" fmla="*/ 2 w 90"/>
                <a:gd name="T41" fmla="*/ 23 h 80"/>
                <a:gd name="T42" fmla="*/ 0 w 90"/>
                <a:gd name="T43" fmla="*/ 33 h 80"/>
                <a:gd name="T44" fmla="*/ 0 w 90"/>
                <a:gd name="T45" fmla="*/ 41 h 80"/>
                <a:gd name="T46" fmla="*/ 2 w 90"/>
                <a:gd name="T47" fmla="*/ 54 h 80"/>
                <a:gd name="T48" fmla="*/ 13 w 90"/>
                <a:gd name="T49" fmla="*/ 67 h 80"/>
                <a:gd name="T50" fmla="*/ 19 w 90"/>
                <a:gd name="T51" fmla="*/ 70 h 80"/>
                <a:gd name="T52" fmla="*/ 27 w 90"/>
                <a:gd name="T53" fmla="*/ 75 h 80"/>
                <a:gd name="T54" fmla="*/ 35 w 90"/>
                <a:gd name="T55" fmla="*/ 77 h 80"/>
                <a:gd name="T56" fmla="*/ 45 w 90"/>
                <a:gd name="T57" fmla="*/ 80 h 80"/>
                <a:gd name="T58" fmla="*/ 45 w 90"/>
                <a:gd name="T59" fmla="*/ 80 h 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0"/>
                <a:gd name="T91" fmla="*/ 0 h 80"/>
                <a:gd name="T92" fmla="*/ 90 w 90"/>
                <a:gd name="T93" fmla="*/ 80 h 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0" h="80">
                  <a:moveTo>
                    <a:pt x="45" y="80"/>
                  </a:moveTo>
                  <a:lnTo>
                    <a:pt x="54" y="77"/>
                  </a:lnTo>
                  <a:lnTo>
                    <a:pt x="62" y="75"/>
                  </a:lnTo>
                  <a:lnTo>
                    <a:pt x="68" y="70"/>
                  </a:lnTo>
                  <a:lnTo>
                    <a:pt x="76" y="67"/>
                  </a:lnTo>
                  <a:lnTo>
                    <a:pt x="86" y="54"/>
                  </a:lnTo>
                  <a:lnTo>
                    <a:pt x="90" y="41"/>
                  </a:lnTo>
                  <a:lnTo>
                    <a:pt x="88" y="33"/>
                  </a:lnTo>
                  <a:lnTo>
                    <a:pt x="86" y="23"/>
                  </a:lnTo>
                  <a:lnTo>
                    <a:pt x="80" y="15"/>
                  </a:lnTo>
                  <a:lnTo>
                    <a:pt x="76" y="13"/>
                  </a:lnTo>
                  <a:lnTo>
                    <a:pt x="68" y="5"/>
                  </a:lnTo>
                  <a:lnTo>
                    <a:pt x="62" y="2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7" y="2"/>
                  </a:lnTo>
                  <a:lnTo>
                    <a:pt x="19" y="5"/>
                  </a:lnTo>
                  <a:lnTo>
                    <a:pt x="13" y="13"/>
                  </a:lnTo>
                  <a:lnTo>
                    <a:pt x="7" y="15"/>
                  </a:lnTo>
                  <a:lnTo>
                    <a:pt x="2" y="2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2" y="54"/>
                  </a:lnTo>
                  <a:lnTo>
                    <a:pt x="13" y="67"/>
                  </a:lnTo>
                  <a:lnTo>
                    <a:pt x="19" y="70"/>
                  </a:lnTo>
                  <a:lnTo>
                    <a:pt x="27" y="75"/>
                  </a:lnTo>
                  <a:lnTo>
                    <a:pt x="35" y="77"/>
                  </a:lnTo>
                  <a:lnTo>
                    <a:pt x="45" y="8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61" name="Freeform 216"/>
            <p:cNvSpPr>
              <a:spLocks/>
            </p:cNvSpPr>
            <p:nvPr/>
          </p:nvSpPr>
          <p:spPr bwMode="auto">
            <a:xfrm>
              <a:off x="2183" y="529"/>
              <a:ext cx="80" cy="70"/>
            </a:xfrm>
            <a:custGeom>
              <a:avLst/>
              <a:gdLst>
                <a:gd name="T0" fmla="*/ 41 w 80"/>
                <a:gd name="T1" fmla="*/ 70 h 70"/>
                <a:gd name="T2" fmla="*/ 47 w 80"/>
                <a:gd name="T3" fmla="*/ 70 h 70"/>
                <a:gd name="T4" fmla="*/ 56 w 80"/>
                <a:gd name="T5" fmla="*/ 68 h 70"/>
                <a:gd name="T6" fmla="*/ 62 w 80"/>
                <a:gd name="T7" fmla="*/ 63 h 70"/>
                <a:gd name="T8" fmla="*/ 68 w 80"/>
                <a:gd name="T9" fmla="*/ 60 h 70"/>
                <a:gd name="T10" fmla="*/ 78 w 80"/>
                <a:gd name="T11" fmla="*/ 50 h 70"/>
                <a:gd name="T12" fmla="*/ 80 w 80"/>
                <a:gd name="T13" fmla="*/ 37 h 70"/>
                <a:gd name="T14" fmla="*/ 78 w 80"/>
                <a:gd name="T15" fmla="*/ 21 h 70"/>
                <a:gd name="T16" fmla="*/ 68 w 80"/>
                <a:gd name="T17" fmla="*/ 11 h 70"/>
                <a:gd name="T18" fmla="*/ 62 w 80"/>
                <a:gd name="T19" fmla="*/ 6 h 70"/>
                <a:gd name="T20" fmla="*/ 56 w 80"/>
                <a:gd name="T21" fmla="*/ 3 h 70"/>
                <a:gd name="T22" fmla="*/ 47 w 80"/>
                <a:gd name="T23" fmla="*/ 0 h 70"/>
                <a:gd name="T24" fmla="*/ 41 w 80"/>
                <a:gd name="T25" fmla="*/ 0 h 70"/>
                <a:gd name="T26" fmla="*/ 33 w 80"/>
                <a:gd name="T27" fmla="*/ 0 h 70"/>
                <a:gd name="T28" fmla="*/ 25 w 80"/>
                <a:gd name="T29" fmla="*/ 3 h 70"/>
                <a:gd name="T30" fmla="*/ 17 w 80"/>
                <a:gd name="T31" fmla="*/ 6 h 70"/>
                <a:gd name="T32" fmla="*/ 13 w 80"/>
                <a:gd name="T33" fmla="*/ 11 h 70"/>
                <a:gd name="T34" fmla="*/ 2 w 80"/>
                <a:gd name="T35" fmla="*/ 21 h 70"/>
                <a:gd name="T36" fmla="*/ 0 w 80"/>
                <a:gd name="T37" fmla="*/ 37 h 70"/>
                <a:gd name="T38" fmla="*/ 2 w 80"/>
                <a:gd name="T39" fmla="*/ 50 h 70"/>
                <a:gd name="T40" fmla="*/ 13 w 80"/>
                <a:gd name="T41" fmla="*/ 60 h 70"/>
                <a:gd name="T42" fmla="*/ 17 w 80"/>
                <a:gd name="T43" fmla="*/ 63 h 70"/>
                <a:gd name="T44" fmla="*/ 25 w 80"/>
                <a:gd name="T45" fmla="*/ 68 h 70"/>
                <a:gd name="T46" fmla="*/ 33 w 80"/>
                <a:gd name="T47" fmla="*/ 70 h 70"/>
                <a:gd name="T48" fmla="*/ 41 w 80"/>
                <a:gd name="T49" fmla="*/ 70 h 70"/>
                <a:gd name="T50" fmla="*/ 41 w 80"/>
                <a:gd name="T51" fmla="*/ 70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70"/>
                <a:gd name="T80" fmla="*/ 80 w 80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70">
                  <a:moveTo>
                    <a:pt x="41" y="70"/>
                  </a:moveTo>
                  <a:lnTo>
                    <a:pt x="47" y="70"/>
                  </a:lnTo>
                  <a:lnTo>
                    <a:pt x="56" y="68"/>
                  </a:lnTo>
                  <a:lnTo>
                    <a:pt x="62" y="63"/>
                  </a:lnTo>
                  <a:lnTo>
                    <a:pt x="68" y="60"/>
                  </a:lnTo>
                  <a:lnTo>
                    <a:pt x="78" y="50"/>
                  </a:lnTo>
                  <a:lnTo>
                    <a:pt x="80" y="37"/>
                  </a:lnTo>
                  <a:lnTo>
                    <a:pt x="78" y="21"/>
                  </a:lnTo>
                  <a:lnTo>
                    <a:pt x="68" y="11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13" y="11"/>
                  </a:lnTo>
                  <a:lnTo>
                    <a:pt x="2" y="21"/>
                  </a:lnTo>
                  <a:lnTo>
                    <a:pt x="0" y="37"/>
                  </a:lnTo>
                  <a:lnTo>
                    <a:pt x="2" y="50"/>
                  </a:lnTo>
                  <a:lnTo>
                    <a:pt x="13" y="60"/>
                  </a:lnTo>
                  <a:lnTo>
                    <a:pt x="17" y="63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1" y="7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62" name="Freeform 217"/>
            <p:cNvSpPr>
              <a:spLocks/>
            </p:cNvSpPr>
            <p:nvPr/>
          </p:nvSpPr>
          <p:spPr bwMode="auto">
            <a:xfrm>
              <a:off x="2183" y="535"/>
              <a:ext cx="72" cy="59"/>
            </a:xfrm>
            <a:custGeom>
              <a:avLst/>
              <a:gdLst>
                <a:gd name="T0" fmla="*/ 37 w 72"/>
                <a:gd name="T1" fmla="*/ 59 h 59"/>
                <a:gd name="T2" fmla="*/ 49 w 72"/>
                <a:gd name="T3" fmla="*/ 57 h 59"/>
                <a:gd name="T4" fmla="*/ 62 w 72"/>
                <a:gd name="T5" fmla="*/ 49 h 59"/>
                <a:gd name="T6" fmla="*/ 68 w 72"/>
                <a:gd name="T7" fmla="*/ 38 h 59"/>
                <a:gd name="T8" fmla="*/ 72 w 72"/>
                <a:gd name="T9" fmla="*/ 28 h 59"/>
                <a:gd name="T10" fmla="*/ 68 w 72"/>
                <a:gd name="T11" fmla="*/ 15 h 59"/>
                <a:gd name="T12" fmla="*/ 62 w 72"/>
                <a:gd name="T13" fmla="*/ 5 h 59"/>
                <a:gd name="T14" fmla="*/ 49 w 72"/>
                <a:gd name="T15" fmla="*/ 0 h 59"/>
                <a:gd name="T16" fmla="*/ 37 w 72"/>
                <a:gd name="T17" fmla="*/ 0 h 59"/>
                <a:gd name="T18" fmla="*/ 29 w 72"/>
                <a:gd name="T19" fmla="*/ 0 h 59"/>
                <a:gd name="T20" fmla="*/ 23 w 72"/>
                <a:gd name="T21" fmla="*/ 0 h 59"/>
                <a:gd name="T22" fmla="*/ 15 w 72"/>
                <a:gd name="T23" fmla="*/ 0 h 59"/>
                <a:gd name="T24" fmla="*/ 11 w 72"/>
                <a:gd name="T25" fmla="*/ 5 h 59"/>
                <a:gd name="T26" fmla="*/ 2 w 72"/>
                <a:gd name="T27" fmla="*/ 15 h 59"/>
                <a:gd name="T28" fmla="*/ 0 w 72"/>
                <a:gd name="T29" fmla="*/ 28 h 59"/>
                <a:gd name="T30" fmla="*/ 2 w 72"/>
                <a:gd name="T31" fmla="*/ 38 h 59"/>
                <a:gd name="T32" fmla="*/ 11 w 72"/>
                <a:gd name="T33" fmla="*/ 49 h 59"/>
                <a:gd name="T34" fmla="*/ 15 w 72"/>
                <a:gd name="T35" fmla="*/ 54 h 59"/>
                <a:gd name="T36" fmla="*/ 23 w 72"/>
                <a:gd name="T37" fmla="*/ 57 h 59"/>
                <a:gd name="T38" fmla="*/ 29 w 72"/>
                <a:gd name="T39" fmla="*/ 57 h 59"/>
                <a:gd name="T40" fmla="*/ 37 w 72"/>
                <a:gd name="T41" fmla="*/ 59 h 59"/>
                <a:gd name="T42" fmla="*/ 37 w 72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59"/>
                <a:gd name="T68" fmla="*/ 72 w 7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59">
                  <a:moveTo>
                    <a:pt x="37" y="59"/>
                  </a:moveTo>
                  <a:lnTo>
                    <a:pt x="49" y="57"/>
                  </a:lnTo>
                  <a:lnTo>
                    <a:pt x="62" y="49"/>
                  </a:lnTo>
                  <a:lnTo>
                    <a:pt x="68" y="38"/>
                  </a:lnTo>
                  <a:lnTo>
                    <a:pt x="72" y="28"/>
                  </a:lnTo>
                  <a:lnTo>
                    <a:pt x="68" y="15"/>
                  </a:lnTo>
                  <a:lnTo>
                    <a:pt x="62" y="5"/>
                  </a:lnTo>
                  <a:lnTo>
                    <a:pt x="49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1" y="5"/>
                  </a:lnTo>
                  <a:lnTo>
                    <a:pt x="2" y="15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11" y="49"/>
                  </a:lnTo>
                  <a:lnTo>
                    <a:pt x="15" y="54"/>
                  </a:lnTo>
                  <a:lnTo>
                    <a:pt x="23" y="57"/>
                  </a:lnTo>
                  <a:lnTo>
                    <a:pt x="29" y="57"/>
                  </a:lnTo>
                  <a:lnTo>
                    <a:pt x="37" y="5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63" name="Freeform 218"/>
            <p:cNvSpPr>
              <a:spLocks/>
            </p:cNvSpPr>
            <p:nvPr/>
          </p:nvSpPr>
          <p:spPr bwMode="auto">
            <a:xfrm>
              <a:off x="1967" y="2332"/>
              <a:ext cx="86" cy="129"/>
            </a:xfrm>
            <a:custGeom>
              <a:avLst/>
              <a:gdLst>
                <a:gd name="T0" fmla="*/ 43 w 86"/>
                <a:gd name="T1" fmla="*/ 0 h 129"/>
                <a:gd name="T2" fmla="*/ 0 w 86"/>
                <a:gd name="T3" fmla="*/ 119 h 129"/>
                <a:gd name="T4" fmla="*/ 41 w 86"/>
                <a:gd name="T5" fmla="*/ 129 h 129"/>
                <a:gd name="T6" fmla="*/ 69 w 86"/>
                <a:gd name="T7" fmla="*/ 95 h 129"/>
                <a:gd name="T8" fmla="*/ 86 w 86"/>
                <a:gd name="T9" fmla="*/ 82 h 129"/>
                <a:gd name="T10" fmla="*/ 43 w 86"/>
                <a:gd name="T11" fmla="*/ 0 h 129"/>
                <a:gd name="T12" fmla="*/ 43 w 86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129"/>
                <a:gd name="T23" fmla="*/ 86 w 8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129">
                  <a:moveTo>
                    <a:pt x="43" y="0"/>
                  </a:moveTo>
                  <a:lnTo>
                    <a:pt x="0" y="119"/>
                  </a:lnTo>
                  <a:lnTo>
                    <a:pt x="41" y="129"/>
                  </a:lnTo>
                  <a:lnTo>
                    <a:pt x="69" y="95"/>
                  </a:lnTo>
                  <a:lnTo>
                    <a:pt x="86" y="8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3D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64" name="Freeform 219"/>
            <p:cNvSpPr>
              <a:spLocks/>
            </p:cNvSpPr>
            <p:nvPr/>
          </p:nvSpPr>
          <p:spPr bwMode="auto">
            <a:xfrm>
              <a:off x="2063" y="2254"/>
              <a:ext cx="90" cy="137"/>
            </a:xfrm>
            <a:custGeom>
              <a:avLst/>
              <a:gdLst>
                <a:gd name="T0" fmla="*/ 0 w 90"/>
                <a:gd name="T1" fmla="*/ 33 h 137"/>
                <a:gd name="T2" fmla="*/ 49 w 90"/>
                <a:gd name="T3" fmla="*/ 2 h 137"/>
                <a:gd name="T4" fmla="*/ 90 w 90"/>
                <a:gd name="T5" fmla="*/ 0 h 137"/>
                <a:gd name="T6" fmla="*/ 67 w 90"/>
                <a:gd name="T7" fmla="*/ 129 h 137"/>
                <a:gd name="T8" fmla="*/ 43 w 90"/>
                <a:gd name="T9" fmla="*/ 137 h 137"/>
                <a:gd name="T10" fmla="*/ 0 w 90"/>
                <a:gd name="T11" fmla="*/ 33 h 137"/>
                <a:gd name="T12" fmla="*/ 0 w 90"/>
                <a:gd name="T13" fmla="*/ 33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137"/>
                <a:gd name="T23" fmla="*/ 90 w 90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137">
                  <a:moveTo>
                    <a:pt x="0" y="33"/>
                  </a:moveTo>
                  <a:lnTo>
                    <a:pt x="49" y="2"/>
                  </a:lnTo>
                  <a:lnTo>
                    <a:pt x="90" y="0"/>
                  </a:lnTo>
                  <a:lnTo>
                    <a:pt x="67" y="129"/>
                  </a:lnTo>
                  <a:lnTo>
                    <a:pt x="43" y="13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3D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65" name="Freeform 220"/>
            <p:cNvSpPr>
              <a:spLocks/>
            </p:cNvSpPr>
            <p:nvPr/>
          </p:nvSpPr>
          <p:spPr bwMode="auto">
            <a:xfrm>
              <a:off x="2181" y="2285"/>
              <a:ext cx="92" cy="140"/>
            </a:xfrm>
            <a:custGeom>
              <a:avLst/>
              <a:gdLst>
                <a:gd name="T0" fmla="*/ 25 w 92"/>
                <a:gd name="T1" fmla="*/ 0 h 140"/>
                <a:gd name="T2" fmla="*/ 0 w 92"/>
                <a:gd name="T3" fmla="*/ 122 h 140"/>
                <a:gd name="T4" fmla="*/ 15 w 92"/>
                <a:gd name="T5" fmla="*/ 140 h 140"/>
                <a:gd name="T6" fmla="*/ 92 w 92"/>
                <a:gd name="T7" fmla="*/ 52 h 140"/>
                <a:gd name="T8" fmla="*/ 72 w 92"/>
                <a:gd name="T9" fmla="*/ 23 h 140"/>
                <a:gd name="T10" fmla="*/ 25 w 92"/>
                <a:gd name="T11" fmla="*/ 0 h 140"/>
                <a:gd name="T12" fmla="*/ 25 w 92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140"/>
                <a:gd name="T23" fmla="*/ 92 w 92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140">
                  <a:moveTo>
                    <a:pt x="25" y="0"/>
                  </a:moveTo>
                  <a:lnTo>
                    <a:pt x="0" y="122"/>
                  </a:lnTo>
                  <a:lnTo>
                    <a:pt x="15" y="140"/>
                  </a:lnTo>
                  <a:lnTo>
                    <a:pt x="92" y="52"/>
                  </a:lnTo>
                  <a:lnTo>
                    <a:pt x="72" y="2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3D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66" name="Freeform 221"/>
            <p:cNvSpPr>
              <a:spLocks/>
            </p:cNvSpPr>
            <p:nvPr/>
          </p:nvSpPr>
          <p:spPr bwMode="auto">
            <a:xfrm>
              <a:off x="2239" y="2427"/>
              <a:ext cx="102" cy="132"/>
            </a:xfrm>
            <a:custGeom>
              <a:avLst/>
              <a:gdLst>
                <a:gd name="T0" fmla="*/ 0 w 102"/>
                <a:gd name="T1" fmla="*/ 62 h 132"/>
                <a:gd name="T2" fmla="*/ 6 w 102"/>
                <a:gd name="T3" fmla="*/ 99 h 132"/>
                <a:gd name="T4" fmla="*/ 6 w 102"/>
                <a:gd name="T5" fmla="*/ 125 h 132"/>
                <a:gd name="T6" fmla="*/ 102 w 102"/>
                <a:gd name="T7" fmla="*/ 132 h 132"/>
                <a:gd name="T8" fmla="*/ 98 w 102"/>
                <a:gd name="T9" fmla="*/ 55 h 132"/>
                <a:gd name="T10" fmla="*/ 77 w 102"/>
                <a:gd name="T11" fmla="*/ 0 h 132"/>
                <a:gd name="T12" fmla="*/ 0 w 102"/>
                <a:gd name="T13" fmla="*/ 62 h 132"/>
                <a:gd name="T14" fmla="*/ 0 w 102"/>
                <a:gd name="T15" fmla="*/ 62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2"/>
                <a:gd name="T25" fmla="*/ 0 h 132"/>
                <a:gd name="T26" fmla="*/ 102 w 102"/>
                <a:gd name="T27" fmla="*/ 132 h 1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2" h="132">
                  <a:moveTo>
                    <a:pt x="0" y="62"/>
                  </a:moveTo>
                  <a:lnTo>
                    <a:pt x="6" y="99"/>
                  </a:lnTo>
                  <a:lnTo>
                    <a:pt x="6" y="125"/>
                  </a:lnTo>
                  <a:lnTo>
                    <a:pt x="102" y="132"/>
                  </a:lnTo>
                  <a:lnTo>
                    <a:pt x="98" y="55"/>
                  </a:lnTo>
                  <a:lnTo>
                    <a:pt x="77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3D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67" name="Freeform 222"/>
            <p:cNvSpPr>
              <a:spLocks/>
            </p:cNvSpPr>
            <p:nvPr/>
          </p:nvSpPr>
          <p:spPr bwMode="auto">
            <a:xfrm>
              <a:off x="1998" y="2694"/>
              <a:ext cx="57" cy="127"/>
            </a:xfrm>
            <a:custGeom>
              <a:avLst/>
              <a:gdLst>
                <a:gd name="T0" fmla="*/ 47 w 57"/>
                <a:gd name="T1" fmla="*/ 0 h 127"/>
                <a:gd name="T2" fmla="*/ 57 w 57"/>
                <a:gd name="T3" fmla="*/ 10 h 127"/>
                <a:gd name="T4" fmla="*/ 38 w 57"/>
                <a:gd name="T5" fmla="*/ 127 h 127"/>
                <a:gd name="T6" fmla="*/ 0 w 57"/>
                <a:gd name="T7" fmla="*/ 75 h 127"/>
                <a:gd name="T8" fmla="*/ 47 w 57"/>
                <a:gd name="T9" fmla="*/ 0 h 127"/>
                <a:gd name="T10" fmla="*/ 47 w 57"/>
                <a:gd name="T11" fmla="*/ 0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127"/>
                <a:gd name="T20" fmla="*/ 57 w 57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127">
                  <a:moveTo>
                    <a:pt x="47" y="0"/>
                  </a:moveTo>
                  <a:lnTo>
                    <a:pt x="57" y="10"/>
                  </a:lnTo>
                  <a:lnTo>
                    <a:pt x="38" y="127"/>
                  </a:lnTo>
                  <a:lnTo>
                    <a:pt x="0" y="7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3D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68" name="Freeform 223"/>
            <p:cNvSpPr>
              <a:spLocks/>
            </p:cNvSpPr>
            <p:nvPr/>
          </p:nvSpPr>
          <p:spPr bwMode="auto">
            <a:xfrm>
              <a:off x="1945" y="2539"/>
              <a:ext cx="63" cy="124"/>
            </a:xfrm>
            <a:custGeom>
              <a:avLst/>
              <a:gdLst>
                <a:gd name="T0" fmla="*/ 0 w 63"/>
                <a:gd name="T1" fmla="*/ 0 h 124"/>
                <a:gd name="T2" fmla="*/ 0 w 63"/>
                <a:gd name="T3" fmla="*/ 67 h 124"/>
                <a:gd name="T4" fmla="*/ 16 w 63"/>
                <a:gd name="T5" fmla="*/ 124 h 124"/>
                <a:gd name="T6" fmla="*/ 61 w 63"/>
                <a:gd name="T7" fmla="*/ 85 h 124"/>
                <a:gd name="T8" fmla="*/ 55 w 63"/>
                <a:gd name="T9" fmla="*/ 54 h 124"/>
                <a:gd name="T10" fmla="*/ 63 w 63"/>
                <a:gd name="T11" fmla="*/ 28 h 124"/>
                <a:gd name="T12" fmla="*/ 0 w 63"/>
                <a:gd name="T13" fmla="*/ 0 h 124"/>
                <a:gd name="T14" fmla="*/ 0 w 63"/>
                <a:gd name="T15" fmla="*/ 0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124"/>
                <a:gd name="T26" fmla="*/ 63 w 63"/>
                <a:gd name="T27" fmla="*/ 124 h 1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124">
                  <a:moveTo>
                    <a:pt x="0" y="0"/>
                  </a:moveTo>
                  <a:lnTo>
                    <a:pt x="0" y="67"/>
                  </a:lnTo>
                  <a:lnTo>
                    <a:pt x="16" y="124"/>
                  </a:lnTo>
                  <a:lnTo>
                    <a:pt x="61" y="85"/>
                  </a:lnTo>
                  <a:lnTo>
                    <a:pt x="55" y="54"/>
                  </a:lnTo>
                  <a:lnTo>
                    <a:pt x="6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67" name="Line 224"/>
          <p:cNvSpPr>
            <a:spLocks noChangeShapeType="1"/>
          </p:cNvSpPr>
          <p:nvPr/>
        </p:nvSpPr>
        <p:spPr bwMode="auto">
          <a:xfrm>
            <a:off x="7467600" y="5105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Text Box 225"/>
          <p:cNvSpPr txBox="1">
            <a:spLocks noChangeArrowheads="1"/>
          </p:cNvSpPr>
          <p:nvPr/>
        </p:nvSpPr>
        <p:spPr bwMode="auto">
          <a:xfrm>
            <a:off x="7239000" y="533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</a:rPr>
              <a:t> 8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42775E-6 L 3.33333E-6 2.4277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0"/>
            <a:ext cx="9144000" cy="1700213"/>
          </a:xfrm>
          <a:solidFill>
            <a:srgbClr val="6600FF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</a:rPr>
              <a:t>Итог  урока :</a:t>
            </a:r>
            <a:endParaRPr lang="ru-RU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25" y="1628775"/>
            <a:ext cx="9144000" cy="5229225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Я узнал…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Я научился…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Я запомнил…</a:t>
            </a:r>
            <a:endParaRPr lang="ru-RU" sz="40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Было интересно…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Мне захотелось…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49155" name="Picture 2" descr="C:\Documents and Settings\Я\Мои документы\Мои рисунки\анимашки\звери\dog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2286000"/>
            <a:ext cx="22145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144000" y="-2857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prstClr val="white">
                    <a:lumMod val="95000"/>
                  </a:prstClr>
                </a:solidFill>
                <a:latin typeface="Calibri"/>
                <a:ea typeface="+mj-ea"/>
                <a:cs typeface="+mj-cs"/>
              </a:rPr>
              <a:t>Итог урока:</a:t>
            </a:r>
            <a:br>
              <a:rPr lang="ru-RU" sz="4400" dirty="0">
                <a:solidFill>
                  <a:prstClr val="white">
                    <a:lumMod val="95000"/>
                  </a:prstClr>
                </a:solidFill>
                <a:latin typeface="Calibri"/>
                <a:ea typeface="+mj-ea"/>
                <a:cs typeface="+mj-cs"/>
              </a:rPr>
            </a:br>
            <a:endParaRPr lang="ru-RU" sz="4400" dirty="0">
              <a:solidFill>
                <a:prstClr val="white">
                  <a:lumMod val="95000"/>
                </a:prstClr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429875" y="-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prstClr val="white">
                    <a:lumMod val="95000"/>
                  </a:prstClr>
                </a:solidFill>
                <a:latin typeface="Calibri"/>
                <a:ea typeface="+mj-ea"/>
                <a:cs typeface="+mj-cs"/>
              </a:rPr>
              <a:t>Итог урока:</a:t>
            </a:r>
            <a:br>
              <a:rPr lang="ru-RU" sz="4400" dirty="0">
                <a:solidFill>
                  <a:prstClr val="white">
                    <a:lumMod val="95000"/>
                  </a:prstClr>
                </a:solidFill>
                <a:latin typeface="Calibri"/>
                <a:ea typeface="+mj-ea"/>
                <a:cs typeface="+mj-cs"/>
              </a:rPr>
            </a:br>
            <a:endParaRPr lang="ru-RU" sz="4400" dirty="0">
              <a:solidFill>
                <a:prstClr val="white">
                  <a:lumMod val="95000"/>
                </a:prstClr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 flipV="1">
            <a:off x="642938" y="-1285875"/>
            <a:ext cx="85010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>
                  <a:lumMod val="95000"/>
                </a:prstClr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>
                  <a:lumMod val="95000"/>
                </a:prstClr>
              </a:solidFill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18" descr="смешарики 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57158" y="1714488"/>
            <a:ext cx="8501122" cy="3714776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+mn-cs"/>
              </a:rPr>
              <a:t>Молодцы!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107950" y="581025"/>
            <a:ext cx="9036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7. </a:t>
            </a:r>
            <a:r>
              <a:rPr lang="ru-RU" sz="2400">
                <a:solidFill>
                  <a:srgbClr val="002060"/>
                </a:solidFill>
              </a:rPr>
              <a:t>Помоги ребятам записать по 4 равенства к своим рисункам.  </a:t>
            </a:r>
          </a:p>
        </p:txBody>
      </p:sp>
      <p:grpSp>
        <p:nvGrpSpPr>
          <p:cNvPr id="51202" name="Группа 49"/>
          <p:cNvGrpSpPr>
            <a:grpSpLocks/>
          </p:cNvGrpSpPr>
          <p:nvPr/>
        </p:nvGrpSpPr>
        <p:grpSpPr bwMode="auto">
          <a:xfrm>
            <a:off x="714375" y="1643063"/>
            <a:ext cx="3071813" cy="1857375"/>
            <a:chOff x="1071538" y="1928802"/>
            <a:chExt cx="2286016" cy="142876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71538" y="1928802"/>
              <a:ext cx="2286016" cy="142876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Блок-схема: узел 4"/>
            <p:cNvSpPr/>
            <p:nvPr/>
          </p:nvSpPr>
          <p:spPr>
            <a:xfrm>
              <a:off x="1500388" y="2500306"/>
              <a:ext cx="285900" cy="285752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Блок-схема: узел 5"/>
            <p:cNvSpPr/>
            <p:nvPr/>
          </p:nvSpPr>
          <p:spPr>
            <a:xfrm>
              <a:off x="2928704" y="2928934"/>
              <a:ext cx="285900" cy="285752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1857172" y="2928934"/>
              <a:ext cx="285900" cy="285752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1142422" y="2858106"/>
              <a:ext cx="285900" cy="285752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072187" y="2572354"/>
              <a:ext cx="284718" cy="285752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2642805" y="2500306"/>
              <a:ext cx="285900" cy="285752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1357438" y="2143727"/>
              <a:ext cx="285900" cy="285752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2000121" y="2071678"/>
              <a:ext cx="285900" cy="285752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Блок-схема: узел 13"/>
            <p:cNvSpPr/>
            <p:nvPr/>
          </p:nvSpPr>
          <p:spPr>
            <a:xfrm>
              <a:off x="2785755" y="2071678"/>
              <a:ext cx="285900" cy="285752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572000" y="1643063"/>
            <a:ext cx="3071813" cy="18573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667250" y="1835150"/>
            <a:ext cx="481013" cy="384175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4667250" y="2506663"/>
            <a:ext cx="481013" cy="384175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340350" y="2314575"/>
            <a:ext cx="479425" cy="384175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916613" y="2987675"/>
            <a:ext cx="479425" cy="382588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5148263" y="2987675"/>
            <a:ext cx="479425" cy="382588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724525" y="1738313"/>
            <a:ext cx="479425" cy="384175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108700" y="2219325"/>
            <a:ext cx="479425" cy="384175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7067550" y="2314575"/>
            <a:ext cx="481013" cy="384175"/>
          </a:xfrm>
          <a:prstGeom prst="triangle">
            <a:avLst/>
          </a:prstGeom>
          <a:solidFill>
            <a:srgbClr val="92D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6972300" y="1738313"/>
            <a:ext cx="479425" cy="384175"/>
          </a:xfrm>
          <a:prstGeom prst="triangle">
            <a:avLst/>
          </a:prstGeom>
          <a:solidFill>
            <a:srgbClr val="92D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1213" name="Группа 46"/>
          <p:cNvGrpSpPr>
            <a:grpSpLocks/>
          </p:cNvGrpSpPr>
          <p:nvPr/>
        </p:nvGrpSpPr>
        <p:grpSpPr bwMode="auto">
          <a:xfrm>
            <a:off x="700088" y="3929063"/>
            <a:ext cx="3086100" cy="1928812"/>
            <a:chOff x="1500166" y="3929066"/>
            <a:chExt cx="2286016" cy="142876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500166" y="3929066"/>
              <a:ext cx="2286016" cy="1428760"/>
            </a:xfrm>
            <a:prstGeom prst="rect">
              <a:avLst/>
            </a:prstGeom>
            <a:noFill/>
            <a:ln>
              <a:solidFill>
                <a:srgbClr val="FD99B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785918" y="4143086"/>
              <a:ext cx="285752" cy="285752"/>
            </a:xfrm>
            <a:prstGeom prst="rect">
              <a:avLst/>
            </a:prstGeom>
            <a:solidFill>
              <a:srgbClr val="F3650D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999938" y="4500570"/>
              <a:ext cx="285752" cy="285752"/>
            </a:xfrm>
            <a:prstGeom prst="rect">
              <a:avLst/>
            </a:prstGeom>
            <a:solidFill>
              <a:srgbClr val="F3650D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785918" y="4858054"/>
              <a:ext cx="285752" cy="285752"/>
            </a:xfrm>
            <a:prstGeom prst="rect">
              <a:avLst/>
            </a:prstGeom>
            <a:solidFill>
              <a:srgbClr val="F3650D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714906" y="4072530"/>
              <a:ext cx="285752" cy="285752"/>
            </a:xfrm>
            <a:prstGeom prst="rect">
              <a:avLst/>
            </a:prstGeom>
            <a:solidFill>
              <a:srgbClr val="7030A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43174" y="4500570"/>
              <a:ext cx="285752" cy="285752"/>
            </a:xfrm>
            <a:prstGeom prst="rect">
              <a:avLst/>
            </a:prstGeom>
            <a:solidFill>
              <a:srgbClr val="7030A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214678" y="4500570"/>
              <a:ext cx="285752" cy="285752"/>
            </a:xfrm>
            <a:prstGeom prst="rect">
              <a:avLst/>
            </a:prstGeom>
            <a:solidFill>
              <a:srgbClr val="7030A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286410" y="4072530"/>
              <a:ext cx="285752" cy="285752"/>
            </a:xfrm>
            <a:prstGeom prst="rect">
              <a:avLst/>
            </a:prstGeom>
            <a:solidFill>
              <a:srgbClr val="7030A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286410" y="5000342"/>
              <a:ext cx="285752" cy="285752"/>
            </a:xfrm>
            <a:prstGeom prst="rect">
              <a:avLst/>
            </a:prstGeom>
            <a:solidFill>
              <a:srgbClr val="7030A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786638" y="5000342"/>
              <a:ext cx="285752" cy="285752"/>
            </a:xfrm>
            <a:prstGeom prst="rect">
              <a:avLst/>
            </a:prstGeom>
            <a:solidFill>
              <a:srgbClr val="7030A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4557713" y="3929063"/>
            <a:ext cx="3086100" cy="192881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5-конечная звезда 37"/>
          <p:cNvSpPr/>
          <p:nvPr/>
        </p:nvSpPr>
        <p:spPr>
          <a:xfrm>
            <a:off x="4654550" y="4122738"/>
            <a:ext cx="482600" cy="38576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5-конечная звезда 38"/>
          <p:cNvSpPr/>
          <p:nvPr/>
        </p:nvSpPr>
        <p:spPr>
          <a:xfrm>
            <a:off x="5329238" y="4025900"/>
            <a:ext cx="482600" cy="385763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5-конечная звезда 39"/>
          <p:cNvSpPr/>
          <p:nvPr/>
        </p:nvSpPr>
        <p:spPr>
          <a:xfrm>
            <a:off x="5232400" y="4700588"/>
            <a:ext cx="482600" cy="38576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5-конечная звезда 40"/>
          <p:cNvSpPr/>
          <p:nvPr/>
        </p:nvSpPr>
        <p:spPr>
          <a:xfrm>
            <a:off x="4751388" y="5183188"/>
            <a:ext cx="481012" cy="38576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5-конечная звезда 41"/>
          <p:cNvSpPr/>
          <p:nvPr/>
        </p:nvSpPr>
        <p:spPr>
          <a:xfrm>
            <a:off x="6389688" y="4122738"/>
            <a:ext cx="482600" cy="385762"/>
          </a:xfrm>
          <a:prstGeom prst="star5">
            <a:avLst/>
          </a:prstGeom>
          <a:solidFill>
            <a:srgbClr val="FD99B3"/>
          </a:solidFill>
          <a:ln>
            <a:solidFill>
              <a:srgbClr val="FD99B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5-конечная звезда 42"/>
          <p:cNvSpPr/>
          <p:nvPr/>
        </p:nvSpPr>
        <p:spPr>
          <a:xfrm>
            <a:off x="6969125" y="4314825"/>
            <a:ext cx="482600" cy="385763"/>
          </a:xfrm>
          <a:prstGeom prst="star5">
            <a:avLst/>
          </a:prstGeom>
          <a:solidFill>
            <a:srgbClr val="FD99B3"/>
          </a:solidFill>
          <a:ln>
            <a:solidFill>
              <a:srgbClr val="FD99B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5-конечная звезда 43"/>
          <p:cNvSpPr/>
          <p:nvPr/>
        </p:nvSpPr>
        <p:spPr>
          <a:xfrm>
            <a:off x="6486525" y="4894263"/>
            <a:ext cx="482600" cy="385762"/>
          </a:xfrm>
          <a:prstGeom prst="star5">
            <a:avLst/>
          </a:prstGeom>
          <a:solidFill>
            <a:srgbClr val="FD99B3"/>
          </a:solidFill>
          <a:ln>
            <a:solidFill>
              <a:srgbClr val="FD99B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5-конечная звезда 44"/>
          <p:cNvSpPr/>
          <p:nvPr/>
        </p:nvSpPr>
        <p:spPr>
          <a:xfrm>
            <a:off x="7065963" y="5183188"/>
            <a:ext cx="481012" cy="385762"/>
          </a:xfrm>
          <a:prstGeom prst="star5">
            <a:avLst/>
          </a:prstGeom>
          <a:solidFill>
            <a:srgbClr val="FD99B3"/>
          </a:solidFill>
          <a:ln>
            <a:solidFill>
              <a:srgbClr val="FD99B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5-конечная звезда 45"/>
          <p:cNvSpPr/>
          <p:nvPr/>
        </p:nvSpPr>
        <p:spPr>
          <a:xfrm>
            <a:off x="6072188" y="5257800"/>
            <a:ext cx="482600" cy="385763"/>
          </a:xfrm>
          <a:prstGeom prst="star5">
            <a:avLst/>
          </a:prstGeom>
          <a:solidFill>
            <a:srgbClr val="FD99B3"/>
          </a:solidFill>
          <a:ln>
            <a:solidFill>
              <a:srgbClr val="FD99B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224" name="TextBox 50"/>
          <p:cNvSpPr txBox="1">
            <a:spLocks noChangeArrowheads="1"/>
          </p:cNvSpPr>
          <p:nvPr/>
        </p:nvSpPr>
        <p:spPr bwMode="auto">
          <a:xfrm>
            <a:off x="2000250" y="5929313"/>
            <a:ext cx="64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В.</a:t>
            </a:r>
          </a:p>
        </p:txBody>
      </p:sp>
      <p:sp>
        <p:nvSpPr>
          <p:cNvPr id="51225" name="TextBox 51"/>
          <p:cNvSpPr txBox="1">
            <a:spLocks noChangeArrowheads="1"/>
          </p:cNvSpPr>
          <p:nvPr/>
        </p:nvSpPr>
        <p:spPr bwMode="auto">
          <a:xfrm>
            <a:off x="1714500" y="3500438"/>
            <a:ext cx="64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К.</a:t>
            </a:r>
          </a:p>
        </p:txBody>
      </p:sp>
      <p:sp>
        <p:nvSpPr>
          <p:cNvPr id="51226" name="TextBox 52"/>
          <p:cNvSpPr txBox="1">
            <a:spLocks noChangeArrowheads="1"/>
          </p:cNvSpPr>
          <p:nvPr/>
        </p:nvSpPr>
        <p:spPr bwMode="auto">
          <a:xfrm>
            <a:off x="5857875" y="3571875"/>
            <a:ext cx="642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П.</a:t>
            </a:r>
          </a:p>
        </p:txBody>
      </p:sp>
      <p:sp>
        <p:nvSpPr>
          <p:cNvPr id="51227" name="TextBox 53"/>
          <p:cNvSpPr txBox="1">
            <a:spLocks noChangeArrowheads="1"/>
          </p:cNvSpPr>
          <p:nvPr/>
        </p:nvSpPr>
        <p:spPr bwMode="auto">
          <a:xfrm>
            <a:off x="5715000" y="5929313"/>
            <a:ext cx="64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Л.</a:t>
            </a:r>
          </a:p>
        </p:txBody>
      </p:sp>
      <p:sp>
        <p:nvSpPr>
          <p:cNvPr id="51228" name="Прямоугольник 54"/>
          <p:cNvSpPr>
            <a:spLocks noChangeArrowheads="1"/>
          </p:cNvSpPr>
          <p:nvPr/>
        </p:nvSpPr>
        <p:spPr bwMode="auto">
          <a:xfrm>
            <a:off x="7286625" y="21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i="1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75" y="1643063"/>
            <a:ext cx="3071813" cy="1857375"/>
          </a:xfrm>
          <a:prstGeom prst="rect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1290638" y="2386013"/>
            <a:ext cx="384175" cy="371475"/>
          </a:xfrm>
          <a:prstGeom prst="flowChartConnector">
            <a:avLst/>
          </a:prstGeom>
          <a:solidFill>
            <a:srgbClr val="00B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2928938" y="3000375"/>
            <a:ext cx="384175" cy="371475"/>
          </a:xfrm>
          <a:prstGeom prst="flowChartConnector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770063" y="2943225"/>
            <a:ext cx="384175" cy="371475"/>
          </a:xfrm>
          <a:prstGeom prst="flowChartConnector">
            <a:avLst/>
          </a:prstGeom>
          <a:solidFill>
            <a:srgbClr val="00B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809625" y="2849563"/>
            <a:ext cx="384175" cy="371475"/>
          </a:xfrm>
          <a:prstGeom prst="flowChartConnector">
            <a:avLst/>
          </a:prstGeom>
          <a:solidFill>
            <a:srgbClr val="00B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2058988" y="2478088"/>
            <a:ext cx="382587" cy="371475"/>
          </a:xfrm>
          <a:prstGeom prst="flowChartConnector">
            <a:avLst/>
          </a:prstGeom>
          <a:solidFill>
            <a:srgbClr val="00B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2825750" y="2386013"/>
            <a:ext cx="384175" cy="371475"/>
          </a:xfrm>
          <a:prstGeom prst="flowChartConnector">
            <a:avLst/>
          </a:prstGeom>
          <a:solidFill>
            <a:srgbClr val="00B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1098550" y="1920875"/>
            <a:ext cx="384175" cy="371475"/>
          </a:xfrm>
          <a:prstGeom prst="flowChartConnector">
            <a:avLst/>
          </a:prstGeom>
          <a:solidFill>
            <a:srgbClr val="00B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1962150" y="1828800"/>
            <a:ext cx="384175" cy="371475"/>
          </a:xfrm>
          <a:prstGeom prst="flowChartConnector">
            <a:avLst/>
          </a:prstGeom>
          <a:solidFill>
            <a:srgbClr val="00B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017838" y="1828800"/>
            <a:ext cx="384175" cy="371475"/>
          </a:xfrm>
          <a:prstGeom prst="flowChartConnector">
            <a:avLst/>
          </a:prstGeom>
          <a:solidFill>
            <a:srgbClr val="00B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643063"/>
            <a:ext cx="3071813" cy="1857375"/>
          </a:xfrm>
          <a:prstGeom prst="rect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667250" y="1835150"/>
            <a:ext cx="481013" cy="384175"/>
          </a:xfrm>
          <a:prstGeom prst="triangle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4667250" y="2506663"/>
            <a:ext cx="481013" cy="384175"/>
          </a:xfrm>
          <a:prstGeom prst="triangle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340350" y="2314575"/>
            <a:ext cx="479425" cy="384175"/>
          </a:xfrm>
          <a:prstGeom prst="triangle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916613" y="2987675"/>
            <a:ext cx="479425" cy="382588"/>
          </a:xfrm>
          <a:prstGeom prst="triangle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5148263" y="2987675"/>
            <a:ext cx="479425" cy="382588"/>
          </a:xfrm>
          <a:prstGeom prst="triangle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724525" y="1738313"/>
            <a:ext cx="479425" cy="384175"/>
          </a:xfrm>
          <a:prstGeom prst="triangle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108700" y="2219325"/>
            <a:ext cx="479425" cy="384175"/>
          </a:xfrm>
          <a:prstGeom prst="triangle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7067550" y="2314575"/>
            <a:ext cx="481013" cy="384175"/>
          </a:xfrm>
          <a:prstGeom prst="triangle">
            <a:avLst/>
          </a:prstGeom>
          <a:solidFill>
            <a:srgbClr val="92D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6972300" y="1738313"/>
            <a:ext cx="479425" cy="384175"/>
          </a:xfrm>
          <a:prstGeom prst="triangle">
            <a:avLst/>
          </a:prstGeom>
          <a:solidFill>
            <a:srgbClr val="92D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245" name="TextBox 51"/>
          <p:cNvSpPr txBox="1">
            <a:spLocks noChangeArrowheads="1"/>
          </p:cNvSpPr>
          <p:nvPr/>
        </p:nvSpPr>
        <p:spPr bwMode="auto">
          <a:xfrm>
            <a:off x="1714500" y="3500438"/>
            <a:ext cx="64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К.</a:t>
            </a:r>
          </a:p>
        </p:txBody>
      </p:sp>
      <p:sp>
        <p:nvSpPr>
          <p:cNvPr id="52246" name="TextBox 52"/>
          <p:cNvSpPr txBox="1">
            <a:spLocks noChangeArrowheads="1"/>
          </p:cNvSpPr>
          <p:nvPr/>
        </p:nvSpPr>
        <p:spPr bwMode="auto">
          <a:xfrm>
            <a:off x="5857875" y="3571875"/>
            <a:ext cx="642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П.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85813" y="385762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8 + 1 = 9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85813" y="4286250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1 + 8 = 9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85813" y="471487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9 – 1 = 8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85813" y="508476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9 – 8 = 1</a:t>
            </a:r>
          </a:p>
        </p:txBody>
      </p:sp>
      <p:sp>
        <p:nvSpPr>
          <p:cNvPr id="52251" name="TextBox 30"/>
          <p:cNvSpPr txBox="1">
            <a:spLocks noChangeArrowheads="1"/>
          </p:cNvSpPr>
          <p:nvPr/>
        </p:nvSpPr>
        <p:spPr bwMode="auto">
          <a:xfrm>
            <a:off x="107950" y="581025"/>
            <a:ext cx="9036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7. </a:t>
            </a:r>
            <a:r>
              <a:rPr lang="ru-RU" sz="2400">
                <a:solidFill>
                  <a:srgbClr val="002060"/>
                </a:solidFill>
              </a:rPr>
              <a:t>Помоги ребятам записать по 4 равенства к своим рисункам.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5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5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5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5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5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5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  <p:bldP spid="7" grpId="1" animBg="1"/>
      <p:bldP spid="7" grpId="2" animBg="1"/>
      <p:bldP spid="7" grpId="3" animBg="1"/>
      <p:bldP spid="7" grpId="4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1" grpId="1" animBg="1"/>
      <p:bldP spid="11" grpId="2" animBg="1"/>
      <p:bldP spid="11" grpId="3" animBg="1"/>
      <p:bldP spid="11" grpId="4" animBg="1"/>
      <p:bldP spid="12" grpId="0" animBg="1"/>
      <p:bldP spid="12" grpId="1" animBg="1"/>
      <p:bldP spid="12" grpId="2" animBg="1"/>
      <p:bldP spid="12" grpId="3" animBg="1"/>
      <p:bldP spid="12" grpId="4" animBg="1"/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4" grpId="1" animBg="1"/>
      <p:bldP spid="14" grpId="2" animBg="1"/>
      <p:bldP spid="14" grpId="3" animBg="1"/>
      <p:bldP spid="14" grpId="4" animBg="1"/>
      <p:bldP spid="55" grpId="0"/>
      <p:bldP spid="56" grpId="0"/>
      <p:bldP spid="57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75" y="1643063"/>
            <a:ext cx="3071813" cy="1857375"/>
          </a:xfrm>
          <a:prstGeom prst="rect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1290638" y="2386013"/>
            <a:ext cx="384175" cy="371475"/>
          </a:xfrm>
          <a:prstGeom prst="flowChartConnector">
            <a:avLst/>
          </a:prstGeom>
          <a:solidFill>
            <a:srgbClr val="00B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2928938" y="3000375"/>
            <a:ext cx="384175" cy="371475"/>
          </a:xfrm>
          <a:prstGeom prst="flowChartConnector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770063" y="2943225"/>
            <a:ext cx="384175" cy="371475"/>
          </a:xfrm>
          <a:prstGeom prst="flowChartConnector">
            <a:avLst/>
          </a:prstGeom>
          <a:solidFill>
            <a:srgbClr val="00B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809625" y="2849563"/>
            <a:ext cx="384175" cy="371475"/>
          </a:xfrm>
          <a:prstGeom prst="flowChartConnector">
            <a:avLst/>
          </a:prstGeom>
          <a:solidFill>
            <a:srgbClr val="00B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2058988" y="2478088"/>
            <a:ext cx="382587" cy="371475"/>
          </a:xfrm>
          <a:prstGeom prst="flowChartConnector">
            <a:avLst/>
          </a:prstGeom>
          <a:solidFill>
            <a:srgbClr val="00B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2825750" y="2386013"/>
            <a:ext cx="384175" cy="371475"/>
          </a:xfrm>
          <a:prstGeom prst="flowChartConnector">
            <a:avLst/>
          </a:prstGeom>
          <a:solidFill>
            <a:srgbClr val="00B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1098550" y="1920875"/>
            <a:ext cx="384175" cy="371475"/>
          </a:xfrm>
          <a:prstGeom prst="flowChartConnector">
            <a:avLst/>
          </a:prstGeom>
          <a:solidFill>
            <a:srgbClr val="00B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1962150" y="1828800"/>
            <a:ext cx="384175" cy="371475"/>
          </a:xfrm>
          <a:prstGeom prst="flowChartConnector">
            <a:avLst/>
          </a:prstGeom>
          <a:solidFill>
            <a:srgbClr val="00B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017838" y="1828800"/>
            <a:ext cx="384175" cy="371475"/>
          </a:xfrm>
          <a:prstGeom prst="flowChartConnector">
            <a:avLst/>
          </a:prstGeom>
          <a:solidFill>
            <a:srgbClr val="00B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643063"/>
            <a:ext cx="3071813" cy="1857375"/>
          </a:xfrm>
          <a:prstGeom prst="rect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667250" y="1835150"/>
            <a:ext cx="481013" cy="384175"/>
          </a:xfrm>
          <a:prstGeom prst="triangle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4667250" y="2506663"/>
            <a:ext cx="481013" cy="384175"/>
          </a:xfrm>
          <a:prstGeom prst="triangle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340350" y="2314575"/>
            <a:ext cx="479425" cy="384175"/>
          </a:xfrm>
          <a:prstGeom prst="triangle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916613" y="2987675"/>
            <a:ext cx="479425" cy="382588"/>
          </a:xfrm>
          <a:prstGeom prst="triangle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5148263" y="2987675"/>
            <a:ext cx="479425" cy="382588"/>
          </a:xfrm>
          <a:prstGeom prst="triangle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724525" y="1738313"/>
            <a:ext cx="479425" cy="384175"/>
          </a:xfrm>
          <a:prstGeom prst="triangle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108700" y="2219325"/>
            <a:ext cx="479425" cy="384175"/>
          </a:xfrm>
          <a:prstGeom prst="triangle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7067550" y="2314575"/>
            <a:ext cx="481013" cy="384175"/>
          </a:xfrm>
          <a:prstGeom prst="triangle">
            <a:avLst/>
          </a:prstGeom>
          <a:solidFill>
            <a:srgbClr val="92D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6972300" y="1738313"/>
            <a:ext cx="479425" cy="384175"/>
          </a:xfrm>
          <a:prstGeom prst="triangle">
            <a:avLst/>
          </a:prstGeom>
          <a:solidFill>
            <a:srgbClr val="92D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3269" name="TextBox 51"/>
          <p:cNvSpPr txBox="1">
            <a:spLocks noChangeArrowheads="1"/>
          </p:cNvSpPr>
          <p:nvPr/>
        </p:nvSpPr>
        <p:spPr bwMode="auto">
          <a:xfrm>
            <a:off x="1714500" y="3500438"/>
            <a:ext cx="64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К.</a:t>
            </a:r>
          </a:p>
        </p:txBody>
      </p:sp>
      <p:sp>
        <p:nvSpPr>
          <p:cNvPr id="53270" name="TextBox 52"/>
          <p:cNvSpPr txBox="1">
            <a:spLocks noChangeArrowheads="1"/>
          </p:cNvSpPr>
          <p:nvPr/>
        </p:nvSpPr>
        <p:spPr bwMode="auto">
          <a:xfrm>
            <a:off x="5857875" y="3500438"/>
            <a:ext cx="64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П.</a:t>
            </a:r>
          </a:p>
        </p:txBody>
      </p:sp>
      <p:sp>
        <p:nvSpPr>
          <p:cNvPr id="53271" name="TextBox 54"/>
          <p:cNvSpPr txBox="1">
            <a:spLocks noChangeArrowheads="1"/>
          </p:cNvSpPr>
          <p:nvPr/>
        </p:nvSpPr>
        <p:spPr bwMode="auto">
          <a:xfrm>
            <a:off x="785813" y="385762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8 + 1 = 9</a:t>
            </a:r>
          </a:p>
        </p:txBody>
      </p:sp>
      <p:sp>
        <p:nvSpPr>
          <p:cNvPr id="53272" name="TextBox 55"/>
          <p:cNvSpPr txBox="1">
            <a:spLocks noChangeArrowheads="1"/>
          </p:cNvSpPr>
          <p:nvPr/>
        </p:nvSpPr>
        <p:spPr bwMode="auto">
          <a:xfrm>
            <a:off x="785813" y="4286250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1 + 8 = 9</a:t>
            </a:r>
          </a:p>
        </p:txBody>
      </p:sp>
      <p:sp>
        <p:nvSpPr>
          <p:cNvPr id="53273" name="TextBox 56"/>
          <p:cNvSpPr txBox="1">
            <a:spLocks noChangeArrowheads="1"/>
          </p:cNvSpPr>
          <p:nvPr/>
        </p:nvSpPr>
        <p:spPr bwMode="auto">
          <a:xfrm>
            <a:off x="785813" y="471487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9 – 1 = 8</a:t>
            </a:r>
          </a:p>
        </p:txBody>
      </p:sp>
      <p:sp>
        <p:nvSpPr>
          <p:cNvPr id="53274" name="TextBox 57"/>
          <p:cNvSpPr txBox="1">
            <a:spLocks noChangeArrowheads="1"/>
          </p:cNvSpPr>
          <p:nvPr/>
        </p:nvSpPr>
        <p:spPr bwMode="auto">
          <a:xfrm>
            <a:off x="785813" y="508476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9 – 8 = 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429250" y="385762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7 + 2 = 9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429250" y="4286250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2 + 7 = 9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429250" y="471487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9 – 7 = 2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429250" y="508476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9 – 2 = 7</a:t>
            </a:r>
          </a:p>
        </p:txBody>
      </p:sp>
      <p:sp>
        <p:nvSpPr>
          <p:cNvPr id="53279" name="TextBox 35"/>
          <p:cNvSpPr txBox="1">
            <a:spLocks noChangeArrowheads="1"/>
          </p:cNvSpPr>
          <p:nvPr/>
        </p:nvSpPr>
        <p:spPr bwMode="auto">
          <a:xfrm>
            <a:off x="107950" y="581025"/>
            <a:ext cx="9036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7. </a:t>
            </a:r>
            <a:r>
              <a:rPr lang="ru-RU" sz="2400">
                <a:solidFill>
                  <a:srgbClr val="002060"/>
                </a:solidFill>
              </a:rPr>
              <a:t>Помоги ребятам записать по 4 равенства к своим рисункам.  </a:t>
            </a:r>
          </a:p>
        </p:txBody>
      </p:sp>
      <p:sp>
        <p:nvSpPr>
          <p:cNvPr id="53280" name="Прямоугольник 36"/>
          <p:cNvSpPr>
            <a:spLocks noChangeArrowheads="1"/>
          </p:cNvSpPr>
          <p:nvPr/>
        </p:nvSpPr>
        <p:spPr bwMode="auto">
          <a:xfrm>
            <a:off x="7286625" y="21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i="1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5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5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5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5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6" grpId="4" animBg="1"/>
      <p:bldP spid="18" grpId="0" animBg="1"/>
      <p:bldP spid="18" grpId="1" animBg="1"/>
      <p:bldP spid="18" grpId="2" animBg="1"/>
      <p:bldP spid="18" grpId="3" animBg="1"/>
      <p:bldP spid="18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1" grpId="2" animBg="1"/>
      <p:bldP spid="21" grpId="3" animBg="1"/>
      <p:bldP spid="21" grpId="4" animBg="1"/>
      <p:bldP spid="22" grpId="0" animBg="1"/>
      <p:bldP spid="22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5" grpId="2" animBg="1"/>
      <p:bldP spid="25" grpId="3" animBg="1"/>
      <p:bldP spid="25" grpId="4" animBg="1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857250" y="1643063"/>
            <a:ext cx="3086100" cy="1928812"/>
          </a:xfrm>
          <a:prstGeom prst="rect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43013" y="1931988"/>
            <a:ext cx="385762" cy="385762"/>
          </a:xfrm>
          <a:prstGeom prst="rect">
            <a:avLst/>
          </a:prstGeom>
          <a:solidFill>
            <a:srgbClr val="F3650D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31938" y="2414588"/>
            <a:ext cx="385762" cy="385762"/>
          </a:xfrm>
          <a:prstGeom prst="rect">
            <a:avLst/>
          </a:prstGeom>
          <a:solidFill>
            <a:srgbClr val="F3650D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43013" y="2897188"/>
            <a:ext cx="385762" cy="385762"/>
          </a:xfrm>
          <a:prstGeom prst="rect">
            <a:avLst/>
          </a:prstGeom>
          <a:solidFill>
            <a:srgbClr val="F3650D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97138" y="1835150"/>
            <a:ext cx="385762" cy="385763"/>
          </a:xfrm>
          <a:prstGeom prst="rect">
            <a:avLst/>
          </a:prstGeom>
          <a:solidFill>
            <a:srgbClr val="7030A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00300" y="2414588"/>
            <a:ext cx="385763" cy="385762"/>
          </a:xfrm>
          <a:prstGeom prst="rect">
            <a:avLst/>
          </a:prstGeom>
          <a:solidFill>
            <a:srgbClr val="7030A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71825" y="2414588"/>
            <a:ext cx="385763" cy="385762"/>
          </a:xfrm>
          <a:prstGeom prst="rect">
            <a:avLst/>
          </a:prstGeom>
          <a:solidFill>
            <a:srgbClr val="7030A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68663" y="1835150"/>
            <a:ext cx="385762" cy="385763"/>
          </a:xfrm>
          <a:prstGeom prst="rect">
            <a:avLst/>
          </a:prstGeom>
          <a:solidFill>
            <a:srgbClr val="7030A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68663" y="3089275"/>
            <a:ext cx="385762" cy="385763"/>
          </a:xfrm>
          <a:prstGeom prst="rect">
            <a:avLst/>
          </a:prstGeom>
          <a:solidFill>
            <a:srgbClr val="7030A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92388" y="3089275"/>
            <a:ext cx="385762" cy="385763"/>
          </a:xfrm>
          <a:prstGeom prst="rect">
            <a:avLst/>
          </a:prstGeom>
          <a:solidFill>
            <a:srgbClr val="7030A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3438" y="1643063"/>
            <a:ext cx="3086100" cy="1928812"/>
          </a:xfrm>
          <a:prstGeom prst="rect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5-конечная звезда 37"/>
          <p:cNvSpPr/>
          <p:nvPr/>
        </p:nvSpPr>
        <p:spPr>
          <a:xfrm>
            <a:off x="4740275" y="1835150"/>
            <a:ext cx="482600" cy="385763"/>
          </a:xfrm>
          <a:prstGeom prst="star5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5-конечная звезда 38"/>
          <p:cNvSpPr/>
          <p:nvPr/>
        </p:nvSpPr>
        <p:spPr>
          <a:xfrm>
            <a:off x="5414963" y="1739900"/>
            <a:ext cx="482600" cy="385763"/>
          </a:xfrm>
          <a:prstGeom prst="star5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5-конечная звезда 39"/>
          <p:cNvSpPr/>
          <p:nvPr/>
        </p:nvSpPr>
        <p:spPr>
          <a:xfrm>
            <a:off x="5318125" y="2414588"/>
            <a:ext cx="482600" cy="385762"/>
          </a:xfrm>
          <a:prstGeom prst="star5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5-конечная звезда 40"/>
          <p:cNvSpPr/>
          <p:nvPr/>
        </p:nvSpPr>
        <p:spPr>
          <a:xfrm>
            <a:off x="4837113" y="2897188"/>
            <a:ext cx="481012" cy="385762"/>
          </a:xfrm>
          <a:prstGeom prst="star5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5-конечная звезда 41"/>
          <p:cNvSpPr/>
          <p:nvPr/>
        </p:nvSpPr>
        <p:spPr>
          <a:xfrm>
            <a:off x="6475413" y="1835150"/>
            <a:ext cx="482600" cy="385763"/>
          </a:xfrm>
          <a:prstGeom prst="star5">
            <a:avLst/>
          </a:prstGeom>
          <a:solidFill>
            <a:srgbClr val="FD99B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5-конечная звезда 42"/>
          <p:cNvSpPr/>
          <p:nvPr/>
        </p:nvSpPr>
        <p:spPr>
          <a:xfrm>
            <a:off x="7054850" y="2028825"/>
            <a:ext cx="482600" cy="385763"/>
          </a:xfrm>
          <a:prstGeom prst="star5">
            <a:avLst/>
          </a:prstGeom>
          <a:solidFill>
            <a:srgbClr val="FD99B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5-конечная звезда 43"/>
          <p:cNvSpPr/>
          <p:nvPr/>
        </p:nvSpPr>
        <p:spPr>
          <a:xfrm>
            <a:off x="6572250" y="2606675"/>
            <a:ext cx="482600" cy="385763"/>
          </a:xfrm>
          <a:prstGeom prst="star5">
            <a:avLst/>
          </a:prstGeom>
          <a:solidFill>
            <a:srgbClr val="FD99B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5-конечная звезда 44"/>
          <p:cNvSpPr/>
          <p:nvPr/>
        </p:nvSpPr>
        <p:spPr>
          <a:xfrm>
            <a:off x="7151688" y="2897188"/>
            <a:ext cx="481012" cy="385762"/>
          </a:xfrm>
          <a:prstGeom prst="star5">
            <a:avLst/>
          </a:prstGeom>
          <a:solidFill>
            <a:srgbClr val="FD99B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5-конечная звезда 45"/>
          <p:cNvSpPr/>
          <p:nvPr/>
        </p:nvSpPr>
        <p:spPr>
          <a:xfrm>
            <a:off x="6157913" y="2971800"/>
            <a:ext cx="482600" cy="385763"/>
          </a:xfrm>
          <a:prstGeom prst="star5">
            <a:avLst/>
          </a:prstGeom>
          <a:solidFill>
            <a:srgbClr val="FD99B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293" name="TextBox 50"/>
          <p:cNvSpPr txBox="1">
            <a:spLocks noChangeArrowheads="1"/>
          </p:cNvSpPr>
          <p:nvPr/>
        </p:nvSpPr>
        <p:spPr bwMode="auto">
          <a:xfrm>
            <a:off x="2157413" y="3573463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В.</a:t>
            </a:r>
          </a:p>
        </p:txBody>
      </p:sp>
      <p:sp>
        <p:nvSpPr>
          <p:cNvPr id="54294" name="TextBox 53"/>
          <p:cNvSpPr txBox="1">
            <a:spLocks noChangeArrowheads="1"/>
          </p:cNvSpPr>
          <p:nvPr/>
        </p:nvSpPr>
        <p:spPr bwMode="auto">
          <a:xfrm>
            <a:off x="5800725" y="3573463"/>
            <a:ext cx="64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Л.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85813" y="385762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3 + 6 = 9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85813" y="4286250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6 + 3 = 9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85813" y="471487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9 – 3 = 6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85813" y="508476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9 – 6 = 3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429250" y="385762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4+ 5 = 9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429250" y="4286250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5 + 4 = 9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429250" y="471487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9 – 4 = 5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429250" y="508476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9 – 5 = 4</a:t>
            </a:r>
          </a:p>
        </p:txBody>
      </p:sp>
      <p:sp>
        <p:nvSpPr>
          <p:cNvPr id="54303" name="TextBox 46"/>
          <p:cNvSpPr txBox="1">
            <a:spLocks noChangeArrowheads="1"/>
          </p:cNvSpPr>
          <p:nvPr/>
        </p:nvSpPr>
        <p:spPr bwMode="auto">
          <a:xfrm>
            <a:off x="107950" y="581025"/>
            <a:ext cx="9036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7. </a:t>
            </a:r>
            <a:r>
              <a:rPr lang="ru-RU" sz="2400">
                <a:solidFill>
                  <a:srgbClr val="002060"/>
                </a:solidFill>
              </a:rPr>
              <a:t>Помоги ребятам записать по 4 равенства к своим рисункам.  </a:t>
            </a:r>
          </a:p>
        </p:txBody>
      </p:sp>
      <p:sp>
        <p:nvSpPr>
          <p:cNvPr id="54304" name="Прямоугольник 47"/>
          <p:cNvSpPr>
            <a:spLocks noChangeArrowheads="1"/>
          </p:cNvSpPr>
          <p:nvPr/>
        </p:nvSpPr>
        <p:spPr bwMode="auto">
          <a:xfrm>
            <a:off x="7286625" y="21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i="1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5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5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5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5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5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8" grpId="0" animBg="1"/>
      <p:bldP spid="28" grpId="1" animBg="1"/>
      <p:bldP spid="28" grpId="2" animBg="1"/>
      <p:bldP spid="28" grpId="3" animBg="1"/>
      <p:bldP spid="28" grpId="4" animBg="1"/>
      <p:bldP spid="29" grpId="0" animBg="1"/>
      <p:bldP spid="29" grpId="1" animBg="1"/>
      <p:bldP spid="29" grpId="2" animBg="1"/>
      <p:bldP spid="29" grpId="3" animBg="1"/>
      <p:bldP spid="29" grpId="4" animBg="1"/>
      <p:bldP spid="30" grpId="0" animBg="1"/>
      <p:bldP spid="30" grpId="1" animBg="1"/>
      <p:bldP spid="30" grpId="2" animBg="1"/>
      <p:bldP spid="30" grpId="3" animBg="1"/>
      <p:bldP spid="30" grpId="4" animBg="1"/>
      <p:bldP spid="31" grpId="0" animBg="1"/>
      <p:bldP spid="31" grpId="1" animBg="1"/>
      <p:bldP spid="31" grpId="2" animBg="1"/>
      <p:bldP spid="31" grpId="3" animBg="1"/>
      <p:bldP spid="31" grpId="4" animBg="1"/>
      <p:bldP spid="32" grpId="0" animBg="1"/>
      <p:bldP spid="32" grpId="1" animBg="1"/>
      <p:bldP spid="32" grpId="2" animBg="1"/>
      <p:bldP spid="32" grpId="3" animBg="1"/>
      <p:bldP spid="32" grpId="4" animBg="1"/>
      <p:bldP spid="34" grpId="0" animBg="1"/>
      <p:bldP spid="34" grpId="1" animBg="1"/>
      <p:bldP spid="34" grpId="2" animBg="1"/>
      <p:bldP spid="34" grpId="3" animBg="1"/>
      <p:bldP spid="34" grpId="4" animBg="1"/>
      <p:bldP spid="35" grpId="0" animBg="1"/>
      <p:bldP spid="35" grpId="1" animBg="1"/>
      <p:bldP spid="35" grpId="2" animBg="1"/>
      <p:bldP spid="35" grpId="3" animBg="1"/>
      <p:bldP spid="35" grpId="4" animBg="1"/>
      <p:bldP spid="36" grpId="0" animBg="1"/>
      <p:bldP spid="36" grpId="1" animBg="1"/>
      <p:bldP spid="36" grpId="2" animBg="1"/>
      <p:bldP spid="36" grpId="3" animBg="1"/>
      <p:bldP spid="36" grpId="4" animBg="1"/>
      <p:bldP spid="37" grpId="0" animBg="1"/>
      <p:bldP spid="37" grpId="1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смешарики 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i-main-pic" descr="Картинка 24 из 4404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143000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5" name="Группа 15"/>
          <p:cNvGrpSpPr>
            <a:grpSpLocks/>
          </p:cNvGrpSpPr>
          <p:nvPr/>
        </p:nvGrpSpPr>
        <p:grpSpPr bwMode="auto">
          <a:xfrm>
            <a:off x="3214688" y="3143250"/>
            <a:ext cx="2125662" cy="1143000"/>
            <a:chOff x="2071670" y="2857496"/>
            <a:chExt cx="2268030" cy="1252541"/>
          </a:xfrm>
        </p:grpSpPr>
        <p:pic>
          <p:nvPicPr>
            <p:cNvPr id="28703" name="Рисунок 10" descr="http://mirgif.com/predmety/animaciya9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8992" y="2928934"/>
              <a:ext cx="767832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4" name="Рисунок 12" descr="http://mirgif.com/predmety/animaciya9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6050" y="2857496"/>
              <a:ext cx="767832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5" name="Рисунок 13" descr="http://mirgif.com/predmety/animaciya9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2928934"/>
              <a:ext cx="767832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6" name="Рисунок 9" descr="http://mirgif.com/predmety/animaciya9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488" y="3357562"/>
              <a:ext cx="767832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7" name="Рисунок 8" descr="http://mirgif.com/predmety/animaciya9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868" y="3286124"/>
              <a:ext cx="767832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8" name="Рисунок 11" descr="http://mirgif.com/predmety/animaciya9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5984" y="3357562"/>
              <a:ext cx="767832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6" name="Группа 23"/>
          <p:cNvGrpSpPr>
            <a:grpSpLocks/>
          </p:cNvGrpSpPr>
          <p:nvPr/>
        </p:nvGrpSpPr>
        <p:grpSpPr bwMode="auto">
          <a:xfrm>
            <a:off x="5214938" y="1357313"/>
            <a:ext cx="2324100" cy="1190625"/>
            <a:chOff x="3500430" y="3357562"/>
            <a:chExt cx="2324110" cy="1190628"/>
          </a:xfrm>
        </p:grpSpPr>
        <p:grpSp>
          <p:nvGrpSpPr>
            <p:cNvPr id="28697" name="Группа 19"/>
            <p:cNvGrpSpPr>
              <a:grpSpLocks/>
            </p:cNvGrpSpPr>
            <p:nvPr/>
          </p:nvGrpSpPr>
          <p:grpSpPr bwMode="auto">
            <a:xfrm>
              <a:off x="3929058" y="3357562"/>
              <a:ext cx="1890718" cy="1190628"/>
              <a:chOff x="3714744" y="3357562"/>
              <a:chExt cx="1890718" cy="1190628"/>
            </a:xfrm>
          </p:grpSpPr>
          <p:pic>
            <p:nvPicPr>
              <p:cNvPr id="28700" name="Рисунок 16" descr="http://www.mediatechpro.com/gif_samples/mm3/butterflyT.gif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71934" y="3357562"/>
                <a:ext cx="714375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1" name="Рисунок 17" descr="http://s7.rimg.info/b64f949119c2157d149872dbf3429943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500562" y="3786190"/>
                <a:ext cx="11049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2" name="Рисунок 18" descr="http://img1.liveinternet.ru/images/attach/c/0/34/632/34632695_butterfly76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714744" y="3929066"/>
                <a:ext cx="89535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698" name="Рисунок 21" descr="http://s7.rimg.info/b64f949119c2157d149872dbf3429943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902192">
              <a:off x="3500430" y="3357562"/>
              <a:ext cx="11049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9" name="Рисунок 22" descr="http://img1.liveinternet.ru/images/attach/c/0/34/632/34632695_butterfly76.g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93623">
              <a:off x="4929190" y="3429000"/>
              <a:ext cx="89535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7" name="p932895053" descr="http://animated-images.su/_ph/20/2/932895053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8" y="3071813"/>
            <a:ext cx="150018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25"/>
          <p:cNvSpPr txBox="1">
            <a:spLocks noChangeArrowheads="1"/>
          </p:cNvSpPr>
          <p:nvPr/>
        </p:nvSpPr>
        <p:spPr bwMode="auto">
          <a:xfrm>
            <a:off x="2786063" y="4714875"/>
            <a:ext cx="8572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500" b="1">
                <a:solidFill>
                  <a:schemeClr val="tx2"/>
                </a:solidFill>
                <a:latin typeface="Arial Narrow" pitchFamily="34" charset="0"/>
              </a:rPr>
              <a:t>2</a:t>
            </a:r>
            <a:endParaRPr lang="ru-RU" sz="11500" b="1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8679" name="TextBox 26"/>
          <p:cNvSpPr txBox="1">
            <a:spLocks noChangeArrowheads="1"/>
          </p:cNvSpPr>
          <p:nvPr/>
        </p:nvSpPr>
        <p:spPr bwMode="auto">
          <a:xfrm>
            <a:off x="6786563" y="4500563"/>
            <a:ext cx="8572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500" b="1">
                <a:solidFill>
                  <a:schemeClr val="tx2"/>
                </a:solidFill>
                <a:latin typeface="Arial Narrow" pitchFamily="34" charset="0"/>
              </a:rPr>
              <a:t>5</a:t>
            </a:r>
            <a:endParaRPr lang="ru-RU" sz="11500" b="1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8680" name="TextBox 27"/>
          <p:cNvSpPr txBox="1">
            <a:spLocks noChangeArrowheads="1"/>
          </p:cNvSpPr>
          <p:nvPr/>
        </p:nvSpPr>
        <p:spPr bwMode="auto">
          <a:xfrm>
            <a:off x="8001000" y="4500563"/>
            <a:ext cx="8572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500" b="1">
                <a:solidFill>
                  <a:schemeClr val="tx2"/>
                </a:solidFill>
                <a:latin typeface="Arial Narrow" pitchFamily="34" charset="0"/>
              </a:rPr>
              <a:t>4</a:t>
            </a:r>
            <a:endParaRPr lang="ru-RU" sz="11500" b="1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8681" name="TextBox 28"/>
          <p:cNvSpPr txBox="1">
            <a:spLocks noChangeArrowheads="1"/>
          </p:cNvSpPr>
          <p:nvPr/>
        </p:nvSpPr>
        <p:spPr bwMode="auto">
          <a:xfrm>
            <a:off x="1500188" y="4572000"/>
            <a:ext cx="8572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500" b="1">
                <a:solidFill>
                  <a:schemeClr val="tx2"/>
                </a:solidFill>
                <a:latin typeface="Arial Narrow" pitchFamily="34" charset="0"/>
              </a:rPr>
              <a:t>6</a:t>
            </a:r>
            <a:endParaRPr lang="ru-RU" sz="11500" b="1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8682" name="TextBox 29"/>
          <p:cNvSpPr txBox="1">
            <a:spLocks noChangeArrowheads="1"/>
          </p:cNvSpPr>
          <p:nvPr/>
        </p:nvSpPr>
        <p:spPr bwMode="auto">
          <a:xfrm>
            <a:off x="4143375" y="4572000"/>
            <a:ext cx="8572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500" b="1">
                <a:solidFill>
                  <a:schemeClr val="tx2"/>
                </a:solidFill>
                <a:latin typeface="Arial Narrow" pitchFamily="34" charset="0"/>
              </a:rPr>
              <a:t>1</a:t>
            </a:r>
            <a:endParaRPr lang="ru-RU" sz="11500" b="1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8683" name="TextBox 30"/>
          <p:cNvSpPr txBox="1">
            <a:spLocks noChangeArrowheads="1"/>
          </p:cNvSpPr>
          <p:nvPr/>
        </p:nvSpPr>
        <p:spPr bwMode="auto">
          <a:xfrm>
            <a:off x="5429250" y="4643438"/>
            <a:ext cx="8572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500" b="1">
                <a:solidFill>
                  <a:schemeClr val="tx2"/>
                </a:solidFill>
                <a:latin typeface="Arial Narrow" pitchFamily="34" charset="0"/>
              </a:rPr>
              <a:t>3</a:t>
            </a:r>
            <a:endParaRPr lang="ru-RU" sz="11500" b="1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472" y="357166"/>
            <a:ext cx="8286808" cy="785818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Arial Narrow" pitchFamily="34" charset="0"/>
                <a:cs typeface="+mn-cs"/>
              </a:rPr>
              <a:t>Соотнеси количество предметов с цифрой</a:t>
            </a:r>
          </a:p>
        </p:txBody>
      </p:sp>
      <p:grpSp>
        <p:nvGrpSpPr>
          <p:cNvPr id="28685" name="Группа 36"/>
          <p:cNvGrpSpPr>
            <a:grpSpLocks/>
          </p:cNvGrpSpPr>
          <p:nvPr/>
        </p:nvGrpSpPr>
        <p:grpSpPr bwMode="auto">
          <a:xfrm>
            <a:off x="2571750" y="1071563"/>
            <a:ext cx="2128838" cy="1943100"/>
            <a:chOff x="2571736" y="1214422"/>
            <a:chExt cx="2128846" cy="1943103"/>
          </a:xfrm>
        </p:grpSpPr>
        <p:pic>
          <p:nvPicPr>
            <p:cNvPr id="28693" name="Рисунок 32" descr="http://i053.radikal.ru/0901/6b/1601a1e4ed55.gi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571736" y="1285860"/>
              <a:ext cx="785818" cy="1428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4" name="Рисунок 35" descr="http://i053.radikal.ru/0901/6b/1601a1e4ed55.gi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86116" y="1214422"/>
              <a:ext cx="83343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5" name="Рисунок 33" descr="http://i053.radikal.ru/0901/6b/1601a1e4ed55.gi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00364" y="1643050"/>
              <a:ext cx="914400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6" name="Рисунок 34" descr="http://i053.radikal.ru/0901/6b/1601a1e4ed55.gi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786182" y="1428736"/>
              <a:ext cx="914400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4" name="Прямая со стрелкой 43"/>
          <p:cNvCxnSpPr/>
          <p:nvPr/>
        </p:nvCxnSpPr>
        <p:spPr>
          <a:xfrm rot="16200000" flipV="1">
            <a:off x="750094" y="2964656"/>
            <a:ext cx="2928938" cy="1571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2000250" y="4214813"/>
            <a:ext cx="1500188" cy="785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>
            <a:off x="1071563" y="3929063"/>
            <a:ext cx="3500437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 flipH="1" flipV="1">
            <a:off x="5572125" y="3929063"/>
            <a:ext cx="1428750" cy="8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6200000" flipV="1">
            <a:off x="5786437" y="3429001"/>
            <a:ext cx="2500313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0800000">
            <a:off x="4357688" y="2714625"/>
            <a:ext cx="4071937" cy="235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692" name="i-main-pic" descr="Картинка 190 из 6083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5786438" y="2714625"/>
            <a:ext cx="18573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 descr="смешарики 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698" name="Группа 82"/>
          <p:cNvGrpSpPr>
            <a:grpSpLocks/>
          </p:cNvGrpSpPr>
          <p:nvPr/>
        </p:nvGrpSpPr>
        <p:grpSpPr bwMode="auto">
          <a:xfrm>
            <a:off x="357188" y="2071688"/>
            <a:ext cx="2000250" cy="2968625"/>
            <a:chOff x="214282" y="1500174"/>
            <a:chExt cx="2000264" cy="2968200"/>
          </a:xfrm>
        </p:grpSpPr>
        <p:sp>
          <p:nvSpPr>
            <p:cNvPr id="5" name="Равнобедренный треугольник 4"/>
            <p:cNvSpPr/>
            <p:nvPr/>
          </p:nvSpPr>
          <p:spPr>
            <a:xfrm>
              <a:off x="214282" y="1500174"/>
              <a:ext cx="2000264" cy="1385689"/>
            </a:xfrm>
            <a:prstGeom prst="triangle">
              <a:avLst>
                <a:gd name="adj" fmla="val 508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71551" y="2885863"/>
              <a:ext cx="1042995" cy="15825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14282" y="2885863"/>
              <a:ext cx="1042994" cy="15825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760" name="TextBox 6"/>
            <p:cNvSpPr txBox="1">
              <a:spLocks noChangeArrowheads="1"/>
            </p:cNvSpPr>
            <p:nvPr/>
          </p:nvSpPr>
          <p:spPr bwMode="auto">
            <a:xfrm>
              <a:off x="500034" y="3000372"/>
              <a:ext cx="41870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FFC000"/>
                  </a:solidFill>
                  <a:latin typeface="Arial Narrow" pitchFamily="34" charset="0"/>
                </a:rPr>
                <a:t>3</a:t>
              </a:r>
              <a:endParaRPr lang="ru-RU" sz="4000" b="1">
                <a:solidFill>
                  <a:srgbClr val="FFC000"/>
                </a:solidFill>
                <a:latin typeface="Arial Narrow" pitchFamily="34" charset="0"/>
              </a:endParaRPr>
            </a:p>
          </p:txBody>
        </p:sp>
        <p:sp>
          <p:nvSpPr>
            <p:cNvPr id="29761" name="TextBox 8"/>
            <p:cNvSpPr txBox="1">
              <a:spLocks noChangeArrowheads="1"/>
            </p:cNvSpPr>
            <p:nvPr/>
          </p:nvSpPr>
          <p:spPr bwMode="auto">
            <a:xfrm>
              <a:off x="1000100" y="1928802"/>
              <a:ext cx="50045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 b="1">
                  <a:solidFill>
                    <a:srgbClr val="FFC000"/>
                  </a:solidFill>
                  <a:latin typeface="Arial Narrow" pitchFamily="34" charset="0"/>
                </a:rPr>
                <a:t>5</a:t>
              </a:r>
              <a:endParaRPr lang="ru-RU" sz="5400" b="1">
                <a:solidFill>
                  <a:srgbClr val="FFC000"/>
                </a:solidFill>
                <a:latin typeface="Arial Narrow" pitchFamily="34" charset="0"/>
              </a:endParaRPr>
            </a:p>
          </p:txBody>
        </p:sp>
        <p:cxnSp>
          <p:nvCxnSpPr>
            <p:cNvPr id="13" name="Прямая соединительная линия 12"/>
            <p:cNvCxnSpPr>
              <a:stCxn id="6" idx="3"/>
              <a:endCxn id="3" idx="1"/>
            </p:cNvCxnSpPr>
            <p:nvPr/>
          </p:nvCxnSpPr>
          <p:spPr>
            <a:xfrm flipH="1">
              <a:off x="214282" y="3676324"/>
              <a:ext cx="2000264" cy="317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763" name="TextBox 15"/>
            <p:cNvSpPr txBox="1">
              <a:spLocks noChangeArrowheads="1"/>
            </p:cNvSpPr>
            <p:nvPr/>
          </p:nvSpPr>
          <p:spPr bwMode="auto">
            <a:xfrm>
              <a:off x="1428728" y="3714752"/>
              <a:ext cx="41870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>
                  <a:solidFill>
                    <a:srgbClr val="FFC000"/>
                  </a:solidFill>
                  <a:latin typeface="Arial Narrow" pitchFamily="34" charset="0"/>
                </a:rPr>
                <a:t>1</a:t>
              </a:r>
            </a:p>
          </p:txBody>
        </p:sp>
      </p:grp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643063" y="3571875"/>
            <a:ext cx="419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42938" y="4286250"/>
            <a:ext cx="419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Arial Narrow" pitchFamily="34" charset="0"/>
              </a:rPr>
              <a:t>4</a:t>
            </a:r>
          </a:p>
        </p:txBody>
      </p:sp>
      <p:grpSp>
        <p:nvGrpSpPr>
          <p:cNvPr id="29701" name="Группа 80"/>
          <p:cNvGrpSpPr>
            <a:grpSpLocks/>
          </p:cNvGrpSpPr>
          <p:nvPr/>
        </p:nvGrpSpPr>
        <p:grpSpPr bwMode="auto">
          <a:xfrm>
            <a:off x="7000875" y="2928938"/>
            <a:ext cx="2000250" cy="3565525"/>
            <a:chOff x="6858015" y="785794"/>
            <a:chExt cx="2000265" cy="3565406"/>
          </a:xfrm>
        </p:grpSpPr>
        <p:sp>
          <p:nvSpPr>
            <p:cNvPr id="29" name="Равнобедренный треугольник 28"/>
            <p:cNvSpPr/>
            <p:nvPr/>
          </p:nvSpPr>
          <p:spPr>
            <a:xfrm>
              <a:off x="6858015" y="785794"/>
              <a:ext cx="2000265" cy="1385841"/>
            </a:xfrm>
            <a:prstGeom prst="triangle">
              <a:avLst>
                <a:gd name="adj" fmla="val 508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815285" y="2171635"/>
              <a:ext cx="1042995" cy="1582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858015" y="2171635"/>
              <a:ext cx="1042996" cy="1582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4" name="Прямая соединительная линия 33"/>
            <p:cNvCxnSpPr>
              <a:stCxn id="30" idx="3"/>
              <a:endCxn id="31" idx="1"/>
            </p:cNvCxnSpPr>
            <p:nvPr/>
          </p:nvCxnSpPr>
          <p:spPr>
            <a:xfrm flipH="1">
              <a:off x="6858015" y="2962183"/>
              <a:ext cx="2000265" cy="317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угольник 50"/>
            <p:cNvSpPr/>
            <p:nvPr/>
          </p:nvSpPr>
          <p:spPr>
            <a:xfrm>
              <a:off x="6858015" y="3714633"/>
              <a:ext cx="1071571" cy="5714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929586" y="3714633"/>
              <a:ext cx="928694" cy="5714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753" name="TextBox 47"/>
            <p:cNvSpPr txBox="1">
              <a:spLocks noChangeArrowheads="1"/>
            </p:cNvSpPr>
            <p:nvPr/>
          </p:nvSpPr>
          <p:spPr bwMode="auto">
            <a:xfrm>
              <a:off x="7715272" y="1428736"/>
              <a:ext cx="44275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rgbClr val="FFC000"/>
                  </a:solidFill>
                  <a:latin typeface="Arial Narrow" pitchFamily="34" charset="0"/>
                </a:rPr>
                <a:t>7</a:t>
              </a:r>
              <a:endParaRPr lang="ru-RU" sz="4400" b="1">
                <a:solidFill>
                  <a:srgbClr val="FFC000"/>
                </a:solidFill>
                <a:latin typeface="Arial Narrow" pitchFamily="34" charset="0"/>
              </a:endParaRPr>
            </a:p>
          </p:txBody>
        </p:sp>
        <p:sp>
          <p:nvSpPr>
            <p:cNvPr id="29754" name="TextBox 61"/>
            <p:cNvSpPr txBox="1">
              <a:spLocks noChangeArrowheads="1"/>
            </p:cNvSpPr>
            <p:nvPr/>
          </p:nvSpPr>
          <p:spPr bwMode="auto">
            <a:xfrm>
              <a:off x="7215206" y="3000372"/>
              <a:ext cx="35719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>
                  <a:solidFill>
                    <a:srgbClr val="FFC000"/>
                  </a:solidFill>
                  <a:latin typeface="Arial Narrow" pitchFamily="34" charset="0"/>
                </a:rPr>
                <a:t>4</a:t>
              </a:r>
              <a:endParaRPr lang="ru-RU" sz="4000" b="1">
                <a:solidFill>
                  <a:srgbClr val="FFC000"/>
                </a:solidFill>
                <a:latin typeface="Arial Narrow" pitchFamily="34" charset="0"/>
              </a:endParaRPr>
            </a:p>
          </p:txBody>
        </p:sp>
        <p:sp>
          <p:nvSpPr>
            <p:cNvPr id="29755" name="TextBox 65"/>
            <p:cNvSpPr txBox="1">
              <a:spLocks noChangeArrowheads="1"/>
            </p:cNvSpPr>
            <p:nvPr/>
          </p:nvSpPr>
          <p:spPr bwMode="auto">
            <a:xfrm>
              <a:off x="8143900" y="2285992"/>
              <a:ext cx="41870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FFC000"/>
                  </a:solidFill>
                  <a:latin typeface="Arial Narrow" pitchFamily="34" charset="0"/>
                </a:rPr>
                <a:t>2</a:t>
              </a:r>
              <a:endParaRPr lang="ru-RU" sz="4000" b="1">
                <a:solidFill>
                  <a:srgbClr val="FFC000"/>
                </a:solidFill>
                <a:latin typeface="Arial Narrow" pitchFamily="34" charset="0"/>
              </a:endParaRPr>
            </a:p>
          </p:txBody>
        </p:sp>
        <p:sp>
          <p:nvSpPr>
            <p:cNvPr id="29756" name="TextBox 66"/>
            <p:cNvSpPr txBox="1">
              <a:spLocks noChangeArrowheads="1"/>
            </p:cNvSpPr>
            <p:nvPr/>
          </p:nvSpPr>
          <p:spPr bwMode="auto">
            <a:xfrm>
              <a:off x="8143900" y="3643314"/>
              <a:ext cx="4443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FFC000"/>
                  </a:solidFill>
                  <a:latin typeface="Calibri" pitchFamily="34" charset="0"/>
                </a:rPr>
                <a:t>6</a:t>
              </a:r>
              <a:endParaRPr lang="ru-RU" sz="4000" b="1">
                <a:solidFill>
                  <a:srgbClr val="FFC000"/>
                </a:solidFill>
                <a:latin typeface="Calibri" pitchFamily="34" charset="0"/>
              </a:endParaRPr>
            </a:p>
          </p:txBody>
        </p:sp>
      </p:grpSp>
      <p:grpSp>
        <p:nvGrpSpPr>
          <p:cNvPr id="29702" name="Группа 79"/>
          <p:cNvGrpSpPr>
            <a:grpSpLocks/>
          </p:cNvGrpSpPr>
          <p:nvPr/>
        </p:nvGrpSpPr>
        <p:grpSpPr bwMode="auto">
          <a:xfrm>
            <a:off x="4714875" y="1785938"/>
            <a:ext cx="2000250" cy="3565525"/>
            <a:chOff x="4786314" y="285728"/>
            <a:chExt cx="2000264" cy="3565406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>
              <a:off x="4786314" y="285728"/>
              <a:ext cx="2000264" cy="1385841"/>
            </a:xfrm>
            <a:prstGeom prst="triangle">
              <a:avLst>
                <a:gd name="adj" fmla="val 508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grpSp>
          <p:nvGrpSpPr>
            <p:cNvPr id="29737" name="Группа 78"/>
            <p:cNvGrpSpPr>
              <a:grpSpLocks/>
            </p:cNvGrpSpPr>
            <p:nvPr/>
          </p:nvGrpSpPr>
          <p:grpSpPr bwMode="auto">
            <a:xfrm>
              <a:off x="4786314" y="857232"/>
              <a:ext cx="2000264" cy="2993902"/>
              <a:chOff x="4786314" y="857232"/>
              <a:chExt cx="2000264" cy="2993902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5743584" y="1671569"/>
                <a:ext cx="1042994" cy="1582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4786314" y="1671569"/>
                <a:ext cx="1042995" cy="1582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cxnSp>
            <p:nvCxnSpPr>
              <p:cNvPr id="26" name="Прямая соединительная линия 25"/>
              <p:cNvCxnSpPr>
                <a:stCxn id="20" idx="3"/>
                <a:endCxn id="21" idx="1"/>
              </p:cNvCxnSpPr>
              <p:nvPr/>
            </p:nvCxnSpPr>
            <p:spPr>
              <a:xfrm flipH="1">
                <a:off x="4786314" y="2462117"/>
                <a:ext cx="2000264" cy="317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Прямоугольник 41"/>
              <p:cNvSpPr/>
              <p:nvPr/>
            </p:nvSpPr>
            <p:spPr>
              <a:xfrm>
                <a:off x="4786314" y="3214567"/>
                <a:ext cx="1071571" cy="5714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5857885" y="3214567"/>
                <a:ext cx="928693" cy="5714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743" name="TextBox 48"/>
              <p:cNvSpPr txBox="1">
                <a:spLocks noChangeArrowheads="1"/>
              </p:cNvSpPr>
              <p:nvPr/>
            </p:nvSpPr>
            <p:spPr bwMode="auto">
              <a:xfrm>
                <a:off x="5572132" y="857232"/>
                <a:ext cx="44275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solidFill>
                      <a:srgbClr val="FFC000"/>
                    </a:solidFill>
                    <a:latin typeface="Arial Narrow" pitchFamily="34" charset="0"/>
                  </a:rPr>
                  <a:t>6</a:t>
                </a:r>
                <a:endParaRPr lang="ru-RU" sz="4400" b="1">
                  <a:solidFill>
                    <a:srgbClr val="FFC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9744" name="TextBox 68"/>
              <p:cNvSpPr txBox="1">
                <a:spLocks noChangeArrowheads="1"/>
              </p:cNvSpPr>
              <p:nvPr/>
            </p:nvSpPr>
            <p:spPr bwMode="auto">
              <a:xfrm>
                <a:off x="5072066" y="1785926"/>
                <a:ext cx="44435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b="1">
                    <a:solidFill>
                      <a:srgbClr val="FFC000"/>
                    </a:solidFill>
                    <a:latin typeface="Calibri" pitchFamily="34" charset="0"/>
                  </a:rPr>
                  <a:t>3</a:t>
                </a:r>
                <a:endParaRPr lang="ru-RU" sz="4000" b="1">
                  <a:solidFill>
                    <a:srgbClr val="FFC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9745" name="TextBox 70"/>
              <p:cNvSpPr txBox="1">
                <a:spLocks noChangeArrowheads="1"/>
              </p:cNvSpPr>
              <p:nvPr/>
            </p:nvSpPr>
            <p:spPr bwMode="auto">
              <a:xfrm>
                <a:off x="6072198" y="2571744"/>
                <a:ext cx="44435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b="1">
                    <a:solidFill>
                      <a:srgbClr val="FFC000"/>
                    </a:solidFill>
                    <a:latin typeface="Calibri" pitchFamily="34" charset="0"/>
                  </a:rPr>
                  <a:t>4</a:t>
                </a:r>
                <a:endParaRPr lang="ru-RU" sz="4000" b="1">
                  <a:solidFill>
                    <a:srgbClr val="FFC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9746" name="TextBox 72"/>
              <p:cNvSpPr txBox="1">
                <a:spLocks noChangeArrowheads="1"/>
              </p:cNvSpPr>
              <p:nvPr/>
            </p:nvSpPr>
            <p:spPr bwMode="auto">
              <a:xfrm>
                <a:off x="5072066" y="3143248"/>
                <a:ext cx="418704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b="1">
                    <a:solidFill>
                      <a:srgbClr val="FFC000"/>
                    </a:solidFill>
                    <a:latin typeface="Arial Narrow" pitchFamily="34" charset="0"/>
                  </a:rPr>
                  <a:t>5</a:t>
                </a:r>
                <a:endParaRPr lang="ru-RU" sz="4000" b="1">
                  <a:solidFill>
                    <a:srgbClr val="FFC000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9703" name="Группа 74"/>
          <p:cNvGrpSpPr>
            <a:grpSpLocks/>
          </p:cNvGrpSpPr>
          <p:nvPr/>
        </p:nvGrpSpPr>
        <p:grpSpPr bwMode="auto">
          <a:xfrm>
            <a:off x="2484438" y="2349500"/>
            <a:ext cx="2000250" cy="3630613"/>
            <a:chOff x="2357422" y="285728"/>
            <a:chExt cx="2000264" cy="3630494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357422" y="285728"/>
              <a:ext cx="2000264" cy="1385843"/>
            </a:xfrm>
            <a:prstGeom prst="triangle">
              <a:avLst>
                <a:gd name="adj" fmla="val 508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314691" y="1671571"/>
              <a:ext cx="1042995" cy="1582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357422" y="1671571"/>
              <a:ext cx="1042994" cy="1582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41" name="Прямая соединительная линия 40"/>
            <p:cNvCxnSpPr>
              <a:stCxn id="37" idx="3"/>
              <a:endCxn id="38" idx="1"/>
            </p:cNvCxnSpPr>
            <p:nvPr/>
          </p:nvCxnSpPr>
          <p:spPr>
            <a:xfrm flipH="1">
              <a:off x="2357422" y="2462120"/>
              <a:ext cx="2000264" cy="317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угольник 55"/>
            <p:cNvSpPr/>
            <p:nvPr/>
          </p:nvSpPr>
          <p:spPr>
            <a:xfrm>
              <a:off x="2357422" y="3214570"/>
              <a:ext cx="1071569" cy="642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428991" y="3214570"/>
              <a:ext cx="928695" cy="642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732" name="TextBox 60"/>
            <p:cNvSpPr txBox="1">
              <a:spLocks noChangeArrowheads="1"/>
            </p:cNvSpPr>
            <p:nvPr/>
          </p:nvSpPr>
          <p:spPr bwMode="auto">
            <a:xfrm>
              <a:off x="3143240" y="785774"/>
              <a:ext cx="439741" cy="7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400" b="1">
                  <a:solidFill>
                    <a:srgbClr val="FFC000"/>
                  </a:solidFill>
                  <a:latin typeface="Arial Narrow" pitchFamily="34" charset="0"/>
                </a:rPr>
                <a:t>8</a:t>
              </a:r>
            </a:p>
          </p:txBody>
        </p:sp>
        <p:sp>
          <p:nvSpPr>
            <p:cNvPr id="29733" name="TextBox 67"/>
            <p:cNvSpPr txBox="1">
              <a:spLocks noChangeArrowheads="1"/>
            </p:cNvSpPr>
            <p:nvPr/>
          </p:nvSpPr>
          <p:spPr bwMode="auto">
            <a:xfrm>
              <a:off x="3571868" y="3214570"/>
              <a:ext cx="441328" cy="70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FFC000"/>
                  </a:solidFill>
                  <a:latin typeface="Calibri" pitchFamily="34" charset="0"/>
                </a:rPr>
                <a:t>3</a:t>
              </a:r>
              <a:endParaRPr lang="ru-RU" sz="4000" b="1">
                <a:solidFill>
                  <a:srgbClr val="FFC000"/>
                </a:solidFill>
                <a:latin typeface="Calibri" pitchFamily="34" charset="0"/>
              </a:endParaRPr>
            </a:p>
          </p:txBody>
        </p:sp>
        <p:sp>
          <p:nvSpPr>
            <p:cNvPr id="29734" name="TextBox 69"/>
            <p:cNvSpPr txBox="1">
              <a:spLocks noChangeArrowheads="1"/>
            </p:cNvSpPr>
            <p:nvPr/>
          </p:nvSpPr>
          <p:spPr bwMode="auto">
            <a:xfrm>
              <a:off x="3571868" y="1785867"/>
              <a:ext cx="441328" cy="70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FFC000"/>
                  </a:solidFill>
                  <a:latin typeface="Calibri" pitchFamily="34" charset="0"/>
                </a:rPr>
                <a:t>4</a:t>
              </a:r>
              <a:endParaRPr lang="ru-RU" sz="4000" b="1">
                <a:solidFill>
                  <a:srgbClr val="FFC000"/>
                </a:solidFill>
                <a:latin typeface="Calibri" pitchFamily="34" charset="0"/>
              </a:endParaRPr>
            </a:p>
          </p:txBody>
        </p:sp>
        <p:sp>
          <p:nvSpPr>
            <p:cNvPr id="29735" name="TextBox 73"/>
            <p:cNvSpPr txBox="1">
              <a:spLocks noChangeArrowheads="1"/>
            </p:cNvSpPr>
            <p:nvPr/>
          </p:nvSpPr>
          <p:spPr bwMode="auto">
            <a:xfrm>
              <a:off x="2714612" y="2500218"/>
              <a:ext cx="395290" cy="70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>
                  <a:solidFill>
                    <a:srgbClr val="FFC000"/>
                  </a:solidFill>
                  <a:latin typeface="Arial Narrow" pitchFamily="34" charset="0"/>
                </a:rPr>
                <a:t>7</a:t>
              </a:r>
              <a:endParaRPr lang="ru-RU" sz="4000" b="1">
                <a:solidFill>
                  <a:srgbClr val="FFC000"/>
                </a:solidFill>
                <a:latin typeface="Arial Narrow" pitchFamily="34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43063" y="3571875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C000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938" y="4357688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C000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714750" y="4572000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C000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2857500" y="3857625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C000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929313" y="3286125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C000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000625" y="4000500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C000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2857500" y="5286375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C000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6000750" y="4643438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C000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7358063" y="5715000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C000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8215313" y="5143500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C000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7286625" y="4429125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C000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71472" y="428604"/>
            <a:ext cx="7858180" cy="646331"/>
          </a:xfrm>
          <a:prstGeom prst="rect">
            <a:avLst/>
          </a:prstGeom>
          <a:noFill/>
        </p:spPr>
        <p:txBody>
          <a:bodyPr>
            <a:prstTxWarp prst="textTriangle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Arial Narrow" pitchFamily="34" charset="0"/>
                <a:cs typeface="+mn-cs"/>
              </a:rPr>
              <a:t>«Засели» домики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5072063" y="4000500"/>
            <a:ext cx="419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2857500" y="3857625"/>
            <a:ext cx="415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Arial Narrow" pitchFamily="34" charset="0"/>
              </a:rPr>
              <a:t>4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7286625" y="4357688"/>
            <a:ext cx="419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3714750" y="4572000"/>
            <a:ext cx="415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2857500" y="5286375"/>
            <a:ext cx="415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5929313" y="3214688"/>
            <a:ext cx="395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8286750" y="5143500"/>
            <a:ext cx="395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7358063" y="5786438"/>
            <a:ext cx="419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6000750" y="4643438"/>
            <a:ext cx="419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Arial Narrow" pitchFamily="34" charset="0"/>
              </a:rPr>
              <a:t>1</a:t>
            </a:r>
          </a:p>
        </p:txBody>
      </p:sp>
      <p:pic>
        <p:nvPicPr>
          <p:cNvPr id="29725" name="Рисунок 71" descr="http://i026.radikal.ru/0805/19/75303d58b5fd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785813"/>
            <a:ext cx="17145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11" grpId="0"/>
      <p:bldP spid="10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7381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Найти значения выражений: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5288" y="3068638"/>
            <a:ext cx="83534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36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endParaRPr lang="ru-RU" sz="36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5 + 3              6 – 2       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6+3</a:t>
            </a:r>
          </a:p>
          <a:p>
            <a:pPr>
              <a:defRPr/>
            </a:pP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6 + 2              8 – 3      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9-2</a:t>
            </a:r>
          </a:p>
          <a:p>
            <a:pPr>
              <a:spcBef>
                <a:spcPct val="50000"/>
              </a:spcBef>
              <a:defRPr/>
            </a:pPr>
            <a:endParaRPr lang="ru-RU" sz="36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060575"/>
            <a:ext cx="1817687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479675"/>
            <a:ext cx="1111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3122613"/>
            <a:ext cx="754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13"/>
          <p:cNvSpPr>
            <a:spLocks noChangeArrowheads="1"/>
          </p:cNvSpPr>
          <p:nvPr/>
        </p:nvSpPr>
        <p:spPr bwMode="auto">
          <a:xfrm>
            <a:off x="71438" y="785813"/>
            <a:ext cx="8786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«Число девять, цифра 9»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1844675"/>
            <a:ext cx="5014913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Цели урока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773238"/>
            <a:ext cx="7935912" cy="434975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Научиться писать цифру 9.</a:t>
            </a:r>
          </a:p>
          <a:p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Найти место числу 9 на числовом отрезке.</a:t>
            </a:r>
          </a:p>
          <a:p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Изучить состав числа 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Группа 138"/>
          <p:cNvGrpSpPr>
            <a:grpSpLocks/>
          </p:cNvGrpSpPr>
          <p:nvPr/>
        </p:nvGrpSpPr>
        <p:grpSpPr bwMode="auto">
          <a:xfrm>
            <a:off x="8005763" y="2781300"/>
            <a:ext cx="454025" cy="142875"/>
            <a:chOff x="3737068" y="2714620"/>
            <a:chExt cx="455418" cy="143670"/>
          </a:xfrm>
        </p:grpSpPr>
        <p:cxnSp>
          <p:nvCxnSpPr>
            <p:cNvPr id="129" name="Прямая соединительная линия 128"/>
            <p:cNvCxnSpPr/>
            <p:nvPr/>
          </p:nvCxnSpPr>
          <p:spPr>
            <a:xfrm>
              <a:off x="3737068" y="2784859"/>
              <a:ext cx="455418" cy="15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rot="5400000">
              <a:off x="3785456" y="2785659"/>
              <a:ext cx="143670" cy="159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rot="5400000">
              <a:off x="3999630" y="2786456"/>
              <a:ext cx="14367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214313" y="4286250"/>
            <a:ext cx="857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Составьте выражение к рисунку</a:t>
            </a:r>
            <a:r>
              <a:rPr lang="ru-RU" sz="3200">
                <a:solidFill>
                  <a:srgbClr val="002060"/>
                </a:solidFill>
              </a:rPr>
              <a:t>:  8 +  </a:t>
            </a:r>
            <a:r>
              <a:rPr lang="ru-RU" sz="2400">
                <a:solidFill>
                  <a:schemeClr val="bg1"/>
                </a:solidFill>
              </a:rPr>
              <a:t>1  </a:t>
            </a:r>
            <a:r>
              <a:rPr lang="ru-RU" sz="2400">
                <a:solidFill>
                  <a:srgbClr val="002060"/>
                </a:solidFill>
              </a:rPr>
              <a:t> </a:t>
            </a:r>
            <a:r>
              <a:rPr lang="ru-RU" sz="320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24" name="Прямоугольник 123"/>
          <p:cNvSpPr>
            <a:spLocks noChangeArrowheads="1"/>
          </p:cNvSpPr>
          <p:nvPr/>
        </p:nvSpPr>
        <p:spPr bwMode="auto">
          <a:xfrm>
            <a:off x="8335963" y="3241675"/>
            <a:ext cx="412750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</a:t>
            </a:r>
          </a:p>
        </p:txBody>
      </p:sp>
      <p:grpSp>
        <p:nvGrpSpPr>
          <p:cNvPr id="32772" name="Группа 138"/>
          <p:cNvGrpSpPr>
            <a:grpSpLocks/>
          </p:cNvGrpSpPr>
          <p:nvPr/>
        </p:nvGrpSpPr>
        <p:grpSpPr bwMode="auto">
          <a:xfrm>
            <a:off x="6875463" y="2781300"/>
            <a:ext cx="455612" cy="142875"/>
            <a:chOff x="3737068" y="2714620"/>
            <a:chExt cx="455418" cy="143670"/>
          </a:xfrm>
        </p:grpSpPr>
        <p:cxnSp>
          <p:nvCxnSpPr>
            <p:cNvPr id="116" name="Прямая соединительная линия 115"/>
            <p:cNvCxnSpPr/>
            <p:nvPr/>
          </p:nvCxnSpPr>
          <p:spPr>
            <a:xfrm>
              <a:off x="3737068" y="2784859"/>
              <a:ext cx="455418" cy="15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rot="5400000">
              <a:off x="3785037" y="2785662"/>
              <a:ext cx="143670" cy="158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rot="5400000">
              <a:off x="4000052" y="2786456"/>
              <a:ext cx="14367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Прямоугольник 153"/>
          <p:cNvSpPr>
            <a:spLocks noChangeArrowheads="1"/>
          </p:cNvSpPr>
          <p:nvPr/>
        </p:nvSpPr>
        <p:spPr bwMode="auto">
          <a:xfrm>
            <a:off x="7397750" y="3273425"/>
            <a:ext cx="414338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8 </a:t>
            </a:r>
          </a:p>
        </p:txBody>
      </p:sp>
      <p:sp>
        <p:nvSpPr>
          <p:cNvPr id="151" name="Прямоугольник 150"/>
          <p:cNvSpPr>
            <a:spLocks noChangeArrowheads="1"/>
          </p:cNvSpPr>
          <p:nvPr/>
        </p:nvSpPr>
        <p:spPr bwMode="auto">
          <a:xfrm>
            <a:off x="8331200" y="3257550"/>
            <a:ext cx="415925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 </a:t>
            </a:r>
          </a:p>
        </p:txBody>
      </p:sp>
      <p:grpSp>
        <p:nvGrpSpPr>
          <p:cNvPr id="32775" name="Группа 138"/>
          <p:cNvGrpSpPr>
            <a:grpSpLocks/>
          </p:cNvGrpSpPr>
          <p:nvPr/>
        </p:nvGrpSpPr>
        <p:grpSpPr bwMode="auto">
          <a:xfrm>
            <a:off x="5940425" y="2786063"/>
            <a:ext cx="455613" cy="142875"/>
            <a:chOff x="3737068" y="2714620"/>
            <a:chExt cx="455418" cy="143670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>
              <a:off x="3737068" y="2784859"/>
              <a:ext cx="455418" cy="15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rot="5400000">
              <a:off x="3785038" y="2785662"/>
              <a:ext cx="143670" cy="158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 rot="5400000">
              <a:off x="4000052" y="2786456"/>
              <a:ext cx="14367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6" name="Группа 138"/>
          <p:cNvGrpSpPr>
            <a:grpSpLocks/>
          </p:cNvGrpSpPr>
          <p:nvPr/>
        </p:nvGrpSpPr>
        <p:grpSpPr bwMode="auto">
          <a:xfrm>
            <a:off x="4140200" y="2786063"/>
            <a:ext cx="455613" cy="142875"/>
            <a:chOff x="3737068" y="2714620"/>
            <a:chExt cx="455418" cy="143670"/>
          </a:xfrm>
        </p:grpSpPr>
        <p:cxnSp>
          <p:nvCxnSpPr>
            <p:cNvPr id="108" name="Прямая соединительная линия 107"/>
            <p:cNvCxnSpPr/>
            <p:nvPr/>
          </p:nvCxnSpPr>
          <p:spPr>
            <a:xfrm>
              <a:off x="3737068" y="2784859"/>
              <a:ext cx="455418" cy="15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rot="5400000">
              <a:off x="3785038" y="2785662"/>
              <a:ext cx="143670" cy="158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rot="5400000">
              <a:off x="4000052" y="2786456"/>
              <a:ext cx="14367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7" name="Группа 138"/>
          <p:cNvGrpSpPr>
            <a:grpSpLocks/>
          </p:cNvGrpSpPr>
          <p:nvPr/>
        </p:nvGrpSpPr>
        <p:grpSpPr bwMode="auto">
          <a:xfrm>
            <a:off x="3252788" y="2786063"/>
            <a:ext cx="455612" cy="142875"/>
            <a:chOff x="3737068" y="2714620"/>
            <a:chExt cx="455418" cy="143670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>
              <a:off x="3737068" y="2784859"/>
              <a:ext cx="455418" cy="15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5400000">
              <a:off x="3785037" y="2785662"/>
              <a:ext cx="143670" cy="158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5400000">
              <a:off x="4000052" y="2786456"/>
              <a:ext cx="14367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8" name="Группа 136"/>
          <p:cNvGrpSpPr>
            <a:grpSpLocks/>
          </p:cNvGrpSpPr>
          <p:nvPr/>
        </p:nvGrpSpPr>
        <p:grpSpPr bwMode="auto">
          <a:xfrm>
            <a:off x="2555875" y="2786063"/>
            <a:ext cx="455613" cy="142875"/>
            <a:chOff x="3737068" y="2714620"/>
            <a:chExt cx="455418" cy="143670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>
              <a:off x="3737068" y="2784859"/>
              <a:ext cx="455418" cy="15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3785038" y="2785662"/>
              <a:ext cx="143670" cy="158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5400000">
              <a:off x="4000052" y="2786456"/>
              <a:ext cx="14367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9" name="Группа 138"/>
          <p:cNvGrpSpPr>
            <a:grpSpLocks/>
          </p:cNvGrpSpPr>
          <p:nvPr/>
        </p:nvGrpSpPr>
        <p:grpSpPr bwMode="auto">
          <a:xfrm>
            <a:off x="5053013" y="2784475"/>
            <a:ext cx="455612" cy="144463"/>
            <a:chOff x="3737068" y="2714620"/>
            <a:chExt cx="455418" cy="143670"/>
          </a:xfrm>
        </p:grpSpPr>
        <p:cxnSp>
          <p:nvCxnSpPr>
            <p:cNvPr id="123" name="Прямая соединительная линия 122"/>
            <p:cNvCxnSpPr/>
            <p:nvPr/>
          </p:nvCxnSpPr>
          <p:spPr>
            <a:xfrm>
              <a:off x="3737068" y="2784087"/>
              <a:ext cx="455418" cy="1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rot="5400000">
              <a:off x="3785037" y="2785662"/>
              <a:ext cx="143670" cy="158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5400000">
              <a:off x="4000842" y="2785666"/>
              <a:ext cx="142091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214313" y="3857625"/>
            <a:ext cx="8786812" cy="71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81" name="TextBox 102"/>
          <p:cNvSpPr txBox="1">
            <a:spLocks noChangeArrowheads="1"/>
          </p:cNvSpPr>
          <p:nvPr/>
        </p:nvSpPr>
        <p:spPr bwMode="auto">
          <a:xfrm>
            <a:off x="0" y="620713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  1. </a:t>
            </a:r>
            <a:r>
              <a:rPr lang="ru-RU" sz="2400">
                <a:solidFill>
                  <a:srgbClr val="002060"/>
                </a:solidFill>
              </a:rPr>
              <a:t>Помоги Пете ответить на вопросы.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749925" y="1014413"/>
            <a:ext cx="2630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Сколько стало?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14313" y="1069975"/>
            <a:ext cx="3703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Сколько вагонов было? </a:t>
            </a:r>
          </a:p>
        </p:txBody>
      </p:sp>
      <p:sp>
        <p:nvSpPr>
          <p:cNvPr id="32784" name="Прямоугольник 59"/>
          <p:cNvSpPr>
            <a:spLocks noChangeArrowheads="1"/>
          </p:cNvSpPr>
          <p:nvPr/>
        </p:nvSpPr>
        <p:spPr bwMode="auto">
          <a:xfrm>
            <a:off x="2654300" y="5721350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2785" name="Прямоугольник 61"/>
          <p:cNvSpPr>
            <a:spLocks noChangeArrowheads="1"/>
          </p:cNvSpPr>
          <p:nvPr/>
        </p:nvSpPr>
        <p:spPr bwMode="auto">
          <a:xfrm>
            <a:off x="1227138" y="5721350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2786" name="Прямоугольник 62"/>
          <p:cNvSpPr>
            <a:spLocks noChangeArrowheads="1"/>
          </p:cNvSpPr>
          <p:nvPr/>
        </p:nvSpPr>
        <p:spPr bwMode="auto">
          <a:xfrm>
            <a:off x="1941513" y="5721350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2787" name="Прямоугольник 64"/>
          <p:cNvSpPr>
            <a:spLocks noChangeArrowheads="1"/>
          </p:cNvSpPr>
          <p:nvPr/>
        </p:nvSpPr>
        <p:spPr bwMode="auto">
          <a:xfrm>
            <a:off x="2654300" y="5713413"/>
            <a:ext cx="412750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2788" name="Прямоугольник 65"/>
          <p:cNvSpPr>
            <a:spLocks noChangeArrowheads="1"/>
          </p:cNvSpPr>
          <p:nvPr/>
        </p:nvSpPr>
        <p:spPr bwMode="auto">
          <a:xfrm>
            <a:off x="488950" y="5713413"/>
            <a:ext cx="414338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1 </a:t>
            </a:r>
          </a:p>
        </p:txBody>
      </p:sp>
      <p:sp>
        <p:nvSpPr>
          <p:cNvPr id="32789" name="Прямоугольник 66"/>
          <p:cNvSpPr>
            <a:spLocks noChangeArrowheads="1"/>
          </p:cNvSpPr>
          <p:nvPr/>
        </p:nvSpPr>
        <p:spPr bwMode="auto">
          <a:xfrm>
            <a:off x="1227138" y="5713413"/>
            <a:ext cx="412750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2790" name="Прямоугольник 67"/>
          <p:cNvSpPr>
            <a:spLocks noChangeArrowheads="1"/>
          </p:cNvSpPr>
          <p:nvPr/>
        </p:nvSpPr>
        <p:spPr bwMode="auto">
          <a:xfrm>
            <a:off x="1941513" y="5713413"/>
            <a:ext cx="412750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2791" name="Прямоугольник 68"/>
          <p:cNvSpPr>
            <a:spLocks noChangeArrowheads="1"/>
          </p:cNvSpPr>
          <p:nvPr/>
        </p:nvSpPr>
        <p:spPr bwMode="auto">
          <a:xfrm>
            <a:off x="3956050" y="5724525"/>
            <a:ext cx="412750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6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14875" y="1082675"/>
            <a:ext cx="0" cy="906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5813425" y="4275138"/>
            <a:ext cx="414338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88950" y="5721350"/>
            <a:ext cx="414338" cy="585788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1 </a:t>
            </a:r>
          </a:p>
        </p:txBody>
      </p:sp>
      <p:sp>
        <p:nvSpPr>
          <p:cNvPr id="32795" name="TextBox 77"/>
          <p:cNvSpPr txBox="1">
            <a:spLocks noChangeArrowheads="1"/>
          </p:cNvSpPr>
          <p:nvPr/>
        </p:nvSpPr>
        <p:spPr bwMode="auto">
          <a:xfrm>
            <a:off x="179388" y="115888"/>
            <a:ext cx="5545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grpSp>
        <p:nvGrpSpPr>
          <p:cNvPr id="32796" name="Группа 105"/>
          <p:cNvGrpSpPr>
            <a:grpSpLocks/>
          </p:cNvGrpSpPr>
          <p:nvPr/>
        </p:nvGrpSpPr>
        <p:grpSpPr bwMode="auto">
          <a:xfrm>
            <a:off x="214313" y="2214563"/>
            <a:ext cx="2003425" cy="1071562"/>
            <a:chOff x="428596" y="2428868"/>
            <a:chExt cx="2136654" cy="1214446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1850775" y="3143142"/>
              <a:ext cx="714475" cy="1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814" name="Группа 95"/>
            <p:cNvGrpSpPr>
              <a:grpSpLocks/>
            </p:cNvGrpSpPr>
            <p:nvPr/>
          </p:nvGrpSpPr>
          <p:grpSpPr bwMode="auto">
            <a:xfrm>
              <a:off x="428596" y="2428868"/>
              <a:ext cx="1571636" cy="1214446"/>
              <a:chOff x="1928794" y="2143116"/>
              <a:chExt cx="1571636" cy="1214446"/>
            </a:xfrm>
          </p:grpSpPr>
          <p:sp>
            <p:nvSpPr>
              <p:cNvPr id="80" name="Овал 79"/>
              <p:cNvSpPr/>
              <p:nvPr/>
            </p:nvSpPr>
            <p:spPr>
              <a:xfrm>
                <a:off x="2071012" y="2999526"/>
                <a:ext cx="428346" cy="358036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2785487" y="2999526"/>
                <a:ext cx="428346" cy="358036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1928794" y="2143116"/>
                <a:ext cx="1571169" cy="85641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1993881" y="3143195"/>
              <a:ext cx="142135" cy="1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2428999" y="3143195"/>
              <a:ext cx="142135" cy="16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97" name="Группа 95"/>
          <p:cNvGrpSpPr>
            <a:grpSpLocks/>
          </p:cNvGrpSpPr>
          <p:nvPr/>
        </p:nvGrpSpPr>
        <p:grpSpPr bwMode="auto">
          <a:xfrm>
            <a:off x="1835150" y="2643188"/>
            <a:ext cx="736600" cy="642937"/>
            <a:chOff x="1928794" y="2143116"/>
            <a:chExt cx="1571636" cy="1214446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928794" y="2143116"/>
              <a:ext cx="1571636" cy="85760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071054" y="3000725"/>
              <a:ext cx="430169" cy="356837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2785743" y="3000725"/>
              <a:ext cx="430167" cy="356837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6" name="Группа 95"/>
          <p:cNvGrpSpPr/>
          <p:nvPr/>
        </p:nvGrpSpPr>
        <p:grpSpPr>
          <a:xfrm>
            <a:off x="2755176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0" name="Группа 95"/>
          <p:cNvGrpSpPr/>
          <p:nvPr/>
        </p:nvGrpSpPr>
        <p:grpSpPr>
          <a:xfrm>
            <a:off x="3635896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1" name="Прямоугольник 90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4" name="Группа 95"/>
          <p:cNvGrpSpPr/>
          <p:nvPr/>
        </p:nvGrpSpPr>
        <p:grpSpPr>
          <a:xfrm>
            <a:off x="5453029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5" name="Прямоугольник 94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8" name="Группа 95"/>
          <p:cNvGrpSpPr/>
          <p:nvPr/>
        </p:nvGrpSpPr>
        <p:grpSpPr>
          <a:xfrm>
            <a:off x="4555376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2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644775"/>
            <a:ext cx="7493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3" name="Прямоугольник 151"/>
          <p:cNvSpPr>
            <a:spLocks noChangeArrowheads="1"/>
          </p:cNvSpPr>
          <p:nvPr/>
        </p:nvSpPr>
        <p:spPr bwMode="auto">
          <a:xfrm>
            <a:off x="3956050" y="5734050"/>
            <a:ext cx="415925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6 </a:t>
            </a:r>
          </a:p>
        </p:txBody>
      </p:sp>
      <p:sp>
        <p:nvSpPr>
          <p:cNvPr id="32804" name="Прямоугольник 152"/>
          <p:cNvSpPr>
            <a:spLocks noChangeArrowheads="1"/>
          </p:cNvSpPr>
          <p:nvPr/>
        </p:nvSpPr>
        <p:spPr bwMode="auto">
          <a:xfrm>
            <a:off x="3295650" y="5732463"/>
            <a:ext cx="412750" cy="5857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2805" name="Прямоугольник 154"/>
          <p:cNvSpPr>
            <a:spLocks noChangeArrowheads="1"/>
          </p:cNvSpPr>
          <p:nvPr/>
        </p:nvSpPr>
        <p:spPr bwMode="auto">
          <a:xfrm>
            <a:off x="4716463" y="5732463"/>
            <a:ext cx="411162" cy="5857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7</a:t>
            </a: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2654300"/>
            <a:ext cx="7493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Прямоугольник 124"/>
          <p:cNvSpPr>
            <a:spLocks noChangeArrowheads="1"/>
          </p:cNvSpPr>
          <p:nvPr/>
        </p:nvSpPr>
        <p:spPr bwMode="auto">
          <a:xfrm>
            <a:off x="6032500" y="5732463"/>
            <a:ext cx="411163" cy="5857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32808" name="Прямоугольник 125"/>
          <p:cNvSpPr>
            <a:spLocks noChangeArrowheads="1"/>
          </p:cNvSpPr>
          <p:nvPr/>
        </p:nvSpPr>
        <p:spPr bwMode="auto">
          <a:xfrm>
            <a:off x="5383213" y="5732463"/>
            <a:ext cx="412750" cy="5857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8</a:t>
            </a:r>
          </a:p>
        </p:txBody>
      </p:sp>
      <p:pic>
        <p:nvPicPr>
          <p:cNvPr id="328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8688" y="2636838"/>
            <a:ext cx="7493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25451 0.3634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6" y="181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023 L 0.58021 -0.2087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347 L 0.06268 -0.2138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24" grpId="0" animBg="1"/>
      <p:bldP spid="154" grpId="0" animBg="1"/>
      <p:bldP spid="151" grpId="0" animBg="1"/>
      <p:bldP spid="151" grpId="1" animBg="1"/>
      <p:bldP spid="9" grpId="0"/>
      <p:bldP spid="10" grpId="0"/>
      <p:bldP spid="77" grpId="0" animBg="1"/>
      <p:bldP spid="61" grpId="0" animBg="1"/>
      <p:bldP spid="125" grpId="0" animBg="1"/>
      <p:bldP spid="1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4480" y="428604"/>
            <a:ext cx="6500858" cy="1714512"/>
          </a:xfrm>
        </p:spPr>
        <p:txBody>
          <a:bodyPr bIns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n w="6350">
                  <a:noFill/>
                </a:ln>
                <a:solidFill>
                  <a:schemeClr val="tx1"/>
                </a:solidFill>
              </a:rPr>
              <a:t>Физкультминутка</a:t>
            </a:r>
            <a:r>
              <a:rPr lang="ru-RU" sz="4800" b="1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800" b="1" dirty="0">
              <a:ln w="6350">
                <a:noFill/>
              </a:ln>
              <a:solidFill>
                <a:schemeClr val="accent1">
                  <a:tint val="90000"/>
                  <a:satMod val="12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795" name="Текст 2"/>
          <p:cNvSpPr>
            <a:spLocks noGrp="1"/>
          </p:cNvSpPr>
          <p:nvPr>
            <p:ph type="body" idx="4294967295"/>
          </p:nvPr>
        </p:nvSpPr>
        <p:spPr>
          <a:xfrm>
            <a:off x="1000125" y="1500188"/>
            <a:ext cx="7015163" cy="4206875"/>
          </a:xfrm>
        </p:spPr>
        <p:txBody>
          <a:bodyPr/>
          <a:lstStyle/>
          <a:p>
            <a:pPr marL="73025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900" smtClean="0"/>
              <a:t>Мы считали и устали,</a:t>
            </a:r>
          </a:p>
          <a:p>
            <a:pPr marL="73025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900" smtClean="0"/>
              <a:t>Дружно тихо мы все встали,</a:t>
            </a:r>
          </a:p>
          <a:p>
            <a:pPr marL="73025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900" smtClean="0"/>
              <a:t>Ручками похлопали - раз, два, три,</a:t>
            </a:r>
          </a:p>
          <a:p>
            <a:pPr marL="73025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900" smtClean="0"/>
              <a:t>Ножками потопали – раз, два, три,</a:t>
            </a:r>
          </a:p>
          <a:p>
            <a:pPr marL="73025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900" smtClean="0"/>
              <a:t>Сели, встали, сели,</a:t>
            </a:r>
            <a:r>
              <a:rPr lang="ru-RU" sz="2900" smtClean="0">
                <a:latin typeface="Arial" charset="0"/>
              </a:rPr>
              <a:t> встали,</a:t>
            </a:r>
          </a:p>
          <a:p>
            <a:pPr marL="73025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900" smtClean="0"/>
              <a:t>И друг друга не задели.</a:t>
            </a:r>
          </a:p>
          <a:p>
            <a:pPr marL="73025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900" smtClean="0"/>
              <a:t>Мы немножко отдохнем</a:t>
            </a:r>
          </a:p>
          <a:p>
            <a:pPr marL="73025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900" smtClean="0"/>
              <a:t>И опять считать начнем.</a:t>
            </a:r>
          </a:p>
          <a:p>
            <a:pPr marL="73025" indent="0">
              <a:lnSpc>
                <a:spcPct val="90000"/>
              </a:lnSpc>
              <a:buFont typeface="Wingdings 2" pitchFamily="18" charset="2"/>
              <a:buNone/>
            </a:pPr>
            <a:endParaRPr lang="ru-RU" sz="1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5393</TotalTime>
  <Words>637</Words>
  <Application>Microsoft Office PowerPoint</Application>
  <PresentationFormat>Экран (4:3)</PresentationFormat>
  <Paragraphs>425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24</vt:i4>
      </vt:variant>
      <vt:variant>
        <vt:lpstr>Заголовки слайдов</vt:lpstr>
      </vt:variant>
      <vt:variant>
        <vt:i4>25</vt:i4>
      </vt:variant>
    </vt:vector>
  </HeadingPairs>
  <TitlesOfParts>
    <vt:vector size="58" baseType="lpstr">
      <vt:lpstr>Arial</vt:lpstr>
      <vt:lpstr>Georgia</vt:lpstr>
      <vt:lpstr>Wingdings 2</vt:lpstr>
      <vt:lpstr>Wingdings</vt:lpstr>
      <vt:lpstr>Calibri</vt:lpstr>
      <vt:lpstr>Tahoma</vt:lpstr>
      <vt:lpstr>Arial Narrow</vt:lpstr>
      <vt:lpstr>Times New Roman</vt:lpstr>
      <vt:lpstr>Symbol</vt:lpstr>
      <vt:lpstr>Официальная</vt:lpstr>
      <vt:lpstr>Тема Office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                                  1 класс</vt:lpstr>
      <vt:lpstr>Слайд 2</vt:lpstr>
      <vt:lpstr>Слайд 3</vt:lpstr>
      <vt:lpstr>Слайд 4</vt:lpstr>
      <vt:lpstr>Слайд 5</vt:lpstr>
      <vt:lpstr>Слайд 6</vt:lpstr>
      <vt:lpstr>Цели урока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Итог  урока :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Разалия</cp:lastModifiedBy>
  <cp:revision>428</cp:revision>
  <dcterms:created xsi:type="dcterms:W3CDTF">2010-10-26T14:31:01Z</dcterms:created>
  <dcterms:modified xsi:type="dcterms:W3CDTF">2013-11-27T16:24:56Z</dcterms:modified>
</cp:coreProperties>
</file>