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7"/>
  </p:notesMasterIdLst>
  <p:sldIdLst>
    <p:sldId id="285" r:id="rId2"/>
    <p:sldId id="281" r:id="rId3"/>
    <p:sldId id="284" r:id="rId4"/>
    <p:sldId id="257" r:id="rId5"/>
    <p:sldId id="256" r:id="rId6"/>
    <p:sldId id="283" r:id="rId7"/>
    <p:sldId id="274" r:id="rId8"/>
    <p:sldId id="275" r:id="rId9"/>
    <p:sldId id="276" r:id="rId10"/>
    <p:sldId id="277" r:id="rId11"/>
    <p:sldId id="282" r:id="rId12"/>
    <p:sldId id="272" r:id="rId13"/>
    <p:sldId id="271" r:id="rId14"/>
    <p:sldId id="265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B55E"/>
    <a:srgbClr val="005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752B83-CD27-4857-9DAC-A341FE8EB7F5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4BF54E-762A-4B12-92C5-1BD1CAC83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0DA45-D462-47F7-813A-593C5A5773D3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35623-C514-437A-962F-32B97EBD4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9353C-4CFC-48F7-8C41-64AEF05C3BF7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EE710-E188-4819-BDCD-D7CB87017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C17B-17C7-4EBA-B0D1-6A29D352D2F1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50C9-1480-49D2-9947-3831953B0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4FA85C-0878-47D9-97BF-7D91F577585B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B9B793-2F6F-4B43-B066-64ABB7E47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83A82-D4FA-4D27-AC91-7DF5BB93E9E2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0B4DF-CB5A-4162-BFBA-12D77C731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8F8AA-46F7-409C-964E-EFFC479B699E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6AEB0-A63D-44CF-9A65-5930D7B50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32C9D-BB73-488A-8D02-ADC8B8DF2C11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2C66-63DD-484E-9E7D-07A4AEDF3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66BAF1C-CF0F-436B-AC1C-FB833F8CC582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E1C8FF8-DE5E-45E5-A237-9A67FDC4A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D41F-F672-4FB3-908C-528F469AD3CE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A5347-748E-43B9-8A84-8EEE27EF3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96565D-250D-4C84-8EFA-962B9DDBDC6F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295E90-CF74-402A-82D3-346FDF79C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35BAC7-7B7D-4501-A4F9-C85BE3831A02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96CB37-168C-44BB-8AA5-3B26BD72C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0B9F280-0FFB-4ECE-8E55-8CA06F0D6810}" type="datetimeFigureOut">
              <a:rPr lang="ru-RU"/>
              <a:pPr>
                <a:defRPr/>
              </a:pPr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E4D6796-EB87-4277-9C08-C2A7264C8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3" r:id="rId4"/>
    <p:sldLayoutId id="2147484102" r:id="rId5"/>
    <p:sldLayoutId id="2147484107" r:id="rId6"/>
    <p:sldLayoutId id="2147484101" r:id="rId7"/>
    <p:sldLayoutId id="2147484108" r:id="rId8"/>
    <p:sldLayoutId id="2147484109" r:id="rId9"/>
    <p:sldLayoutId id="2147484100" r:id="rId10"/>
    <p:sldLayoutId id="21474840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4400" i="1" cap="none" smtClean="0">
                <a:solidFill>
                  <a:srgbClr val="0FB55E"/>
                </a:solidFill>
              </a:rPr>
              <a:t>СОХРАНИМ ВОДУ НА ПЛАНЕТЕ!</a:t>
            </a:r>
          </a:p>
        </p:txBody>
      </p:sp>
      <p:pic>
        <p:nvPicPr>
          <p:cNvPr id="50181" name="Picture 2" descr="C:\Users\л\Desktop\Wallpapers-Save-the-earthl30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03388"/>
            <a:ext cx="7467600" cy="4667250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19925" cy="1916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Вывод: </a:t>
            </a:r>
            <a:r>
              <a:rPr lang="ru-RU" b="1" u="sng" dirty="0" smtClean="0">
                <a:solidFill>
                  <a:srgbClr val="FF0000"/>
                </a:solidFill>
              </a:rPr>
              <a:t>природные источники воды нельзя считать неисчерпаемыми!</a:t>
            </a:r>
            <a:endParaRPr lang="ru-RU" dirty="0"/>
          </a:p>
        </p:txBody>
      </p:sp>
      <p:sp>
        <p:nvSpPr>
          <p:cNvPr id="24578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73238"/>
            <a:ext cx="7164388" cy="20875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300" b="1" smtClean="0"/>
              <a:t> Люди! Помните и знайте:                                 Чтоб здоровым в жизни быть,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300" b="1" smtClean="0"/>
              <a:t>   Никогда не забывайте                                                  Воду чистую хранить!</a:t>
            </a:r>
            <a:endParaRPr lang="ru-RU" sz="3300" smtClean="0"/>
          </a:p>
        </p:txBody>
      </p:sp>
      <p:pic>
        <p:nvPicPr>
          <p:cNvPr id="24579" name="Picture 3" descr="C:\Users\л\Desktop\вода-водоп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0475" y="3652838"/>
            <a:ext cx="4073525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Users\л\Desktop\DETAIL_PICTURE__866984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60800"/>
            <a:ext cx="4572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:\Users\л\Desktop\zdorovie-vodop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88913"/>
            <a:ext cx="23399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6" name="Содержимое 3"/>
          <p:cNvGraphicFramePr>
            <a:graphicFrameLocks/>
          </p:cNvGraphicFramePr>
          <p:nvPr>
            <p:ph idx="4294967295"/>
          </p:nvPr>
        </p:nvGraphicFramePr>
        <p:xfrm>
          <a:off x="569913" y="1773238"/>
          <a:ext cx="7242175" cy="4603750"/>
        </p:xfrm>
        <a:graphic>
          <a:graphicData uri="http://schemas.openxmlformats.org/presentationml/2006/ole">
            <p:oleObj spid="_x0000_s38916" r:id="rId3" imgW="7242676" imgH="4682134" progId="Excel.Sheet.8">
              <p:embed/>
            </p:oleObj>
          </a:graphicData>
        </a:graphic>
      </p:graphicFrame>
      <p:pic>
        <p:nvPicPr>
          <p:cNvPr id="38917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60350"/>
            <a:ext cx="5967413" cy="1143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989138"/>
            <a:ext cx="7345362" cy="2808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i="1" smtClean="0">
                <a:latin typeface="Arial" charset="0"/>
              </a:rPr>
              <a:t>   </a:t>
            </a:r>
            <a:r>
              <a:rPr lang="ru-RU" b="1" i="1" smtClean="0"/>
              <a:t>                                                     </a:t>
            </a:r>
            <a:endParaRPr lang="ru-RU" b="1" i="1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b="1" i="1" smtClean="0">
                <a:latin typeface="Arial" charset="0"/>
              </a:rPr>
              <a:t>   - Не загрязнять водоемы !                                          - Беречь воду (не расходовать ее по пустякам)!</a:t>
            </a:r>
            <a:r>
              <a:rPr lang="ru-RU" b="1" i="1" smtClean="0"/>
              <a:t>                                                               </a:t>
            </a:r>
          </a:p>
        </p:txBody>
      </p:sp>
      <p:pic>
        <p:nvPicPr>
          <p:cNvPr id="39938" name="Picture 2" descr="C:\Users\л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4076700"/>
            <a:ext cx="28432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Users\л\Desktop\папка ксюши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149725"/>
            <a:ext cx="355758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Заголовок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86938" y="2143125"/>
            <a:ext cx="80010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813" y="428625"/>
            <a:ext cx="728662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Что я могу сделать, чтобы сохранить природу?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100392" cy="144016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Давайте спасём нашу планету и она отблагодарит нас в ответ!!!</a:t>
            </a:r>
            <a:endParaRPr lang="ru-RU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962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00213"/>
            <a:ext cx="8139113" cy="51577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3" name="Picture 2" descr="C:\Users\л\Desktop\den-ooc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8748713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u="sng" dirty="0" smtClean="0">
                <a:solidFill>
                  <a:srgbClr val="FF0000"/>
                </a:solidFill>
              </a:rPr>
              <a:t>Где я про это узнала?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41986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000" b="1" i="1" smtClean="0"/>
              <a:t>- Книга-учебник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b="1" i="1" smtClean="0"/>
              <a:t>“</a:t>
            </a:r>
            <a:r>
              <a:rPr lang="ru-RU" sz="4000" b="1" i="1" smtClean="0"/>
              <a:t>Окружающий мир, мир вокруг нас</a:t>
            </a:r>
            <a:r>
              <a:rPr lang="en-US" sz="4000" b="1" i="1" smtClean="0"/>
              <a:t>”</a:t>
            </a:r>
            <a:r>
              <a:rPr lang="ru-RU" sz="4000" b="1" i="1" smtClean="0"/>
              <a:t> А.А.Плешаков, Е.А.Крючкова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i="1" smtClean="0"/>
              <a:t>- На уроках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000" b="1" i="1" smtClean="0"/>
              <a:t>- В сети интернет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382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Презентацию подготовила 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6875" y="1062831"/>
            <a:ext cx="9144000" cy="467715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Серяцкая Ксения ученица 4</a:t>
            </a:r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”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</a:t>
            </a:r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“ 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МБОУ СОШ №5 п.Печенга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3011" name="Рисунок 3" descr="DSCN09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16113"/>
            <a:ext cx="820896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AutoShape 2" descr="http://www.sostav.ru/articles/rus/2010/12.03/news/images/3surf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800">
              <a:latin typeface="Century Schoolbook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25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2013 год объявлен годом защиты окружающей среды 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04800" y="1196975"/>
            <a:ext cx="7867650" cy="5661025"/>
          </a:xfrm>
        </p:spPr>
        <p:txBody>
          <a:bodyPr/>
          <a:lstStyle/>
          <a:p>
            <a:pPr eaLnBrk="1" hangingPunct="1"/>
            <a:endParaRPr lang="ru-RU" b="1" smtClean="0"/>
          </a:p>
        </p:txBody>
      </p:sp>
      <p:pic>
        <p:nvPicPr>
          <p:cNvPr id="16387" name="Picture 2" descr="C:\Users\л\Desktop\kak_prekrasene_ehtot_m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5538"/>
            <a:ext cx="8101013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4000" cap="none" smtClean="0">
                <a:solidFill>
                  <a:schemeClr val="hlink"/>
                </a:solidFill>
              </a:rPr>
              <a:t>ЧТО Я ХОЧУ УЗНАТЬ?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- Существуют ли экологические проблемы на Земле?</a:t>
            </a:r>
          </a:p>
          <a:p>
            <a:r>
              <a:rPr lang="ru-RU" smtClean="0">
                <a:latin typeface="Arial" charset="0"/>
              </a:rPr>
              <a:t>- Можно ли считать запасы воды на земле неисчерпаемыми?</a:t>
            </a:r>
          </a:p>
          <a:p>
            <a:r>
              <a:rPr lang="ru-RU" smtClean="0">
                <a:latin typeface="Arial" charset="0"/>
              </a:rPr>
              <a:t>- Могу ли я внести свой вклад в дело охраны природы?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368152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ЭКОЛОГИЧЕСКИЕ ПРОБЛЕМЫ</a:t>
            </a:r>
            <a:endParaRPr lang="ru-RU" sz="5400" b="1" i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554162"/>
            <a:ext cx="8686800" cy="489917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Может ли планета заболеть? </a:t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Оказывается, может. Именно это произошло с землёй по вине человека. На планете возникли </a:t>
            </a:r>
            <a:r>
              <a:rPr lang="ru-RU" sz="36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ЭКОЛОГИЧЕСКИЕ  ПРОБЛЕМЫ </a:t>
            </a: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от решения которых зависит судьба всего живого 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Таких проблем очень много 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Мы обсудим одну из них!!!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22275" y="333375"/>
            <a:ext cx="5805488" cy="16557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4400" i="1" u="sng" cap="none" smtClean="0">
                <a:solidFill>
                  <a:srgbClr val="0070C0"/>
                </a:solidFill>
              </a:rPr>
              <a:t>ЗАГРЯЗНЕНИЕ ОКЕАНА</a:t>
            </a: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2060575"/>
            <a:ext cx="8280400" cy="43926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000" i="1" smtClean="0">
                <a:solidFill>
                  <a:schemeClr val="tx1"/>
                </a:solidFill>
              </a:rPr>
              <a:t>В 1969 году знаменитый путешественник Тур Хейердал и его товарищи отправились в плавание на папирусной лодке. Их путь лежал через Атлантический океан. То, что они там увидели их поразило. Хейердал пишет:</a:t>
            </a:r>
            <a:r>
              <a:rPr lang="en-US" sz="2000" i="1" smtClean="0">
                <a:solidFill>
                  <a:schemeClr val="tx1"/>
                </a:solidFill>
              </a:rPr>
              <a:t>“</a:t>
            </a:r>
            <a:r>
              <a:rPr lang="ru-RU" sz="2000" i="1" smtClean="0">
                <a:solidFill>
                  <a:schemeClr val="tx1"/>
                </a:solidFill>
              </a:rPr>
              <a:t>Мы обгоняли пластиковые сосуды, изделия из нейлона, пустые бутылки, консервные банки. Но особенно бросался в глаза мазут… До самого горизонта поверхность моря освещали чёрные комки мазута.</a:t>
            </a:r>
            <a:r>
              <a:rPr lang="en-US" sz="2000" i="1" smtClean="0">
                <a:solidFill>
                  <a:schemeClr val="tx1"/>
                </a:solidFill>
              </a:rPr>
              <a:t>”</a:t>
            </a:r>
            <a:r>
              <a:rPr lang="ru-RU" sz="2000" i="1" smtClean="0">
                <a:solidFill>
                  <a:schemeClr val="tx1"/>
                </a:solidFill>
              </a:rPr>
              <a:t> Известны случаи когда морские черепахи проглатывали полиэтиленовые пакеты принимая их за медуз и погибали. А сколько мальков рыб гибнет от загрязнения океана нефтью! Поэтому  берегите океаны и другие водоёмы!!!</a:t>
            </a:r>
          </a:p>
        </p:txBody>
      </p:sp>
      <p:pic>
        <p:nvPicPr>
          <p:cNvPr id="19459" name="Picture 2" descr="C:\Users\л\Desktop\3sur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0"/>
            <a:ext cx="31321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4000" b="1" cap="none" smtClean="0">
                <a:solidFill>
                  <a:schemeClr val="accent1"/>
                </a:solidFill>
              </a:rPr>
              <a:t>РАСХОД ВОДЫ ЗА СУТКИ В НАШЕМ ДОМЕ</a:t>
            </a:r>
            <a:r>
              <a:rPr lang="ru-RU" sz="2600" cap="none" smtClean="0"/>
              <a:t> 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5" descr="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773238"/>
            <a:ext cx="50768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187220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ПОСЧИТАЕМ</a:t>
            </a:r>
            <a:endParaRPr lang="ru-RU" sz="72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0" y="1989138"/>
            <a:ext cx="7885113" cy="4868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smtClean="0"/>
              <a:t>В квартире неисправен кран, из него за час вытекает 2 стакана воды. Сколько чистой воды утекает за сутки? За 10 суток? За год?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b="1" smtClean="0"/>
              <a:t>2 </a:t>
            </a:r>
            <a:r>
              <a:rPr lang="en-US" sz="3200" b="1" smtClean="0"/>
              <a:t>x</a:t>
            </a:r>
            <a:r>
              <a:rPr lang="ru-RU" sz="3200" b="1" smtClean="0"/>
              <a:t> </a:t>
            </a:r>
            <a:r>
              <a:rPr lang="en-US" sz="3200" b="1" smtClean="0"/>
              <a:t>24 =</a:t>
            </a:r>
            <a:r>
              <a:rPr lang="ru-RU" sz="3200" b="1" smtClean="0"/>
              <a:t> </a:t>
            </a:r>
            <a:r>
              <a:rPr lang="en-US" sz="3200" b="1" smtClean="0"/>
              <a:t>48 </a:t>
            </a:r>
            <a:r>
              <a:rPr lang="ru-RU" b="1" smtClean="0"/>
              <a:t>стаканов в сутки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b="1" smtClean="0"/>
              <a:t>48 </a:t>
            </a:r>
            <a:r>
              <a:rPr lang="en-US" sz="3200" b="1" smtClean="0"/>
              <a:t>x</a:t>
            </a:r>
            <a:r>
              <a:rPr lang="ru-RU" sz="3200" b="1" smtClean="0"/>
              <a:t> 10 = 480 </a:t>
            </a:r>
            <a:r>
              <a:rPr lang="ru-RU" b="1" smtClean="0"/>
              <a:t>стаканов за 10 суток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b="1" smtClean="0"/>
              <a:t>480</a:t>
            </a:r>
            <a:r>
              <a:rPr lang="en-US" sz="3200" b="1" smtClean="0"/>
              <a:t> x</a:t>
            </a:r>
            <a:r>
              <a:rPr lang="ru-RU" sz="3200" b="1" smtClean="0"/>
              <a:t> 365 = </a:t>
            </a:r>
            <a:r>
              <a:rPr lang="ru-RU" sz="3200" b="1" smtClean="0">
                <a:solidFill>
                  <a:srgbClr val="FF0000"/>
                </a:solidFill>
              </a:rPr>
              <a:t>175 200 </a:t>
            </a:r>
            <a:r>
              <a:rPr lang="ru-RU" b="1" smtClean="0"/>
              <a:t>стаканов воды в год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 </a:t>
            </a:r>
            <a:r>
              <a:rPr lang="ru-RU" sz="3600" b="1" smtClean="0">
                <a:solidFill>
                  <a:srgbClr val="FF0000"/>
                </a:solidFill>
              </a:rPr>
              <a:t>И это только из 1 неисправного крана!!!</a:t>
            </a:r>
          </a:p>
          <a:p>
            <a:pPr eaLnBrk="1" hangingPunct="1"/>
            <a:endParaRPr lang="ru-RU" smtClean="0"/>
          </a:p>
        </p:txBody>
      </p:sp>
      <p:pic>
        <p:nvPicPr>
          <p:cNvPr id="21507" name="Picture 2" descr="C:\Users\л\Desktop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0"/>
            <a:ext cx="18351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463" y="6350"/>
            <a:ext cx="5076055" cy="170080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ПРОВЕДЕМ ЭКСПЕРИМЕНТ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>
          <a:xfrm>
            <a:off x="0" y="2071688"/>
            <a:ext cx="8229600" cy="478631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Сколько литров воды можно сэкономить, если  во время чистки зубов закрывать кран?</a:t>
            </a:r>
          </a:p>
          <a:p>
            <a:pPr eaLnBrk="1" hangingPunct="1"/>
            <a:r>
              <a:rPr lang="ru-RU" sz="2800" b="1" i="1" smtClean="0"/>
              <a:t>   </a:t>
            </a:r>
            <a:r>
              <a:rPr lang="ru-RU" sz="2800" smtClean="0"/>
              <a:t>3 литра воды набирается в ведро за 18 секунд. Значит за  1 минуту вытекает </a:t>
            </a:r>
            <a:r>
              <a:rPr lang="ru-RU" sz="2800" smtClean="0">
                <a:solidFill>
                  <a:srgbClr val="FF0000"/>
                </a:solidFill>
              </a:rPr>
              <a:t>10 литров</a:t>
            </a:r>
            <a:r>
              <a:rPr lang="ru-RU" sz="2800" smtClean="0"/>
              <a:t> воды.                     </a:t>
            </a:r>
          </a:p>
          <a:p>
            <a:pPr eaLnBrk="1" hangingPunct="1"/>
            <a:r>
              <a:rPr lang="ru-RU" sz="2800" smtClean="0"/>
              <a:t> </a:t>
            </a:r>
            <a:r>
              <a:rPr lang="ru-RU" sz="2800" b="1" smtClean="0"/>
              <a:t>Вывод: </a:t>
            </a:r>
            <a:r>
              <a:rPr lang="ru-RU" sz="2800" smtClean="0"/>
              <a:t>чистим зубы 5 мин , то </a:t>
            </a:r>
            <a:r>
              <a:rPr lang="ru-RU" sz="2800" b="1" u="sng" smtClean="0">
                <a:solidFill>
                  <a:srgbClr val="FF0000"/>
                </a:solidFill>
              </a:rPr>
              <a:t>теряем 50 литров  чистой воды! </a:t>
            </a:r>
          </a:p>
          <a:p>
            <a:pPr eaLnBrk="1" hangingPunct="1"/>
            <a:r>
              <a:rPr lang="ru-RU" sz="2800" b="1" u="sng" smtClean="0">
                <a:solidFill>
                  <a:srgbClr val="FF0000"/>
                </a:solidFill>
              </a:rPr>
              <a:t> За 1 день -100 литров, если чистим зубы 2 раза!</a:t>
            </a:r>
            <a:endParaRPr lang="ru-RU" sz="2800" u="sng" smtClean="0"/>
          </a:p>
          <a:p>
            <a:pPr eaLnBrk="1" hangingPunct="1"/>
            <a:endParaRPr lang="ru-RU" smtClean="0"/>
          </a:p>
        </p:txBody>
      </p:sp>
      <p:pic>
        <p:nvPicPr>
          <p:cNvPr id="22531" name="Picture 2" descr="C:\Users\л\Desktop\папка ксюши\35745817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33375"/>
            <a:ext cx="15811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28384" cy="146304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ЛЕГЕНДА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73238"/>
            <a:ext cx="8172450" cy="5084762"/>
          </a:xfrm>
        </p:spPr>
        <p:txBody>
          <a:bodyPr/>
          <a:lstStyle/>
          <a:p>
            <a:pPr eaLnBrk="1" hangingPunct="1"/>
            <a:r>
              <a:rPr lang="ru-RU" b="1" i="1" smtClean="0"/>
              <a:t>В отвесной скале каменотёс просверлил отверстие, из которого текла тонкая струйка живительной влаги. На скале он высек слова о том, что эта скала священная и что отверстие  в ней нельзя расширять. И всё же спустя века нашёлся человек, который в угоду сиюминутной выгоде расширил отверстие. Вода пошла сильнее, шумнее. Человека объявили героем. Но слава была недолгой. Вскоре родник высох. Негде стало взять воду , люди стали покидать свои дома. Деревня перестала существовать - «высохла». </a:t>
            </a:r>
          </a:p>
          <a:p>
            <a:pPr eaLnBrk="1" hangingPunct="1"/>
            <a:endParaRPr lang="ru-RU" smtClean="0"/>
          </a:p>
        </p:txBody>
      </p:sp>
      <p:pic>
        <p:nvPicPr>
          <p:cNvPr id="23555" name="Picture 2" descr="C:\Users\л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7513" y="0"/>
            <a:ext cx="237648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599</TotalTime>
  <Words>367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</vt:lpstr>
      <vt:lpstr>Times New Roman</vt:lpstr>
      <vt:lpstr>Wingdings</vt:lpstr>
      <vt:lpstr>Wingdings 2</vt:lpstr>
      <vt:lpstr>Calibri</vt:lpstr>
      <vt:lpstr>Century Schoolbook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Лист Microsoft Excel</vt:lpstr>
      <vt:lpstr>СОХРАНИМ ВОДУ НА ПЛАНЕТЕ!</vt:lpstr>
      <vt:lpstr>2013 ГОД ОБЪЯВЛЕН ГОДОМ ЗАЩИТЫ ОКРУЖАЮЩЕЙ СРЕДЫ !</vt:lpstr>
      <vt:lpstr>ЧТО Я ХОЧУ УЗНАТЬ?</vt:lpstr>
      <vt:lpstr>Слайд 4</vt:lpstr>
      <vt:lpstr>ЗАГРЯЗНЕНИЕ ОКЕАНА</vt:lpstr>
      <vt:lpstr>РАСХОД ВОДЫ ЗА СУТКИ В НАШЕМ ДОМЕ </vt:lpstr>
      <vt:lpstr>Слайд 7</vt:lpstr>
      <vt:lpstr>Слайд 8</vt:lpstr>
      <vt:lpstr>Слайд 9</vt:lpstr>
      <vt:lpstr>ВЫВОД: ПРИРОДНЫЕ ИСТОЧНИКИ ВОДЫ НЕЛЬЗЯ СЧИТАТЬ НЕИСЧЕРПАЕМЫМИ!</vt:lpstr>
      <vt:lpstr>Слайд 11</vt:lpstr>
      <vt:lpstr>Слайд 12</vt:lpstr>
      <vt:lpstr>Слайд 13</vt:lpstr>
      <vt:lpstr>ГДЕ Я ПРО ЭТО УЗНАЛА?</vt:lpstr>
      <vt:lpstr>Слайд 15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</dc:creator>
  <cp:lastModifiedBy>Andrei</cp:lastModifiedBy>
  <cp:revision>77</cp:revision>
  <dcterms:created xsi:type="dcterms:W3CDTF">2013-10-18T14:10:42Z</dcterms:created>
  <dcterms:modified xsi:type="dcterms:W3CDTF">2013-11-14T13:42:06Z</dcterms:modified>
</cp:coreProperties>
</file>