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D08"/>
    <a:srgbClr val="DE77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3EB3C62-7BAD-4170-B486-F7F1E9B0DA85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D6C686-2B91-42DD-BCB3-64CD541DB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storage.gorod55.ru/data/17ea/3ec3/2f54/4b9c/88f1/ebd9/bf0e/c184/800_0.jpeg" TargetMode="External"/><Relationship Id="rId18" Type="http://schemas.openxmlformats.org/officeDocument/2006/relationships/image" Target="../media/image21.jpeg"/><Relationship Id="rId3" Type="http://schemas.openxmlformats.org/officeDocument/2006/relationships/hyperlink" Target="http://900igr.net/datai/algebra/Protsentnye-zadachi/0006-004-Osnovnye-teoreticheskie-fakty.jpg" TargetMode="External"/><Relationship Id="rId21" Type="http://schemas.openxmlformats.org/officeDocument/2006/relationships/hyperlink" Target="http://its-softshop.ru/published/publicdata/B75843GFOREST/attachments/SC/products_pictures/primerchik-screen4_enl.jpg" TargetMode="External"/><Relationship Id="rId7" Type="http://schemas.openxmlformats.org/officeDocument/2006/relationships/hyperlink" Target="http://900igr.net/datai/matematika/Prijomy-uchebnoj-dejatelnosti/0030-043-5.-V-issledovanijakh-E.N.-Kabanovoj-Meller-pokazano-chto-priemy-uchebnoj.png" TargetMode="External"/><Relationship Id="rId12" Type="http://schemas.openxmlformats.org/officeDocument/2006/relationships/image" Target="../media/image18.jpeg"/><Relationship Id="rId17" Type="http://schemas.openxmlformats.org/officeDocument/2006/relationships/hyperlink" Target="http://www.idep.it/wp-content/uploads/2012/03/bambino.jpg" TargetMode="External"/><Relationship Id="rId2" Type="http://schemas.openxmlformats.org/officeDocument/2006/relationships/image" Target="../media/image13.jpeg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://didapro.files.wordpress.com/2010/03/21489464.jpg" TargetMode="External"/><Relationship Id="rId5" Type="http://schemas.openxmlformats.org/officeDocument/2006/relationships/image" Target="../media/image14.jpeg"/><Relationship Id="rId15" Type="http://schemas.openxmlformats.org/officeDocument/2006/relationships/hyperlink" Target="http://4pera.ru/upload/iblock/ba5/ba5922e525e87caeba88ec21fbe46a1d.jpg" TargetMode="External"/><Relationship Id="rId23" Type="http://schemas.openxmlformats.org/officeDocument/2006/relationships/hyperlink" Target="http://funforkids.ru/pictures/school21/school21006.png" TargetMode="External"/><Relationship Id="rId10" Type="http://schemas.openxmlformats.org/officeDocument/2006/relationships/image" Target="../media/image17.jpeg"/><Relationship Id="rId19" Type="http://schemas.openxmlformats.org/officeDocument/2006/relationships/hyperlink" Target="http://www.mrkwebpage.com/c209110_m.jpg" TargetMode="External"/><Relationship Id="rId4" Type="http://schemas.openxmlformats.org/officeDocument/2006/relationships/hyperlink" Target="http://blitz-system.com.ua/spaw2/uploads/images/5%20%D0%BA%D0%BB%D0%B0%D1%81%D1%81.%20%D0%BC%D0%B0%D1%82%D0%B5%D0%BC%D0%B0%D1%82%D0%B8%D0%BA%D0%B0.jpg" TargetMode="External"/><Relationship Id="rId9" Type="http://schemas.openxmlformats.org/officeDocument/2006/relationships/hyperlink" Target="http://bender-tender.ru/wp-content/uploads/2014/02/3701692.jpg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062912" cy="1470025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6350">
                  <a:solidFill>
                    <a:srgbClr val="FFC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Раскрась флажки</a:t>
            </a:r>
            <a:endParaRPr lang="ru-RU" sz="6000" b="1" i="1" dirty="0">
              <a:ln w="6350">
                <a:solidFill>
                  <a:srgbClr val="FFC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primerchik-screen4_enl.jpg"/>
          <p:cNvPicPr>
            <a:picLocks noChangeAspect="1"/>
          </p:cNvPicPr>
          <p:nvPr/>
        </p:nvPicPr>
        <p:blipFill>
          <a:blip r:embed="rId2"/>
          <a:srcRect b="5612"/>
          <a:stretch>
            <a:fillRect/>
          </a:stretch>
        </p:blipFill>
        <p:spPr>
          <a:xfrm>
            <a:off x="285720" y="3143248"/>
            <a:ext cx="4654367" cy="2690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21203788">
            <a:off x="1008887" y="3626816"/>
            <a:ext cx="2286016" cy="152712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 класс</a:t>
            </a:r>
          </a:p>
          <a:p>
            <a:pPr algn="ctr"/>
            <a:endParaRPr lang="ru-RU" dirty="0" smtClean="0"/>
          </a:p>
          <a:p>
            <a:pPr algn="ctr"/>
            <a:r>
              <a:rPr lang="ru-RU" b="1" i="1" dirty="0" smtClean="0"/>
              <a:t>УМК</a:t>
            </a:r>
          </a:p>
          <a:p>
            <a:pPr algn="ctr"/>
            <a:r>
              <a:rPr lang="ru-RU" b="1" i="1" dirty="0" smtClean="0"/>
              <a:t> «Школа России»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643050"/>
            <a:ext cx="8603456" cy="1752600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FFC000"/>
                </a:solidFill>
              </a:rPr>
              <a:t>Игра-тренажёр </a:t>
            </a:r>
            <a:r>
              <a:rPr lang="ru-RU" sz="3600" b="1" i="1" dirty="0" smtClean="0">
                <a:solidFill>
                  <a:srgbClr val="FFC000"/>
                </a:solidFill>
              </a:rPr>
              <a:t>по математике </a:t>
            </a:r>
          </a:p>
          <a:p>
            <a:r>
              <a:rPr lang="ru-RU" sz="3600" b="1" i="1" dirty="0" smtClean="0">
                <a:solidFill>
                  <a:srgbClr val="FFC000"/>
                </a:solidFill>
              </a:rPr>
              <a:t>тема : «Уравнение»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 rot="21030940">
            <a:off x="3898979" y="3164001"/>
            <a:ext cx="785818" cy="428628"/>
          </a:xfrm>
          <a:prstGeom prst="cloud">
            <a:avLst/>
          </a:prstGeom>
          <a:solidFill>
            <a:schemeClr val="tx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23211" y="4826675"/>
            <a:ext cx="45207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FFFF00"/>
                </a:solidFill>
              </a:rPr>
              <a:t>Слободян Е. А.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учитель начальных классов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МБОУ «СОШ № 2  им. Г.В.Кравченко» 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г. Вуктыл</a:t>
            </a:r>
          </a:p>
          <a:p>
            <a:pPr algn="r"/>
            <a:r>
              <a:rPr lang="ru-RU" b="1" dirty="0" smtClean="0">
                <a:solidFill>
                  <a:srgbClr val="FFFF00"/>
                </a:solidFill>
              </a:rPr>
              <a:t>Республика Коми</a:t>
            </a:r>
          </a:p>
          <a:p>
            <a:pPr algn="r"/>
            <a:endParaRPr lang="ru-RU" dirty="0" smtClean="0"/>
          </a:p>
          <a:p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000628" y="6143644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07193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357158" y="357166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786182" y="357166"/>
            <a:ext cx="857256" cy="6429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857488" y="357166"/>
            <a:ext cx="714380" cy="71438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0-конечная звезда 8"/>
          <p:cNvSpPr/>
          <p:nvPr/>
        </p:nvSpPr>
        <p:spPr>
          <a:xfrm>
            <a:off x="4786314" y="357166"/>
            <a:ext cx="785818" cy="714380"/>
          </a:xfrm>
          <a:prstGeom prst="star10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5929322" y="357166"/>
            <a:ext cx="714380" cy="642942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28860" y="1500174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54 + С = 99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2571744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54 + 45 = 99</a:t>
            </a:r>
            <a:endParaRPr lang="ru-RU" sz="3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28860" y="2357430"/>
            <a:ext cx="278608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bambino.jpg"/>
          <p:cNvPicPr>
            <a:picLocks noChangeAspect="1"/>
          </p:cNvPicPr>
          <p:nvPr/>
        </p:nvPicPr>
        <p:blipFill>
          <a:blip r:embed="rId2" cstate="print"/>
          <a:srcRect l="12500" r="7031"/>
          <a:stretch>
            <a:fillRect/>
          </a:stretch>
        </p:blipFill>
        <p:spPr>
          <a:xfrm>
            <a:off x="285720" y="3929066"/>
            <a:ext cx="3378572" cy="2409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000232" y="4714884"/>
            <a:ext cx="1571636" cy="71438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УРАВНЕНИЕ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7-конечная звезда 17"/>
          <p:cNvSpPr/>
          <p:nvPr/>
        </p:nvSpPr>
        <p:spPr>
          <a:xfrm>
            <a:off x="5429256" y="3214686"/>
            <a:ext cx="1000132" cy="857256"/>
          </a:xfrm>
          <a:prstGeom prst="star7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44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9" name="7-конечная звезда 18"/>
          <p:cNvSpPr/>
          <p:nvPr/>
        </p:nvSpPr>
        <p:spPr>
          <a:xfrm>
            <a:off x="6786578" y="2071678"/>
            <a:ext cx="1000132" cy="857256"/>
          </a:xfrm>
          <a:prstGeom prst="star7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53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7-конечная звезда 19"/>
          <p:cNvSpPr/>
          <p:nvPr/>
        </p:nvSpPr>
        <p:spPr>
          <a:xfrm>
            <a:off x="4429124" y="4643446"/>
            <a:ext cx="1000132" cy="857256"/>
          </a:xfrm>
          <a:prstGeom prst="star7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55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7-конечная звезда 20"/>
          <p:cNvSpPr/>
          <p:nvPr/>
        </p:nvSpPr>
        <p:spPr>
          <a:xfrm>
            <a:off x="6215074" y="4714884"/>
            <a:ext cx="1000132" cy="857256"/>
          </a:xfrm>
          <a:prstGeom prst="star7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45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7-конечная звезда 21"/>
          <p:cNvSpPr/>
          <p:nvPr/>
        </p:nvSpPr>
        <p:spPr>
          <a:xfrm>
            <a:off x="7500958" y="3643314"/>
            <a:ext cx="1000132" cy="857256"/>
          </a:xfrm>
          <a:prstGeom prst="star7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41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16" y="5357826"/>
            <a:ext cx="2012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Хорошо!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7-конечная звезда 23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данные 26"/>
          <p:cNvSpPr/>
          <p:nvPr/>
        </p:nvSpPr>
        <p:spPr>
          <a:xfrm>
            <a:off x="8001024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flipV="1">
            <a:off x="357158" y="357166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714744" y="357166"/>
            <a:ext cx="928694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857488" y="357166"/>
            <a:ext cx="714380" cy="71438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0-конечная звезда 8"/>
          <p:cNvSpPr/>
          <p:nvPr/>
        </p:nvSpPr>
        <p:spPr>
          <a:xfrm>
            <a:off x="4786314" y="357166"/>
            <a:ext cx="785818" cy="714380"/>
          </a:xfrm>
          <a:prstGeom prst="star10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5929322" y="357166"/>
            <a:ext cx="785818" cy="714380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86050" y="1357298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75 – Х = 23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43174" y="2214554"/>
            <a:ext cx="274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75 – 52 = 23</a:t>
            </a:r>
            <a:endParaRPr lang="ru-RU" sz="36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786050" y="2071678"/>
            <a:ext cx="25717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c209110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971468"/>
            <a:ext cx="3211872" cy="288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блако 19"/>
          <p:cNvSpPr/>
          <p:nvPr/>
        </p:nvSpPr>
        <p:spPr>
          <a:xfrm rot="20957907">
            <a:off x="928662" y="3500438"/>
            <a:ext cx="1285884" cy="7858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785786" y="1857364"/>
            <a:ext cx="1285884" cy="7858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3286116" y="3143248"/>
            <a:ext cx="1285884" cy="7858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98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3" name="Облако 22"/>
          <p:cNvSpPr/>
          <p:nvPr/>
        </p:nvSpPr>
        <p:spPr>
          <a:xfrm rot="671694">
            <a:off x="6286512" y="1928802"/>
            <a:ext cx="1285884" cy="7858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52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 rot="331581">
            <a:off x="5786446" y="3429000"/>
            <a:ext cx="1285884" cy="78581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53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3768" y="2786058"/>
            <a:ext cx="1630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err="1" smtClean="0">
                <a:solidFill>
                  <a:srgbClr val="00B0F0"/>
                </a:solidFill>
              </a:rPr>
              <a:t>Супер</a:t>
            </a:r>
            <a:r>
              <a:rPr lang="ru-RU" sz="3200" b="1" i="1" dirty="0" smtClean="0">
                <a:solidFill>
                  <a:srgbClr val="00B0F0"/>
                </a:solidFill>
              </a:rPr>
              <a:t>!</a:t>
            </a:r>
            <a:endParaRPr lang="ru-RU" sz="3200" b="1" i="1" dirty="0">
              <a:solidFill>
                <a:srgbClr val="00B0F0"/>
              </a:solidFill>
            </a:endParaRPr>
          </a:p>
        </p:txBody>
      </p:sp>
      <p:sp>
        <p:nvSpPr>
          <p:cNvPr id="29" name="Блок-схема: данные 28"/>
          <p:cNvSpPr/>
          <p:nvPr/>
        </p:nvSpPr>
        <p:spPr>
          <a:xfrm>
            <a:off x="8072462" y="357166"/>
            <a:ext cx="642942" cy="642942"/>
          </a:xfrm>
          <a:prstGeom prst="flowChartInputOutp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" action="ppaction://hlinkshowjump?jump=endshow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сведения 30">
            <a:hlinkClick r:id="" action="ppaction://hlinkshowjump?jump=nextslide" highlightClick="1"/>
          </p:cNvPr>
          <p:cNvSpPr/>
          <p:nvPr/>
        </p:nvSpPr>
        <p:spPr>
          <a:xfrm>
            <a:off x="7715272" y="6215082"/>
            <a:ext cx="714348" cy="6429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данные 32"/>
          <p:cNvSpPr/>
          <p:nvPr/>
        </p:nvSpPr>
        <p:spPr>
          <a:xfrm>
            <a:off x="8072462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57356" y="0"/>
            <a:ext cx="514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м</a:t>
            </a:r>
            <a:endParaRPr lang="ru-RU" sz="24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57422" y="0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</a:t>
            </a:r>
            <a:endParaRPr lang="ru-RU" sz="2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2857488" y="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л</a:t>
            </a:r>
            <a:endParaRPr lang="ru-RU" sz="2400" b="1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86116" y="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</a:t>
            </a:r>
            <a:endParaRPr lang="ru-RU" sz="2400" b="1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3857620" y="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д</a:t>
            </a:r>
            <a:endParaRPr lang="ru-RU" sz="24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429124" y="0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е</a:t>
            </a:r>
            <a:endParaRPr lang="ru-RU" sz="24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000628" y="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ц</a:t>
            </a:r>
            <a:endParaRPr lang="ru-RU" sz="2400" b="1" i="1" dirty="0"/>
          </a:p>
        </p:txBody>
      </p:sp>
      <p:sp>
        <p:nvSpPr>
          <p:cNvPr id="41" name="TextBox 40"/>
          <p:cNvSpPr txBox="1"/>
          <p:nvPr/>
        </p:nvSpPr>
        <p:spPr>
          <a:xfrm flipH="1">
            <a:off x="5572132" y="0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!</a:t>
            </a:r>
            <a:endParaRPr lang="ru-RU" sz="24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08DC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6500"/>
                            </p:stCondLst>
                            <p:childTnLst>
                              <p:par>
                                <p:cTn id="1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  <p:bldP spid="24" grpId="0" animBg="1"/>
      <p:bldP spid="26" grpId="0"/>
      <p:bldP spid="29" grpId="0" animBg="1"/>
      <p:bldP spid="34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214290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Ссылки:</a:t>
            </a:r>
            <a:endParaRPr lang="ru-RU" b="1" i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0006-004-Osnovnye-teoreticheskie-fak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714356"/>
            <a:ext cx="473003" cy="500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3"/>
              </a:rPr>
              <a:t>http://900igr.net/datai/algebra/Protsentnye-zadachi/0006-004-Osnovnye-teoreticheskie-fakty.jpg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4"/>
              </a:rPr>
              <a:t>http://blitz-system.com.ua/spaw2/uploads/images/5%20%D0%BA%D0%BB%D0%B0%D1%81%D1%81.%20%D0%BC%D0%B0%D1%82%D0%B5%D0%BC%D0%B0%D1%82%D0%B8%D0%BA%D0%B0.jpg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6" name="Рисунок 5" descr="5 класс. математи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500174"/>
            <a:ext cx="305559" cy="38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30-043-5.-V-issledovanijakh-E.N.-Kabanovoj-Meller-pokazano-chto-priemy-uchebnoj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2000240"/>
            <a:ext cx="428628" cy="486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7859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7"/>
              </a:rPr>
              <a:t>http://900igr.net/datai/matematika/Prijomy-uchebnoj-dejatelnosti/0030-043-5.-V-issledovanijakh-E.N.-Kabanovoj-Meller-pokazano-chto-priemy-uchebnoj.png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9" name="Рисунок 8" descr="37016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2214554"/>
            <a:ext cx="428628" cy="582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500306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9"/>
              </a:rPr>
              <a:t>http://bender-tender.ru/wp-content/uploads/2014/02/3701692.jpg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1" name="Рисунок 10" descr="2148946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4500562" y="2714620"/>
            <a:ext cx="428628" cy="418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278605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1"/>
              </a:rPr>
              <a:t>http://didapro.files.wordpress.com/2010/03/21489464.jpg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13" name="Рисунок 12" descr="800_0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15140" y="2928934"/>
            <a:ext cx="461485" cy="42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314324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3"/>
              </a:rPr>
              <a:t>http://storage.gorod55.ru/data/17ea/3ec3/2f54/4b9c/88f1/ebd9/bf0e/c184/800_0.jpeg</a:t>
            </a:r>
            <a:endParaRPr lang="ru-RU" sz="1200" dirty="0"/>
          </a:p>
        </p:txBody>
      </p:sp>
      <p:pic>
        <p:nvPicPr>
          <p:cNvPr id="15" name="Рисунок 14" descr="ba5922e525e87caeba88ec21fbe46a1d.jpg"/>
          <p:cNvPicPr>
            <a:picLocks noChangeAspect="1"/>
          </p:cNvPicPr>
          <p:nvPr/>
        </p:nvPicPr>
        <p:blipFill>
          <a:blip r:embed="rId14" cstate="print"/>
          <a:srcRect b="8381"/>
          <a:stretch>
            <a:fillRect/>
          </a:stretch>
        </p:blipFill>
        <p:spPr>
          <a:xfrm>
            <a:off x="6143636" y="3357562"/>
            <a:ext cx="362700" cy="42862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342900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5"/>
              </a:rPr>
              <a:t>http://4pera.ru/upload/iblock/ba5/ba5922e525e87caeba88ec21fbe46a1d.jpg</a:t>
            </a:r>
            <a:endParaRPr lang="ru-RU" sz="1200" dirty="0"/>
          </a:p>
        </p:txBody>
      </p:sp>
      <p:pic>
        <p:nvPicPr>
          <p:cNvPr id="17" name="Рисунок 16" descr="bambino.jpg"/>
          <p:cNvPicPr>
            <a:picLocks noChangeAspect="1"/>
          </p:cNvPicPr>
          <p:nvPr/>
        </p:nvPicPr>
        <p:blipFill>
          <a:blip r:embed="rId16" cstate="print"/>
          <a:srcRect l="12500" r="7031"/>
          <a:stretch>
            <a:fillRect/>
          </a:stretch>
        </p:blipFill>
        <p:spPr>
          <a:xfrm>
            <a:off x="5000628" y="3714752"/>
            <a:ext cx="473882" cy="337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0" y="37147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7"/>
              </a:rPr>
              <a:t>http://www.idep.it/wp-content/uploads/2012/03/bambino.jpg</a:t>
            </a:r>
            <a:endParaRPr lang="ru-RU" sz="1200" dirty="0"/>
          </a:p>
        </p:txBody>
      </p:sp>
      <p:pic>
        <p:nvPicPr>
          <p:cNvPr id="19" name="Рисунок 18" descr="c209110_m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786182" y="4000504"/>
            <a:ext cx="476912" cy="428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0" y="414338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9"/>
              </a:rPr>
              <a:t>http://www.mrkwebpage.com/c209110_m.jpg</a:t>
            </a:r>
            <a:endParaRPr lang="ru-RU" sz="1200" dirty="0"/>
          </a:p>
        </p:txBody>
      </p:sp>
      <p:sp>
        <p:nvSpPr>
          <p:cNvPr id="21" name="Управляющая кнопка: домой 20">
            <a:hlinkClick r:id="" action="ppaction://hlinkshowjump?jump=endshow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primerchik-screen4_enl.jpg"/>
          <p:cNvPicPr>
            <a:picLocks noChangeAspect="1"/>
          </p:cNvPicPr>
          <p:nvPr/>
        </p:nvPicPr>
        <p:blipFill>
          <a:blip r:embed="rId20" cstate="print"/>
          <a:srcRect b="5612"/>
          <a:stretch>
            <a:fillRect/>
          </a:stretch>
        </p:blipFill>
        <p:spPr>
          <a:xfrm>
            <a:off x="1571604" y="4643446"/>
            <a:ext cx="571504" cy="33040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44291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21"/>
              </a:rPr>
              <a:t>http://its-softshop.ru/published/publicdata/B75843GFOREST/attachments/SC/products_pictures/primerchik-screen4_enl.jpg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24" name="Рисунок 23" descr="school21006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214810" y="4857760"/>
            <a:ext cx="518217" cy="57150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0" y="514351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23"/>
              </a:rPr>
              <a:t>http://funforkids.ru/pictures/school21/school21006.png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7700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Дорогой второклассник,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Ты уже знаком с понятием                           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и знаешь, как решать уравнения.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school21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590" y="857232"/>
            <a:ext cx="3368410" cy="3714776"/>
          </a:xfrm>
          <a:prstGeom prst="rect">
            <a:avLst/>
          </a:prstGeom>
        </p:spPr>
      </p:pic>
      <p:sp>
        <p:nvSpPr>
          <p:cNvPr id="6" name="Трапеция 5"/>
          <p:cNvSpPr/>
          <p:nvPr/>
        </p:nvSpPr>
        <p:spPr>
          <a:xfrm rot="16200000">
            <a:off x="7322363" y="2607463"/>
            <a:ext cx="1357322" cy="1143008"/>
          </a:xfrm>
          <a:prstGeom prst="trapezoid">
            <a:avLst>
              <a:gd name="adj" fmla="val 13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903345"/>
            <a:ext cx="717055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361D08"/>
                </a:solidFill>
              </a:rPr>
              <a:t>Найди</a:t>
            </a:r>
            <a:r>
              <a:rPr lang="ru-RU" sz="2400" dirty="0" smtClean="0">
                <a:solidFill>
                  <a:srgbClr val="361D08"/>
                </a:solidFill>
              </a:rPr>
              <a:t> устно </a:t>
            </a:r>
            <a:r>
              <a:rPr lang="ru-RU" sz="2400" b="1" dirty="0" smtClean="0">
                <a:solidFill>
                  <a:srgbClr val="361D08"/>
                </a:solidFill>
              </a:rPr>
              <a:t>значение неизвестного числа </a:t>
            </a:r>
          </a:p>
          <a:p>
            <a:r>
              <a:rPr lang="ru-RU" sz="2400" i="1" dirty="0" smtClean="0">
                <a:solidFill>
                  <a:srgbClr val="361D08"/>
                </a:solidFill>
              </a:rPr>
              <a:t>(слагаемого, уменьшаемого, вычитаемого)</a:t>
            </a:r>
            <a:r>
              <a:rPr lang="ru-RU" sz="2400" dirty="0" smtClean="0">
                <a:solidFill>
                  <a:srgbClr val="361D08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361D08"/>
                </a:solidFill>
              </a:rPr>
              <a:t>и </a:t>
            </a:r>
            <a:r>
              <a:rPr lang="ru-RU" sz="2400" b="1" dirty="0" smtClean="0">
                <a:solidFill>
                  <a:srgbClr val="361D08"/>
                </a:solidFill>
              </a:rPr>
              <a:t>выбери правильный ответ. </a:t>
            </a:r>
          </a:p>
          <a:p>
            <a:r>
              <a:rPr lang="ru-RU" sz="2400" dirty="0" smtClean="0">
                <a:solidFill>
                  <a:srgbClr val="361D08"/>
                </a:solidFill>
              </a:rPr>
              <a:t>Если правильно решишь уравнение,</a:t>
            </a:r>
          </a:p>
          <a:p>
            <a:r>
              <a:rPr lang="ru-RU" sz="2400" dirty="0" smtClean="0">
                <a:solidFill>
                  <a:srgbClr val="361D08"/>
                </a:solidFill>
              </a:rPr>
              <a:t>то </a:t>
            </a:r>
            <a:r>
              <a:rPr lang="ru-RU" sz="2400" b="1" dirty="0" smtClean="0">
                <a:solidFill>
                  <a:srgbClr val="361D08"/>
                </a:solidFill>
              </a:rPr>
              <a:t>флажок станет цветным</a:t>
            </a:r>
            <a:r>
              <a:rPr lang="ru-RU" sz="2400" dirty="0" smtClean="0">
                <a:solidFill>
                  <a:srgbClr val="361D08"/>
                </a:solidFill>
              </a:rPr>
              <a:t>.</a:t>
            </a:r>
          </a:p>
          <a:p>
            <a:endParaRPr lang="ru-RU" sz="2400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Удачи!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428604"/>
            <a:ext cx="2492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уравнение</a:t>
            </a:r>
            <a:r>
              <a:rPr lang="ru-RU" sz="20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  <a:endParaRPr lang="ru-RU" sz="2000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1714488"/>
            <a:ext cx="528641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61D08"/>
                </a:solidFill>
              </a:rPr>
              <a:t>Уравнение</a:t>
            </a:r>
            <a:r>
              <a:rPr lang="ru-RU" sz="2000" dirty="0" smtClean="0">
                <a:solidFill>
                  <a:srgbClr val="361D08"/>
                </a:solidFill>
              </a:rPr>
              <a:t> – это равенство, </a:t>
            </a:r>
          </a:p>
          <a:p>
            <a:pPr algn="ctr"/>
            <a:r>
              <a:rPr lang="ru-RU" sz="2000" dirty="0" smtClean="0">
                <a:solidFill>
                  <a:srgbClr val="361D08"/>
                </a:solidFill>
              </a:rPr>
              <a:t>содержащее неизвестное число,</a:t>
            </a:r>
          </a:p>
          <a:p>
            <a:pPr algn="ctr"/>
            <a:r>
              <a:rPr lang="ru-RU" sz="2000" dirty="0" smtClean="0">
                <a:solidFill>
                  <a:srgbClr val="361D08"/>
                </a:solidFill>
              </a:rPr>
              <a:t>которое надо найти.</a:t>
            </a:r>
            <a:endParaRPr lang="ru-RU" sz="2000" dirty="0">
              <a:solidFill>
                <a:srgbClr val="361D08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10115">
            <a:off x="7358082" y="3000372"/>
            <a:ext cx="1213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solidFill>
                  <a:srgbClr val="361D08"/>
                </a:solidFill>
              </a:rPr>
              <a:t>УРАВНЕНИЕ</a:t>
            </a:r>
            <a:endParaRPr lang="ru-RU" sz="1400" b="1" i="1" dirty="0">
              <a:solidFill>
                <a:srgbClr val="361D08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215206" y="5786454"/>
            <a:ext cx="785818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0595825" flipV="1">
            <a:off x="714348" y="3143248"/>
            <a:ext cx="357190" cy="500066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285852" y="3286124"/>
            <a:ext cx="285752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603190">
            <a:off x="1872608" y="3438077"/>
            <a:ext cx="235964" cy="4020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 rot="3989278">
            <a:off x="2488933" y="3463026"/>
            <a:ext cx="428628" cy="285752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20944483" flipV="1">
            <a:off x="3043867" y="3179334"/>
            <a:ext cx="428628" cy="50006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19188">
            <a:off x="3741207" y="3364969"/>
            <a:ext cx="263037" cy="3716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6248" y="3500438"/>
            <a:ext cx="285752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/>
          <p:cNvSpPr/>
          <p:nvPr/>
        </p:nvSpPr>
        <p:spPr>
          <a:xfrm rot="4078081">
            <a:off x="4927713" y="3466946"/>
            <a:ext cx="428628" cy="28575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098460" flipV="1">
            <a:off x="5472760" y="3250773"/>
            <a:ext cx="428628" cy="50006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07818" y="3064164"/>
            <a:ext cx="6733309" cy="496454"/>
          </a:xfrm>
          <a:custGeom>
            <a:avLst/>
            <a:gdLst>
              <a:gd name="connsiteX0" fmla="*/ 0 w 6733309"/>
              <a:gd name="connsiteY0" fmla="*/ 496454 h 496454"/>
              <a:gd name="connsiteX1" fmla="*/ 748146 w 6733309"/>
              <a:gd name="connsiteY1" fmla="*/ 66963 h 496454"/>
              <a:gd name="connsiteX2" fmla="*/ 1537855 w 6733309"/>
              <a:gd name="connsiteY2" fmla="*/ 330200 h 496454"/>
              <a:gd name="connsiteX3" fmla="*/ 2175164 w 6733309"/>
              <a:gd name="connsiteY3" fmla="*/ 441036 h 496454"/>
              <a:gd name="connsiteX4" fmla="*/ 2660073 w 6733309"/>
              <a:gd name="connsiteY4" fmla="*/ 219363 h 496454"/>
              <a:gd name="connsiteX5" fmla="*/ 3269673 w 6733309"/>
              <a:gd name="connsiteY5" fmla="*/ 66963 h 496454"/>
              <a:gd name="connsiteX6" fmla="*/ 3948546 w 6733309"/>
              <a:gd name="connsiteY6" fmla="*/ 385618 h 496454"/>
              <a:gd name="connsiteX7" fmla="*/ 4821382 w 6733309"/>
              <a:gd name="connsiteY7" fmla="*/ 371763 h 496454"/>
              <a:gd name="connsiteX8" fmla="*/ 5126182 w 6733309"/>
              <a:gd name="connsiteY8" fmla="*/ 25400 h 496454"/>
              <a:gd name="connsiteX9" fmla="*/ 5611091 w 6733309"/>
              <a:gd name="connsiteY9" fmla="*/ 219363 h 496454"/>
              <a:gd name="connsiteX10" fmla="*/ 6470073 w 6733309"/>
              <a:gd name="connsiteY10" fmla="*/ 441036 h 496454"/>
              <a:gd name="connsiteX11" fmla="*/ 6733309 w 6733309"/>
              <a:gd name="connsiteY11" fmla="*/ 177800 h 496454"/>
              <a:gd name="connsiteX12" fmla="*/ 6733309 w 6733309"/>
              <a:gd name="connsiteY12" fmla="*/ 177800 h 4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3309" h="496454">
                <a:moveTo>
                  <a:pt x="0" y="496454"/>
                </a:moveTo>
                <a:cubicBezTo>
                  <a:pt x="245918" y="295563"/>
                  <a:pt x="491837" y="94672"/>
                  <a:pt x="748146" y="66963"/>
                </a:cubicBezTo>
                <a:cubicBezTo>
                  <a:pt x="1004455" y="39254"/>
                  <a:pt x="1300019" y="267855"/>
                  <a:pt x="1537855" y="330200"/>
                </a:cubicBezTo>
                <a:cubicBezTo>
                  <a:pt x="1775691" y="392545"/>
                  <a:pt x="1988128" y="459509"/>
                  <a:pt x="2175164" y="441036"/>
                </a:cubicBezTo>
                <a:cubicBezTo>
                  <a:pt x="2362200" y="422563"/>
                  <a:pt x="2477655" y="281708"/>
                  <a:pt x="2660073" y="219363"/>
                </a:cubicBezTo>
                <a:cubicBezTo>
                  <a:pt x="2842491" y="157018"/>
                  <a:pt x="3054928" y="39254"/>
                  <a:pt x="3269673" y="66963"/>
                </a:cubicBezTo>
                <a:cubicBezTo>
                  <a:pt x="3484418" y="94672"/>
                  <a:pt x="3689928" y="334818"/>
                  <a:pt x="3948546" y="385618"/>
                </a:cubicBezTo>
                <a:cubicBezTo>
                  <a:pt x="4207164" y="436418"/>
                  <a:pt x="4625109" y="431799"/>
                  <a:pt x="4821382" y="371763"/>
                </a:cubicBezTo>
                <a:cubicBezTo>
                  <a:pt x="5017655" y="311727"/>
                  <a:pt x="4994564" y="50800"/>
                  <a:pt x="5126182" y="25400"/>
                </a:cubicBezTo>
                <a:cubicBezTo>
                  <a:pt x="5257800" y="0"/>
                  <a:pt x="5387109" y="150090"/>
                  <a:pt x="5611091" y="219363"/>
                </a:cubicBezTo>
                <a:cubicBezTo>
                  <a:pt x="5835073" y="288636"/>
                  <a:pt x="6283037" y="447963"/>
                  <a:pt x="6470073" y="441036"/>
                </a:cubicBezTo>
                <a:cubicBezTo>
                  <a:pt x="6657109" y="434109"/>
                  <a:pt x="6733309" y="177800"/>
                  <a:pt x="6733309" y="177800"/>
                </a:cubicBezTo>
                <a:lnTo>
                  <a:pt x="6733309" y="177800"/>
                </a:ln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285860"/>
            <a:ext cx="2358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 + </a:t>
            </a:r>
            <a:r>
              <a:rPr lang="ru-RU" sz="4400" b="1" dirty="0" err="1" smtClean="0"/>
              <a:t>х</a:t>
            </a:r>
            <a:r>
              <a:rPr lang="ru-RU" sz="4400" b="1" dirty="0" smtClean="0"/>
              <a:t> = 16</a:t>
            </a:r>
            <a:endParaRPr lang="ru-RU" sz="4400" b="1" dirty="0"/>
          </a:p>
        </p:txBody>
      </p:sp>
      <p:sp>
        <p:nvSpPr>
          <p:cNvPr id="7" name="Овал 6"/>
          <p:cNvSpPr/>
          <p:nvPr/>
        </p:nvSpPr>
        <p:spPr>
          <a:xfrm>
            <a:off x="7858148" y="5429264"/>
            <a:ext cx="107157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8" name="TextBox 7">
            <a:hlinkClick r:id="" action="ppaction://hlinkshowjump?jump=nextslide"/>
          </p:cNvPr>
          <p:cNvSpPr txBox="1"/>
          <p:nvPr/>
        </p:nvSpPr>
        <p:spPr>
          <a:xfrm>
            <a:off x="2285984" y="2500306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7 + 9 = 16</a:t>
            </a:r>
            <a:endParaRPr lang="ru-RU" sz="44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442912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357422" y="2071678"/>
            <a:ext cx="24288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86116" y="4214818"/>
            <a:ext cx="282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Правильно!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388" y="4214818"/>
            <a:ext cx="1071570" cy="10001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9</a:t>
            </a:r>
            <a:endParaRPr lang="ru-RU" sz="3200" b="1" dirty="0"/>
          </a:p>
        </p:txBody>
      </p:sp>
      <p:sp>
        <p:nvSpPr>
          <p:cNvPr id="5" name="Овал 4"/>
          <p:cNvSpPr/>
          <p:nvPr/>
        </p:nvSpPr>
        <p:spPr>
          <a:xfrm>
            <a:off x="7858148" y="3357562"/>
            <a:ext cx="1071570" cy="1000132"/>
          </a:xfrm>
          <a:prstGeom prst="ellipse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4" name="Овал 3"/>
          <p:cNvSpPr/>
          <p:nvPr/>
        </p:nvSpPr>
        <p:spPr>
          <a:xfrm>
            <a:off x="6429388" y="2071678"/>
            <a:ext cx="1071570" cy="100013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3" name="Овал 2"/>
          <p:cNvSpPr/>
          <p:nvPr/>
        </p:nvSpPr>
        <p:spPr>
          <a:xfrm>
            <a:off x="7858148" y="1285860"/>
            <a:ext cx="1071570" cy="100013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6</a:t>
            </a:r>
            <a:endParaRPr lang="ru-RU" sz="3200" b="1" dirty="0"/>
          </a:p>
        </p:txBody>
      </p:sp>
      <p:pic>
        <p:nvPicPr>
          <p:cNvPr id="20" name="Рисунок 19" descr="0006-004-Osnovnye-teoreticheskie-fak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71" y="3577716"/>
            <a:ext cx="2900069" cy="306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/>
          <p:cNvSpPr txBox="1"/>
          <p:nvPr/>
        </p:nvSpPr>
        <p:spPr>
          <a:xfrm>
            <a:off x="642910" y="4000504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уравнение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3071802" y="357166"/>
            <a:ext cx="714380" cy="71438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000496" y="357166"/>
            <a:ext cx="857256" cy="71438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>
            <a:off x="5072066" y="357166"/>
            <a:ext cx="785818" cy="714380"/>
          </a:xfrm>
          <a:prstGeom prst="star10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6072198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данные 27"/>
          <p:cNvSpPr/>
          <p:nvPr/>
        </p:nvSpPr>
        <p:spPr>
          <a:xfrm>
            <a:off x="8143900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5" grpId="0" animBg="1"/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1500174"/>
            <a:ext cx="3079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37 + у = 40</a:t>
            </a:r>
            <a:endParaRPr lang="ru-RU" sz="4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57290" y="2357430"/>
            <a:ext cx="27860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Солнце 6"/>
          <p:cNvSpPr/>
          <p:nvPr/>
        </p:nvSpPr>
        <p:spPr>
          <a:xfrm>
            <a:off x="5572132" y="1285860"/>
            <a:ext cx="1214446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Солнце 7"/>
          <p:cNvSpPr/>
          <p:nvPr/>
        </p:nvSpPr>
        <p:spPr>
          <a:xfrm>
            <a:off x="7286644" y="2214554"/>
            <a:ext cx="1214446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Солнце 8"/>
          <p:cNvSpPr/>
          <p:nvPr/>
        </p:nvSpPr>
        <p:spPr>
          <a:xfrm>
            <a:off x="5715008" y="3357562"/>
            <a:ext cx="1214446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0" name="Солнце 9"/>
          <p:cNvSpPr/>
          <p:nvPr/>
        </p:nvSpPr>
        <p:spPr>
          <a:xfrm>
            <a:off x="7286644" y="4714884"/>
            <a:ext cx="1214446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714752"/>
            <a:ext cx="2457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Молодец!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2786058"/>
            <a:ext cx="3052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37 + 3 = 40</a:t>
            </a:r>
            <a:endParaRPr lang="ru-RU" sz="4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407193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5 класс. математ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2071702" cy="2597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ятиугольник 14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2857488" y="357166"/>
            <a:ext cx="714380" cy="71438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857620" y="428604"/>
            <a:ext cx="857256" cy="71438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10-конечная звезда 20"/>
          <p:cNvSpPr/>
          <p:nvPr/>
        </p:nvSpPr>
        <p:spPr>
          <a:xfrm>
            <a:off x="4857752" y="357166"/>
            <a:ext cx="785818" cy="714380"/>
          </a:xfrm>
          <a:prstGeom prst="star10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ердце 21"/>
          <p:cNvSpPr/>
          <p:nvPr/>
        </p:nvSpPr>
        <p:spPr>
          <a:xfrm>
            <a:off x="5929322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7-конечная звезда 22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данные 23"/>
          <p:cNvSpPr/>
          <p:nvPr/>
        </p:nvSpPr>
        <p:spPr>
          <a:xfrm>
            <a:off x="8001024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07193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28" y="1214422"/>
            <a:ext cx="3124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а + 44 = 60</a:t>
            </a:r>
            <a:endParaRPr lang="ru-RU" sz="4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143504" y="2143116"/>
            <a:ext cx="278608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ятно 1 9"/>
          <p:cNvSpPr/>
          <p:nvPr/>
        </p:nvSpPr>
        <p:spPr>
          <a:xfrm>
            <a:off x="357158" y="1357298"/>
            <a:ext cx="1714512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11" name="Пятно 1 10"/>
          <p:cNvSpPr/>
          <p:nvPr/>
        </p:nvSpPr>
        <p:spPr>
          <a:xfrm>
            <a:off x="1857356" y="2428868"/>
            <a:ext cx="1714512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16</a:t>
            </a:r>
            <a:endParaRPr lang="ru-RU" sz="2800" b="1" dirty="0"/>
          </a:p>
        </p:txBody>
      </p:sp>
      <p:sp>
        <p:nvSpPr>
          <p:cNvPr id="12" name="Пятно 1 11"/>
          <p:cNvSpPr/>
          <p:nvPr/>
        </p:nvSpPr>
        <p:spPr>
          <a:xfrm>
            <a:off x="285720" y="3429000"/>
            <a:ext cx="1714512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17</a:t>
            </a:r>
            <a:endParaRPr lang="ru-RU" sz="2800" b="1" dirty="0"/>
          </a:p>
        </p:txBody>
      </p:sp>
      <p:sp>
        <p:nvSpPr>
          <p:cNvPr id="13" name="Пятно 1 12"/>
          <p:cNvSpPr/>
          <p:nvPr/>
        </p:nvSpPr>
        <p:spPr>
          <a:xfrm>
            <a:off x="2000232" y="4286256"/>
            <a:ext cx="1714512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14" name="Пятно 1 13"/>
          <p:cNvSpPr/>
          <p:nvPr/>
        </p:nvSpPr>
        <p:spPr>
          <a:xfrm>
            <a:off x="642910" y="5357826"/>
            <a:ext cx="1714512" cy="10001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24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8" y="3357562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Верно!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2357430"/>
            <a:ext cx="3384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16 + 44 = 60</a:t>
            </a:r>
            <a:endParaRPr lang="ru-RU" sz="4400" b="1" dirty="0"/>
          </a:p>
        </p:txBody>
      </p:sp>
      <p:sp>
        <p:nvSpPr>
          <p:cNvPr id="17" name="Пятиугольник 16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0030-043-5.-V-issledovanijakh-E.N.-Kabanovoj-Meller-pokazano-chto-priemy-uchebno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500438"/>
            <a:ext cx="2733635" cy="310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 rot="13901177">
            <a:off x="5899887" y="5447145"/>
            <a:ext cx="1446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уравнение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2928926" y="357166"/>
            <a:ext cx="714380" cy="71438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>
            <a:off x="3857620" y="357166"/>
            <a:ext cx="857256" cy="71438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ердце 23"/>
          <p:cNvSpPr/>
          <p:nvPr/>
        </p:nvSpPr>
        <p:spPr>
          <a:xfrm>
            <a:off x="5857884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857752" y="357166"/>
            <a:ext cx="785818" cy="714380"/>
          </a:xfrm>
          <a:prstGeom prst="star10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данные 26"/>
          <p:cNvSpPr/>
          <p:nvPr/>
        </p:nvSpPr>
        <p:spPr>
          <a:xfrm>
            <a:off x="8001024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Улыбающееся лицо 22"/>
          <p:cNvSpPr/>
          <p:nvPr/>
        </p:nvSpPr>
        <p:spPr>
          <a:xfrm>
            <a:off x="2857488" y="357166"/>
            <a:ext cx="714380" cy="71438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215074" y="5429264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357158" y="357166"/>
            <a:ext cx="571504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357166"/>
            <a:ext cx="571504" cy="64294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14744" y="1000108"/>
            <a:ext cx="280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78 + </a:t>
            </a:r>
            <a:r>
              <a:rPr lang="ru-RU" sz="3600" b="1" dirty="0" err="1" smtClean="0"/>
              <a:t>х</a:t>
            </a:r>
            <a:r>
              <a:rPr lang="ru-RU" sz="3600" b="1" dirty="0" smtClean="0"/>
              <a:t> = 100</a:t>
            </a:r>
            <a:endParaRPr lang="ru-RU" sz="36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7620" y="1714488"/>
            <a:ext cx="25717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Двенадцатиугольник 11"/>
          <p:cNvSpPr/>
          <p:nvPr/>
        </p:nvSpPr>
        <p:spPr>
          <a:xfrm>
            <a:off x="785786" y="2214554"/>
            <a:ext cx="1143008" cy="928694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12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Двенадцатиугольник 12"/>
          <p:cNvSpPr/>
          <p:nvPr/>
        </p:nvSpPr>
        <p:spPr>
          <a:xfrm>
            <a:off x="2214546" y="3071810"/>
            <a:ext cx="1143008" cy="928694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21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Двенадцатиугольник 13"/>
          <p:cNvSpPr/>
          <p:nvPr/>
        </p:nvSpPr>
        <p:spPr>
          <a:xfrm>
            <a:off x="4000496" y="4143380"/>
            <a:ext cx="1143008" cy="928694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22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Двенадцатиугольник 14"/>
          <p:cNvSpPr/>
          <p:nvPr/>
        </p:nvSpPr>
        <p:spPr>
          <a:xfrm>
            <a:off x="5715008" y="3214686"/>
            <a:ext cx="1143008" cy="928694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28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Двенадцатиугольник 15"/>
          <p:cNvSpPr/>
          <p:nvPr/>
        </p:nvSpPr>
        <p:spPr>
          <a:xfrm>
            <a:off x="7215206" y="2143116"/>
            <a:ext cx="1143008" cy="928694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38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6" y="5072074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Ура!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4744" y="1857364"/>
            <a:ext cx="306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78 + 22 = 100</a:t>
            </a:r>
            <a:endParaRPr lang="ru-RU" sz="3600" b="1" dirty="0"/>
          </a:p>
        </p:txBody>
      </p:sp>
      <p:sp>
        <p:nvSpPr>
          <p:cNvPr id="20" name="Улыбающееся лицо 19"/>
          <p:cNvSpPr/>
          <p:nvPr/>
        </p:nvSpPr>
        <p:spPr>
          <a:xfrm>
            <a:off x="2857488" y="357166"/>
            <a:ext cx="714380" cy="71438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37016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71942"/>
            <a:ext cx="1878579" cy="255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1285852" y="4786322"/>
            <a:ext cx="1000132" cy="4286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уравнение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357166"/>
            <a:ext cx="571504" cy="6429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714744" y="357166"/>
            <a:ext cx="857256" cy="71438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10-конечная звезда 25"/>
          <p:cNvSpPr/>
          <p:nvPr/>
        </p:nvSpPr>
        <p:spPr>
          <a:xfrm>
            <a:off x="4714876" y="357166"/>
            <a:ext cx="785818" cy="714380"/>
          </a:xfrm>
          <a:prstGeom prst="star10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>
            <a:off x="5857884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28"/>
          <p:cNvSpPr/>
          <p:nvPr/>
        </p:nvSpPr>
        <p:spPr>
          <a:xfrm>
            <a:off x="8072462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07193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43372" y="1142984"/>
            <a:ext cx="2273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 – 6 = 30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29058" y="2071678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36 – 6 = 30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286124"/>
            <a:ext cx="71438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60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286124"/>
            <a:ext cx="71438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36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286124"/>
            <a:ext cx="71438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30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3286124"/>
            <a:ext cx="71438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26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3286124"/>
            <a:ext cx="714380" cy="7143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24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071934" y="1928802"/>
            <a:ext cx="24288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85918" y="4286256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Умница!</a:t>
            </a:r>
            <a:endParaRPr lang="ru-RU" sz="32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3714744" y="357166"/>
            <a:ext cx="857256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21489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072198" y="4224569"/>
            <a:ext cx="2571768" cy="251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714744" y="357166"/>
            <a:ext cx="857256" cy="714380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>
            <a:off x="4714876" y="357166"/>
            <a:ext cx="785818" cy="714380"/>
          </a:xfrm>
          <a:prstGeom prst="star10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ердце 25"/>
          <p:cNvSpPr/>
          <p:nvPr/>
        </p:nvSpPr>
        <p:spPr>
          <a:xfrm>
            <a:off x="5857884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7-конечная звезда 26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данные 27"/>
          <p:cNvSpPr/>
          <p:nvPr/>
        </p:nvSpPr>
        <p:spPr>
          <a:xfrm>
            <a:off x="8072462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Улыбающееся лицо 28"/>
          <p:cNvSpPr/>
          <p:nvPr/>
        </p:nvSpPr>
        <p:spPr>
          <a:xfrm>
            <a:off x="2928926" y="357166"/>
            <a:ext cx="714380" cy="714380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928926" y="357166"/>
            <a:ext cx="714380" cy="71438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358F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7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07193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714744" y="357166"/>
            <a:ext cx="928694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857488" y="357166"/>
            <a:ext cx="714380" cy="71438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1714488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50 – Х = 32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5786" y="2428868"/>
            <a:ext cx="274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50 – 18 = 32</a:t>
            </a:r>
            <a:endParaRPr lang="ru-RU" sz="3600" b="1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8662" y="2428868"/>
            <a:ext cx="228601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0-конечная звезда 12"/>
          <p:cNvSpPr/>
          <p:nvPr/>
        </p:nvSpPr>
        <p:spPr>
          <a:xfrm>
            <a:off x="3571868" y="4214818"/>
            <a:ext cx="1071570" cy="928694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5143504" y="4214818"/>
            <a:ext cx="1071570" cy="928694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18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10-конечная звезда 14"/>
          <p:cNvSpPr/>
          <p:nvPr/>
        </p:nvSpPr>
        <p:spPr>
          <a:xfrm>
            <a:off x="6429388" y="3429000"/>
            <a:ext cx="1071570" cy="928694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10-конечная звезда 15"/>
          <p:cNvSpPr/>
          <p:nvPr/>
        </p:nvSpPr>
        <p:spPr>
          <a:xfrm>
            <a:off x="7286644" y="2500306"/>
            <a:ext cx="1071570" cy="928694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78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10-конечная звезда 16"/>
          <p:cNvSpPr/>
          <p:nvPr/>
        </p:nvSpPr>
        <p:spPr>
          <a:xfrm>
            <a:off x="7643834" y="1500174"/>
            <a:ext cx="1071570" cy="928694"/>
          </a:xfrm>
          <a:prstGeom prst="star10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82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800_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86190"/>
            <a:ext cx="2999793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6143636" y="4786322"/>
            <a:ext cx="1473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Точно!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20" name="10-конечная звезда 19"/>
          <p:cNvSpPr/>
          <p:nvPr/>
        </p:nvSpPr>
        <p:spPr>
          <a:xfrm>
            <a:off x="4786314" y="357166"/>
            <a:ext cx="785818" cy="714380"/>
          </a:xfrm>
          <a:prstGeom prst="star10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-конечная звезда 21"/>
          <p:cNvSpPr/>
          <p:nvPr/>
        </p:nvSpPr>
        <p:spPr>
          <a:xfrm>
            <a:off x="4786314" y="357166"/>
            <a:ext cx="785818" cy="714380"/>
          </a:xfrm>
          <a:prstGeom prst="star10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ердце 22"/>
          <p:cNvSpPr/>
          <p:nvPr/>
        </p:nvSpPr>
        <p:spPr>
          <a:xfrm>
            <a:off x="5857884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7-конечная звезда 23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данные 24"/>
          <p:cNvSpPr/>
          <p:nvPr/>
        </p:nvSpPr>
        <p:spPr>
          <a:xfrm>
            <a:off x="8072462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50F8E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071934" y="5857892"/>
            <a:ext cx="1071570" cy="7858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V="1">
            <a:off x="428596" y="357166"/>
            <a:ext cx="500066" cy="571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2000232" y="428604"/>
            <a:ext cx="714380" cy="571504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3786182" y="357166"/>
            <a:ext cx="928694" cy="7143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2928926" y="357166"/>
            <a:ext cx="714380" cy="714380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0-конечная звезда 8"/>
          <p:cNvSpPr/>
          <p:nvPr/>
        </p:nvSpPr>
        <p:spPr>
          <a:xfrm>
            <a:off x="4929190" y="357166"/>
            <a:ext cx="785818" cy="714380"/>
          </a:xfrm>
          <a:prstGeom prst="star10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71934" y="1571612"/>
            <a:ext cx="2541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У – 48 = 31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2571744"/>
            <a:ext cx="276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79 – 48 = 31</a:t>
            </a:r>
            <a:endParaRPr lang="ru-RU" sz="36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00496" y="2357430"/>
            <a:ext cx="25717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Круглая лента лицом вниз 13"/>
          <p:cNvSpPr/>
          <p:nvPr/>
        </p:nvSpPr>
        <p:spPr>
          <a:xfrm>
            <a:off x="357158" y="1214422"/>
            <a:ext cx="1143008" cy="785818"/>
          </a:xfrm>
          <a:prstGeom prst="ellipseRibbon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Круглая лента лицом вниз 14"/>
          <p:cNvSpPr/>
          <p:nvPr/>
        </p:nvSpPr>
        <p:spPr>
          <a:xfrm>
            <a:off x="857224" y="2285992"/>
            <a:ext cx="1143008" cy="785818"/>
          </a:xfrm>
          <a:prstGeom prst="ellipseRibbon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76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Круглая лента лицом вниз 15"/>
          <p:cNvSpPr/>
          <p:nvPr/>
        </p:nvSpPr>
        <p:spPr>
          <a:xfrm>
            <a:off x="1500166" y="3357562"/>
            <a:ext cx="1143008" cy="785818"/>
          </a:xfrm>
          <a:prstGeom prst="ellipseRibbon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77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Круглая лента лицом вниз 16"/>
          <p:cNvSpPr/>
          <p:nvPr/>
        </p:nvSpPr>
        <p:spPr>
          <a:xfrm>
            <a:off x="2500298" y="4357694"/>
            <a:ext cx="1143008" cy="785818"/>
          </a:xfrm>
          <a:prstGeom prst="ellipseRibbon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79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Круглая лента лицом вниз 17"/>
          <p:cNvSpPr/>
          <p:nvPr/>
        </p:nvSpPr>
        <p:spPr>
          <a:xfrm>
            <a:off x="4143372" y="4714884"/>
            <a:ext cx="1143008" cy="785818"/>
          </a:xfrm>
          <a:prstGeom prst="ellipseRibbon">
            <a:avLst/>
          </a:prstGeom>
          <a:solidFill>
            <a:srgbClr val="00B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80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3" name="Рисунок 22" descr="ba5922e525e87caeba88ec21fbe46a1d.jpg"/>
          <p:cNvPicPr>
            <a:picLocks noChangeAspect="1"/>
          </p:cNvPicPr>
          <p:nvPr/>
        </p:nvPicPr>
        <p:blipFill>
          <a:blip r:embed="rId2" cstate="print"/>
          <a:srcRect b="8381"/>
          <a:stretch>
            <a:fillRect/>
          </a:stretch>
        </p:blipFill>
        <p:spPr>
          <a:xfrm>
            <a:off x="6143636" y="3448609"/>
            <a:ext cx="2643206" cy="3123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7215206" y="4286256"/>
            <a:ext cx="5581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8+Х=3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714348" y="4857760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</a:rPr>
              <a:t>Вот так!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6" name="Сердце 25"/>
          <p:cNvSpPr/>
          <p:nvPr/>
        </p:nvSpPr>
        <p:spPr>
          <a:xfrm>
            <a:off x="5929322" y="357166"/>
            <a:ext cx="785818" cy="714380"/>
          </a:xfrm>
          <a:prstGeom prst="hear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357166"/>
            <a:ext cx="50006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ердце 26"/>
          <p:cNvSpPr/>
          <p:nvPr/>
        </p:nvSpPr>
        <p:spPr>
          <a:xfrm>
            <a:off x="5929322" y="357166"/>
            <a:ext cx="785818" cy="714380"/>
          </a:xfrm>
          <a:prstGeom prst="hear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7-конечная звезда 27"/>
          <p:cNvSpPr/>
          <p:nvPr/>
        </p:nvSpPr>
        <p:spPr>
          <a:xfrm>
            <a:off x="7000892" y="357166"/>
            <a:ext cx="785818" cy="642942"/>
          </a:xfrm>
          <a:prstGeom prst="star7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28"/>
          <p:cNvSpPr/>
          <p:nvPr/>
        </p:nvSpPr>
        <p:spPr>
          <a:xfrm>
            <a:off x="8072462" y="357166"/>
            <a:ext cx="642942" cy="642942"/>
          </a:xfrm>
          <a:prstGeom prst="flowChartInputOutpu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" name="Прямая соединительная линия 1"/>
          <p:cNvCxnSpPr/>
          <p:nvPr/>
        </p:nvCxnSpPr>
        <p:spPr>
          <a:xfrm>
            <a:off x="0" y="357166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460B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5" grpId="0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431</TotalTime>
  <Words>309</Words>
  <Application>Microsoft Office PowerPoint</Application>
  <PresentationFormat>Экран (4:3)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Раскрась флажки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50</cp:revision>
  <dcterms:created xsi:type="dcterms:W3CDTF">2014-12-19T16:58:30Z</dcterms:created>
  <dcterms:modified xsi:type="dcterms:W3CDTF">2015-01-16T19:23:29Z</dcterms:modified>
</cp:coreProperties>
</file>