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5" r:id="rId2"/>
    <p:sldId id="257" r:id="rId3"/>
    <p:sldId id="259" r:id="rId4"/>
    <p:sldId id="260" r:id="rId5"/>
    <p:sldId id="266" r:id="rId6"/>
    <p:sldId id="278" r:id="rId7"/>
    <p:sldId id="261" r:id="rId8"/>
    <p:sldId id="263" r:id="rId9"/>
    <p:sldId id="264" r:id="rId10"/>
    <p:sldId id="267" r:id="rId11"/>
    <p:sldId id="268" r:id="rId12"/>
    <p:sldId id="279" r:id="rId13"/>
    <p:sldId id="270" r:id="rId14"/>
    <p:sldId id="277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66FF"/>
    <a:srgbClr val="990099"/>
    <a:srgbClr val="FF3300"/>
    <a:srgbClr val="0000FF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6D2B-8D8B-41A3-9006-B2A3DBE8E4E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E2AEF-BC9F-4B10-8715-367960F66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2AEF-BC9F-4B10-8715-367960F66D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лод. специал\Прожировой Т.И\все картинки\2cc46179f48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-610213"/>
            <a:ext cx="8715436" cy="73978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12 14 15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18 20 21 24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27 28 30 32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40 42 45 48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49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54 56 63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64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72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81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876"/>
            <a:ext cx="1231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4х4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72008"/>
            <a:ext cx="1087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5х5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643578"/>
            <a:ext cx="1298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6х6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714752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7х7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714884"/>
            <a:ext cx="1170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8х8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5643578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9х9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14 15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20 21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27 28 30 32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40 42 45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48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49 54 56 63 64 72 81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00438"/>
            <a:ext cx="13099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 </a:t>
            </a:r>
          </a:p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429000"/>
            <a:ext cx="1329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 </a:t>
            </a:r>
          </a:p>
          <a:p>
            <a:pPr marL="342900" indent="-342900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429000"/>
            <a:ext cx="13211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</a:t>
            </a:r>
          </a:p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3 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072074"/>
            <a:ext cx="13563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6 </a:t>
            </a:r>
          </a:p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3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072074"/>
            <a:ext cx="13676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6 </a:t>
            </a:r>
          </a:p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 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:\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4983929" cy="653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857232"/>
            <a:ext cx="54694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6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7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8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9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57232"/>
            <a:ext cx="450764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</a:rPr>
              <a:t>9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8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7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6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5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4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3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2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1</a:t>
            </a:r>
          </a:p>
          <a:p>
            <a:r>
              <a:rPr lang="ru-RU" sz="3600" b="1" dirty="0" smtClean="0">
                <a:solidFill>
                  <a:srgbClr val="00FF00"/>
                </a:solidFill>
              </a:rPr>
              <a:t>0</a:t>
            </a:r>
            <a:endParaRPr lang="ru-RU" sz="3600" dirty="0">
              <a:solidFill>
                <a:srgbClr val="00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857232"/>
            <a:ext cx="148309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9х1=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9х2=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9х3=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9х4=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9х5=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9х6=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9х7=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9х8=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9х9=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9х10=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000108"/>
            <a:ext cx="996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15 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000108"/>
            <a:ext cx="10999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20</a:t>
            </a:r>
            <a:r>
              <a:rPr lang="ru-RU" sz="3200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928670"/>
            <a:ext cx="1003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25</a:t>
            </a:r>
            <a:r>
              <a:rPr lang="ru-RU" sz="3200" b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3429000"/>
            <a:ext cx="8831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35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429000"/>
            <a:ext cx="979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30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5286388"/>
            <a:ext cx="114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45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350043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40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«0» на месте пустом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Ставят, как известно,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пустое место.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Попав, как множитель, средь чисел,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сводит мигом всех на нет,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потому в произведении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 за всех несет ответ.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Делить на «0» нельзя,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забывайте об этом никогда!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все ведь делится так гладко: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целиком, а что с остатком.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 rot="20175780">
            <a:off x="49605" y="964962"/>
            <a:ext cx="15632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23х0=0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0х72=0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4282" y="4286256"/>
            <a:ext cx="12121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65:0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844" y="4357694"/>
            <a:ext cx="135732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1080629">
            <a:off x="6668192" y="4259216"/>
            <a:ext cx="269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66FF"/>
                </a:solidFill>
              </a:rPr>
              <a:t>77:9=8(ост.5)</a:t>
            </a:r>
            <a:r>
              <a:rPr lang="ru-RU" sz="2400" b="1" dirty="0" smtClean="0"/>
              <a:t>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 rot="867830">
            <a:off x="6311323" y="1370817"/>
            <a:ext cx="3042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124:11=11(ост.3)</a:t>
            </a:r>
            <a:r>
              <a:rPr lang="ru-RU" sz="3200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  <p:bldP spid="35844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Молод. специал\Прожировой Т.И\НРК Ямал+\титульный 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857364"/>
            <a:ext cx="3286148" cy="225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Люлька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357950" y="357166"/>
            <a:ext cx="2490555" cy="1592257"/>
          </a:xfrm>
          <a:noFill/>
          <a:ln/>
        </p:spPr>
      </p:pic>
      <p:pic>
        <p:nvPicPr>
          <p:cNvPr id="9" name="Picture 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5720" y="357166"/>
            <a:ext cx="2143140" cy="1951908"/>
          </a:xfrm>
          <a:prstGeom prst="rect">
            <a:avLst/>
          </a:prstGeom>
          <a:noFill/>
          <a:ln/>
        </p:spPr>
      </p:pic>
      <p:pic>
        <p:nvPicPr>
          <p:cNvPr id="10" name="Picture 4" descr="g634_yanao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5720" y="2928934"/>
            <a:ext cx="1571157" cy="2024055"/>
          </a:xfrm>
          <a:prstGeom prst="rect">
            <a:avLst/>
          </a:prstGeom>
          <a:noFill/>
          <a:ln cap="flat">
            <a:solidFill>
              <a:srgbClr val="FF0000"/>
            </a:solidFill>
            <a:headEnd type="none" w="med" len="med"/>
            <a:tailEnd type="none" w="med" len="med"/>
          </a:ln>
        </p:spPr>
      </p:pic>
      <p:pic>
        <p:nvPicPr>
          <p:cNvPr id="11" name="Picture 4" descr="народно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358082" y="2786058"/>
            <a:ext cx="1474788" cy="218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Богатство нужно так  нажить,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Чтоб никого не потревожить,</a:t>
            </a:r>
            <a:endParaRPr lang="ru-RU" sz="2400" dirty="0" smtClean="0">
              <a:solidFill>
                <a:srgbClr val="990099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Умножить – значит УМНО ЖИТЬ,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УМНО ЖИТЬ – УМНОЖИТЬ!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Молод. специал\Прожировой Т.И\все картинки\2cc46179f4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6983272" cy="4857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714752"/>
            <a:ext cx="8429684" cy="1928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9220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вам за урок!!!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0" y="0"/>
          <a:ext cx="4643470" cy="4231434"/>
        </p:xfrm>
        <a:graphic>
          <a:graphicData uri="http://schemas.openxmlformats.org/presentationml/2006/ole">
            <p:oleObj spid="_x0000_s49156" r:id="rId4" imgW="2149026" imgH="2103302" progId="">
              <p:embed/>
            </p:oleObj>
          </a:graphicData>
        </a:graphic>
      </p:graphicFrame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785794"/>
            <a:ext cx="3214710" cy="30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500562" y="2627312"/>
          <a:ext cx="4643438" cy="4230688"/>
        </p:xfrm>
        <a:graphic>
          <a:graphicData uri="http://schemas.openxmlformats.org/presentationml/2006/ole">
            <p:oleObj spid="_x0000_s49159" r:id="rId6" imgW="2149026" imgH="2103302" progId="">
              <p:embed/>
            </p:oleObj>
          </a:graphicData>
        </a:graphic>
      </p:graphicFrame>
      <p:sp>
        <p:nvSpPr>
          <p:cNvPr id="12" name="Овал 11"/>
          <p:cNvSpPr/>
          <p:nvPr/>
        </p:nvSpPr>
        <p:spPr>
          <a:xfrm>
            <a:off x="5357818" y="3357562"/>
            <a:ext cx="3214710" cy="30718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самый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9160" name="Picture 8" descr="F:\Молод. специал\Прожировой Т.И\рис\Дети рис\l04_0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143380"/>
            <a:ext cx="1486221" cy="20717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72198" y="3571876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Самый </a:t>
            </a:r>
          </a:p>
          <a:p>
            <a:pPr algn="ctr"/>
            <a:r>
              <a:rPr lang="ru-RU" b="1" dirty="0" smtClean="0"/>
              <a:t>смекалистый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428736"/>
            <a:ext cx="441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Ваши награды за урок!!!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736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  <a:cs typeface="Estrangelo Edessa" pitchFamily="66" charset="0"/>
              </a:rPr>
              <a:t>Тут примеры и задачи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  <a:cs typeface="Estrangelo Edessa" pitchFamily="66" charset="0"/>
              </a:rPr>
              <a:t>Игры, шутки: все для вас!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  <a:cs typeface="Estrangelo Edessa" pitchFamily="66" charset="0"/>
              </a:rPr>
              <a:t>Пожелаем нам удачи,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  <a:cs typeface="Estrangelo Edessa" pitchFamily="66" charset="0"/>
              </a:rPr>
              <a:t>За работу, в добрый час!</a:t>
            </a:r>
            <a:endParaRPr lang="ru-RU" sz="6600" dirty="0">
              <a:solidFill>
                <a:srgbClr val="C00000"/>
              </a:solidFill>
              <a:latin typeface="Monotype Corsiv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ransition spd="med" advClick="0" advTm="3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42 :  6 =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7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9 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 =                    54 : 1 =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Расшифровка: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видит               </a:t>
            </a:r>
            <a:r>
              <a:rPr lang="ru-RU" sz="5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дальше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далеко             </a:t>
            </a:r>
            <a:r>
              <a:rPr lang="ru-RU" sz="5400" b="1" dirty="0" smtClean="0">
                <a:solidFill>
                  <a:srgbClr val="FF66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54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.еще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ум                     </a:t>
            </a:r>
            <a:r>
              <a:rPr lang="ru-RU" sz="54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.око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5485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857232"/>
            <a:ext cx="9685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0"/>
            <a:ext cx="11666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857232"/>
            <a:ext cx="10271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000240"/>
            <a:ext cx="9313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«Видит око далеко,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а ум еще дальше»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лод. специал\Прожировой Т.И\все картинки\1270268708_av-297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92952">
            <a:off x="126533" y="530079"/>
            <a:ext cx="1292965" cy="1555052"/>
          </a:xfrm>
          <a:prstGeom prst="rect">
            <a:avLst/>
          </a:prstGeom>
          <a:noFill/>
        </p:spPr>
      </p:pic>
      <p:pic>
        <p:nvPicPr>
          <p:cNvPr id="5" name="Picture 2" descr="F:\Молод. специал\Прожировой Т.И\все картинки\1270268708_av-297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1306754" cy="1571636"/>
          </a:xfrm>
          <a:prstGeom prst="rect">
            <a:avLst/>
          </a:prstGeom>
          <a:noFill/>
        </p:spPr>
      </p:pic>
      <p:pic>
        <p:nvPicPr>
          <p:cNvPr id="6" name="Picture 2" descr="F:\Молод. специал\Прожировой Т.И\все картинки\1270268708_av-297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2669">
            <a:off x="2677278" y="442433"/>
            <a:ext cx="1306842" cy="1571742"/>
          </a:xfrm>
          <a:prstGeom prst="rect">
            <a:avLst/>
          </a:prstGeom>
          <a:noFill/>
        </p:spPr>
      </p:pic>
      <p:pic>
        <p:nvPicPr>
          <p:cNvPr id="2051" name="Picture 3" descr="F:\Молод. специал\Прожировой Т.И\все картинки\detskie9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941">
            <a:off x="7516768" y="362983"/>
            <a:ext cx="1120011" cy="2048568"/>
          </a:xfrm>
          <a:prstGeom prst="rect">
            <a:avLst/>
          </a:prstGeom>
          <a:noFill/>
        </p:spPr>
      </p:pic>
      <p:pic>
        <p:nvPicPr>
          <p:cNvPr id="2052" name="Picture 4" descr="F:\Молод. специал\Прожировой Т.И\все картинки\detskie9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7166"/>
            <a:ext cx="1123042" cy="2054110"/>
          </a:xfrm>
          <a:prstGeom prst="rect">
            <a:avLst/>
          </a:prstGeom>
          <a:noFill/>
        </p:spPr>
      </p:pic>
      <p:pic>
        <p:nvPicPr>
          <p:cNvPr id="2053" name="Picture 5" descr="F:\Молод. специал\Прожировой Т.И\все картинки\detskie9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8335">
            <a:off x="5106445" y="299949"/>
            <a:ext cx="1187754" cy="2172474"/>
          </a:xfrm>
          <a:prstGeom prst="rect">
            <a:avLst/>
          </a:prstGeom>
          <a:noFill/>
        </p:spPr>
      </p:pic>
      <p:pic>
        <p:nvPicPr>
          <p:cNvPr id="2054" name="Picture 6" descr="F:\Молод. специал\Прожировой Т.И\все картинки\155171f7c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714620"/>
            <a:ext cx="1313305" cy="1051426"/>
          </a:xfrm>
          <a:prstGeom prst="rect">
            <a:avLst/>
          </a:prstGeom>
          <a:noFill/>
        </p:spPr>
      </p:pic>
      <p:pic>
        <p:nvPicPr>
          <p:cNvPr id="11" name="Picture 6" descr="F:\Молод. специал\Прожировой Т.И\все картинки\155171f7c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071810"/>
            <a:ext cx="1384743" cy="1108619"/>
          </a:xfrm>
          <a:prstGeom prst="rect">
            <a:avLst/>
          </a:prstGeom>
          <a:noFill/>
        </p:spPr>
      </p:pic>
      <p:pic>
        <p:nvPicPr>
          <p:cNvPr id="12" name="Picture 6" descr="F:\Молод. специал\Прожировой Т.И\все картинки\155171f7c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00438"/>
            <a:ext cx="1313305" cy="10514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20503131">
            <a:off x="1979779" y="4548363"/>
            <a:ext cx="105981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Arabic Typesetting" pitchFamily="66" charset="-78"/>
              </a:rPr>
              <a:t>7</a:t>
            </a:r>
            <a:endParaRPr lang="ru-RU" sz="6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abic Typesetting" pitchFamily="66" charset="-78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825261">
            <a:off x="7650018" y="2427976"/>
            <a:ext cx="93498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446516">
            <a:off x="5457108" y="4195683"/>
            <a:ext cx="16882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848509">
            <a:off x="369087" y="2479057"/>
            <a:ext cx="1293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91441">
            <a:off x="1295147" y="2145537"/>
            <a:ext cx="6603459" cy="2868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Тема урока: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«Таблица умножения достойна уважения».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58959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Как нет на свете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Без ножек столов,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Как нет на свете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Без рожек козлов,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Котов без усов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И без панцирей раков,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Так нет в математике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Действий без знаков!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А для облегчения сложения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990099"/>
                </a:solidFill>
                <a:latin typeface="Monotype Corsiva" pitchFamily="66" charset="0"/>
              </a:rPr>
              <a:t>Используем мы… </a:t>
            </a:r>
            <a:endParaRPr lang="ru-RU" sz="3600" b="1" i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F:\Молод. специал\Прожировой Т.И\все картинки\0003-003-Kogotki-u-koshki-a-s-kleshnjami-ra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2019023" cy="2546344"/>
          </a:xfrm>
          <a:prstGeom prst="rect">
            <a:avLst/>
          </a:prstGeom>
          <a:noFill/>
        </p:spPr>
      </p:pic>
      <p:pic>
        <p:nvPicPr>
          <p:cNvPr id="6" name="Picture 6" descr="C:\Мои документы\Мои рисунки\горный козел.jpg"/>
          <p:cNvPicPr>
            <a:picLocks noChangeAspect="1" noChangeArrowheads="1"/>
          </p:cNvPicPr>
          <p:nvPr/>
        </p:nvPicPr>
        <p:blipFill>
          <a:blip r:embed="rId4"/>
          <a:srcRect t="10533"/>
          <a:stretch>
            <a:fillRect/>
          </a:stretch>
        </p:blipFill>
        <p:spPr bwMode="auto">
          <a:xfrm>
            <a:off x="6143636" y="500042"/>
            <a:ext cx="2765018" cy="2135386"/>
          </a:xfrm>
          <a:prstGeom prst="rect">
            <a:avLst/>
          </a:prstGeom>
          <a:noFill/>
        </p:spPr>
      </p:pic>
      <p:pic>
        <p:nvPicPr>
          <p:cNvPr id="3077" name="Picture 5" descr="F:\Молод. специал\Прожировой Т.И\все картинки\47475838_Animazione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2143125" cy="2238375"/>
          </a:xfrm>
          <a:prstGeom prst="rect">
            <a:avLst/>
          </a:prstGeom>
          <a:noFill/>
        </p:spPr>
      </p:pic>
      <p:sp>
        <p:nvSpPr>
          <p:cNvPr id="10" name="Умножение 9"/>
          <p:cNvSpPr/>
          <p:nvPr/>
        </p:nvSpPr>
        <p:spPr>
          <a:xfrm>
            <a:off x="5929322" y="5929330"/>
            <a:ext cx="857256" cy="78581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3244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66FF"/>
                </a:solidFill>
                <a:latin typeface="Monotype Corsiva" pitchFamily="66" charset="0"/>
              </a:rPr>
              <a:t>Таблица умножения </a:t>
            </a:r>
            <a:endParaRPr lang="ru-RU" sz="4800" dirty="0" smtClean="0">
              <a:solidFill>
                <a:srgbClr val="FF66FF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66FF"/>
                </a:solidFill>
                <a:latin typeface="Monotype Corsiva" pitchFamily="66" charset="0"/>
              </a:rPr>
              <a:t>Достойна уважения.</a:t>
            </a:r>
            <a:endParaRPr lang="ru-RU" sz="4800" dirty="0" smtClean="0">
              <a:solidFill>
                <a:srgbClr val="FF66FF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66FF"/>
                </a:solidFill>
                <a:latin typeface="Monotype Corsiva" pitchFamily="66" charset="0"/>
              </a:rPr>
              <a:t>Она всегда, во всем права:</a:t>
            </a:r>
            <a:endParaRPr lang="ru-RU" sz="4800" dirty="0" smtClean="0">
              <a:solidFill>
                <a:srgbClr val="FF66FF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66FF"/>
                </a:solidFill>
                <a:latin typeface="Monotype Corsiva" pitchFamily="66" charset="0"/>
              </a:rPr>
              <a:t>Чтоб ни случилось в мире</a:t>
            </a:r>
          </a:p>
          <a:p>
            <a:pPr algn="ctr">
              <a:buNone/>
            </a:pPr>
            <a:r>
              <a:rPr lang="ru-RU" sz="4800" b="1" dirty="0" smtClean="0"/>
              <a:t>  </a:t>
            </a:r>
            <a:endParaRPr lang="ru-RU" sz="4800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FF66FF"/>
                </a:solidFill>
              </a:rPr>
              <a:t>И все же будет дважды два</a:t>
            </a:r>
            <a:endParaRPr lang="ru-RU" sz="4800" dirty="0" smtClean="0">
              <a:solidFill>
                <a:srgbClr val="FF66FF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66FF"/>
                </a:solidFill>
              </a:rPr>
              <a:t>ПО ПРЕЖНЕМУ ЧЕТЫРЕ.</a:t>
            </a:r>
            <a:endParaRPr lang="ru-RU" sz="4800" dirty="0" smtClean="0">
              <a:solidFill>
                <a:srgbClr val="FF66FF"/>
              </a:solidFill>
            </a:endParaRPr>
          </a:p>
          <a:p>
            <a:endParaRPr lang="ru-RU" sz="2800" dirty="0"/>
          </a:p>
        </p:txBody>
      </p:sp>
      <p:sp>
        <p:nvSpPr>
          <p:cNvPr id="5" name="Умножение 4"/>
          <p:cNvSpPr/>
          <p:nvPr/>
        </p:nvSpPr>
        <p:spPr>
          <a:xfrm>
            <a:off x="4214810" y="4000504"/>
            <a:ext cx="500066" cy="500066"/>
          </a:xfrm>
          <a:prstGeom prst="mathMultiply">
            <a:avLst>
              <a:gd name="adj1" fmla="val 10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571876"/>
            <a:ext cx="6429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571876"/>
            <a:ext cx="6429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12 14 15 16 18 20 21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27 28 30 32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40 42 45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48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49 54 56 63 64 72 81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571876"/>
            <a:ext cx="1479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6 </a:t>
            </a:r>
            <a:r>
              <a:rPr lang="ru-RU" sz="4000" b="1" dirty="0" err="1" smtClean="0">
                <a:solidFill>
                  <a:srgbClr val="FFC000"/>
                </a:solidFill>
              </a:rPr>
              <a:t>х</a:t>
            </a:r>
            <a:r>
              <a:rPr lang="ru-RU" sz="4000" b="1" dirty="0" smtClean="0">
                <a:solidFill>
                  <a:srgbClr val="FFC000"/>
                </a:solidFill>
              </a:rPr>
              <a:t> 4 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500438"/>
            <a:ext cx="1164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5 </a:t>
            </a:r>
            <a:r>
              <a:rPr lang="ru-RU" sz="4000" b="1" dirty="0" err="1" smtClean="0">
                <a:solidFill>
                  <a:srgbClr val="FFC000"/>
                </a:solidFill>
              </a:rPr>
              <a:t>х</a:t>
            </a:r>
            <a:r>
              <a:rPr lang="ru-RU" sz="4000" b="1" dirty="0" smtClean="0">
                <a:solidFill>
                  <a:srgbClr val="FFC000"/>
                </a:solidFill>
              </a:rPr>
              <a:t> 5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786322"/>
            <a:ext cx="136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6 </a:t>
            </a:r>
            <a:r>
              <a:rPr lang="ru-RU" sz="3600" b="1" dirty="0" err="1" smtClean="0">
                <a:solidFill>
                  <a:srgbClr val="FFC000"/>
                </a:solidFill>
              </a:rPr>
              <a:t>х</a:t>
            </a:r>
            <a:r>
              <a:rPr lang="ru-RU" sz="3600" b="1" dirty="0" smtClean="0">
                <a:solidFill>
                  <a:srgbClr val="FFC000"/>
                </a:solidFill>
              </a:rPr>
              <a:t>  6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4714884"/>
            <a:ext cx="1243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6  </a:t>
            </a:r>
            <a:r>
              <a:rPr lang="ru-RU" sz="3600" b="1" dirty="0" err="1" smtClean="0">
                <a:solidFill>
                  <a:srgbClr val="FFC000"/>
                </a:solidFill>
              </a:rPr>
              <a:t>х</a:t>
            </a:r>
            <a:r>
              <a:rPr lang="ru-RU" sz="3600" b="1" dirty="0" smtClean="0">
                <a:solidFill>
                  <a:srgbClr val="FFC000"/>
                </a:solidFill>
              </a:rPr>
              <a:t> 8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allAtOnce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446</Words>
  <PresentationFormat>Экран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Тема урока:  «Таблица умножения достойна уважения».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«Таблица умножения достойна уважения». </dc:title>
  <dc:creator>каб -130</dc:creator>
  <cp:lastModifiedBy>каб -130</cp:lastModifiedBy>
  <cp:revision>44</cp:revision>
  <dcterms:created xsi:type="dcterms:W3CDTF">2012-11-13T12:50:41Z</dcterms:created>
  <dcterms:modified xsi:type="dcterms:W3CDTF">2012-12-03T10:27:51Z</dcterms:modified>
</cp:coreProperties>
</file>