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91ADC0-1C32-4224-A85C-8F83F77679B2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CA7E3F-DD5D-4357-8998-877A9CD806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1ADC0-1C32-4224-A85C-8F83F77679B2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CA7E3F-DD5D-4357-8998-877A9CD806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1ADC0-1C32-4224-A85C-8F83F77679B2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CA7E3F-DD5D-4357-8998-877A9CD806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1ADC0-1C32-4224-A85C-8F83F77679B2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CA7E3F-DD5D-4357-8998-877A9CD806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1ADC0-1C32-4224-A85C-8F83F77679B2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CA7E3F-DD5D-4357-8998-877A9CD806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1ADC0-1C32-4224-A85C-8F83F77679B2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CA7E3F-DD5D-4357-8998-877A9CD806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1ADC0-1C32-4224-A85C-8F83F77679B2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CA7E3F-DD5D-4357-8998-877A9CD806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1ADC0-1C32-4224-A85C-8F83F77679B2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CA7E3F-DD5D-4357-8998-877A9CD806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1ADC0-1C32-4224-A85C-8F83F77679B2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CA7E3F-DD5D-4357-8998-877A9CD806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591ADC0-1C32-4224-A85C-8F83F77679B2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CA7E3F-DD5D-4357-8998-877A9CD806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91ADC0-1C32-4224-A85C-8F83F77679B2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CA7E3F-DD5D-4357-8998-877A9CD806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591ADC0-1C32-4224-A85C-8F83F77679B2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6CA7E3F-DD5D-4357-8998-877A9CD806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714356"/>
            <a:ext cx="835824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Суть изменений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современного урока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 введением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Федерального государственного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образовательного стандарта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начального общего образования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9" descr="AG00317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7050" y="4365625"/>
            <a:ext cx="11525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" y="0"/>
            <a:ext cx="9001155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IV. «Открытие нового знания» (построение проекта выхода из затруднения).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Этап изучения новых знаний и способов действий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Цель: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решение УЗ (устных задач) и обсуждение проекта её решения.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• 7-8 мин;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• Способы: диалог, групповая или парная работа: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• Методы: побуждающий к гипотезам диалог, подводящий к открытию знания диалог, подводящий без проблемы диалог.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• организация самостоятельной исследовательской деятельности;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• выведение алгоритма.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Новое знание дети получают в результате самостоятельного исследования, проводимого под руководством учителя. Новые правила они пытаются выразить своими словами.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завершении подводится итог обсуждения и даётся общепринятая формулировка новых алгоритмов действий. Для лучшего их запоминания, там, где это возможно, используется приём перевода математических правил на язык образов.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V. Первичное закрепление.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Этап закрепления  знаний и способов действий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Цель: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проговаривание нового знания, запись в виде опорного сигнала.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• 4-5 минут;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• Способы: фронтальная работа, работа в парах;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• Средства: комментирование, обозначение знаковыми символами, выполнение продуктивных заданий.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• выполнение заданий с проговариванием в громкой речи в    процессе    первичного    закрепления примеры    решаются    с</a:t>
            </a:r>
            <a:r>
              <a:rPr lang="ru-RU" sz="1400" dirty="0"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комментированием: дети проговаривают новые правила в громкой речи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" y="0"/>
            <a:ext cx="8786842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00000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VI.Самостоятельная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работа с самопроверкой по эталону. Самоанализ и самоконтроль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Этап  применения  знаний и способов действий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Цель: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каждый для себя должен сделать вывод о том, что он уже умеет.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• 4-5 минут;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• Небольшой объем самостоятельной работы (не более 2-3 типовых заданий);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• Выполняется письменно;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• Методы: самоконтроль, самооценка.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При проведении самостоятельной работы в классе каждый ребёнок проговаривает новые правила про себя.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При проверке работы каждый должен себя проверить - всё ли он понял, запомнил ли новые правила. Здесь необходимо создать для каждого ребёнка ситуацию успеха.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VII.Включение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нового знания в систему знаний и повторение.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• 7-8 минут;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• Сначала предложить учащимся из набора заданий выбрать только те, которые содержат новый алгоритм или новое понятие;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• Заем выполняются упражнения, в которых новое знание используется вместе с изученными ранее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0"/>
            <a:ext cx="885828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VIII.Рефлексия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деятельности (итог урока).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Цель: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осознание учащимися своей УД (учебной деятельности), самооценка результатов деятельности своей и всего класса.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• 2-3 минуты;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• Вопросы: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• Какую задачу ставили?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•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Удалось решить поставленную задачу?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• Каким способом?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• Какие получили результаты?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• Что нужно сделать ещё?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• Где можно применить новые знания? В    процессе    первичного    закрепления примеры    решаются    с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комментированием: дети проговаривают новые правила в громкой речи.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000108"/>
          <a:ext cx="7048528" cy="5327904"/>
        </p:xfrm>
        <a:graphic>
          <a:graphicData uri="http://schemas.openxmlformats.org/drawingml/2006/table">
            <a:tbl>
              <a:tblPr/>
              <a:tblGrid>
                <a:gridCol w="2711535"/>
                <a:gridCol w="4336993"/>
              </a:tblGrid>
              <a:tr h="275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Традиционные задания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Обновленные задания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Назови прогрессивные силы, участвовавшие в Гражданской войне.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Представь, что ты оказался на месте своего предка – участника Гражданской войны на стороне белых или красных. За какие действия своих соратников ты бы испытывал угрызения совести? Свое мнение объясни.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Перечислите отличия растений от животных.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Лягушонок прыгал и кричал: «Я зеленый – значит, я растение!» Что ему ответил умный утенок Кряк?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Перечислите имена существительные, которые относятся к 1-му, 2-му и 3-му склонению.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Что нужно сделать, чтобы определить, к какому склонению относится имя существительное?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Определите площадь прямоугольника.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Дан план комнаты и размеры ковров. Определите, какой из предложенных ковров полностью закроет пол.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0"/>
            <a:ext cx="807996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Продуктивные задания – главное средство достижения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904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результата образования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i="1">
                <a:solidFill>
                  <a:srgbClr val="FF0000"/>
                </a:solidFill>
              </a:rPr>
              <a:t>           Слышу - и забываю, </a:t>
            </a:r>
            <a:br>
              <a:rPr lang="ru-RU" b="1" i="1">
                <a:solidFill>
                  <a:srgbClr val="FF0000"/>
                </a:solidFill>
              </a:rPr>
            </a:br>
            <a:endParaRPr lang="ru-RU" b="1" i="1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b="1" i="1">
                <a:solidFill>
                  <a:srgbClr val="FF0000"/>
                </a:solidFill>
              </a:rPr>
              <a:t>                       вижу - и запоминаю, </a:t>
            </a:r>
          </a:p>
          <a:p>
            <a:pPr>
              <a:buFont typeface="Wingdings" pitchFamily="2" charset="2"/>
              <a:buNone/>
            </a:pPr>
            <a:r>
              <a:rPr lang="ru-RU" b="1" i="1">
                <a:solidFill>
                  <a:srgbClr val="FF0000"/>
                </a:solidFill>
              </a:rPr>
              <a:t>  </a:t>
            </a:r>
          </a:p>
          <a:p>
            <a:pPr>
              <a:buFont typeface="Wingdings" pitchFamily="2" charset="2"/>
              <a:buNone/>
            </a:pPr>
            <a:r>
              <a:rPr lang="ru-RU" b="1" i="1">
                <a:solidFill>
                  <a:srgbClr val="FF0000"/>
                </a:solidFill>
              </a:rPr>
              <a:t>                                делаю - и понимаю.</a:t>
            </a:r>
            <a:r>
              <a:rPr lang="ru-RU" b="1">
                <a:solidFill>
                  <a:srgbClr val="FF0000"/>
                </a:solidFill>
              </a:rPr>
              <a:t> </a:t>
            </a:r>
          </a:p>
          <a:p>
            <a:endParaRPr lang="ru-RU"/>
          </a:p>
        </p:txBody>
      </p:sp>
      <p:pic>
        <p:nvPicPr>
          <p:cNvPr id="474116" name="Picture 4" descr="AG00317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2997200"/>
            <a:ext cx="11525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428604"/>
            <a:ext cx="9144000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Стандарт устанавливает требования 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личностным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результатам, включающим готовность и способность обучающихся к саморазвитию,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сформированность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мотивации к обучению и познанию, ценностно-смысловые установки обучающихся, отражающие их индивидуально-личностные позиции, социальные компетенции, личностные качества;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сформированность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основ гражданской идентичности.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метапредметным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результатам, включающим освоенные обучающимися универсальные учебные действия (познавательные, регулятивные и коммуникативные), обеспечивающие овладение ключевыми компетенциями, составляющими основу умения учиться, и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межпредметными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понятиями.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предметным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результатам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включающим освоенный обучающимися в ходе изучения учебного предмета опыт специфической для данной предметной области деятельности по получению нового знания, его преобразованию и применению, а также систему основополагающих элементов научного знания, лежащих в основе современной научной картины мира.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885828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Личностные универсальные учебные действия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</a:rPr>
              <a:t>а) отражающие отношение к социальным ценностям: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–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идентифицировать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себя с принадлежностью к народу, стране, государству;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–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проявлять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понимание и уважение к ценностям культур других народов;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–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проявлять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интерес к культуре и истории своего народа, родной   страны;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–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различать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основные нравственно-этические понятия;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–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соотносить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поступок с моральной нормой;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оценивать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свои 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чужие поступки (стыдно, честно, виноват, поступил правильно и др.);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проявлять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 конкретных ситуациях доброжелательность, доверие, внимательность, помощь и др.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</a:rPr>
              <a:t>б) отражающие отношение к учебной деятельности: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 –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воспринимать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речь учителя (одноклассников), непосредственно не обращенную к учащемуся;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–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выражать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положительное отношение к процессу познания: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проявлять внимание, удивление, желание больше узнать;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–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оценивать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собственную учебную деятельность: свои достижения, самостоятельность, инициативу, ответственность, причины неудач;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–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применять правила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делового сотрудничества: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сравнивать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разные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точки зрения; считаться с мнением другого человека;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проявлять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терпение и доброжелательность в споре (дискуссии), доверие к собеседнику (соучастнику) деятельности.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8429652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Метапредметные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универсальные учебные действия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–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удерживать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цель деятельности до получения ее результата;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–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планировать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решение учебной задачи: выстраивать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последовательность необходимых операций (алгоритм действий);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–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оценивать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весомость приводимых доказательств и рассуждений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(«убедительно, ложно, истинно, существенно, не существенно»);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–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корректировать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деятельность: вносить изменения в процесс с учетом возникших трудностей и ошибок; намечать способы их устранения;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–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анализировать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эмоциональные состояния, полученные от  успешной (неуспешной) деятельности,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оценивать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их влияние на настроение человека.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892971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087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Предметные  универсальные учебные действия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0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Определяются в соответствии программой по каждому учебному предмету.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08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Предметом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итоговой оценки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освоения обучающимися основной образовательной программы начального общего образования является достижение предметных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метапредметных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результатов начального общего образования, необходимых для продолжения образования.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9" descr="AG00317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857628"/>
            <a:ext cx="11525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" y="0"/>
            <a:ext cx="857252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 же построить урок, чтобы реализовать требования Стандартов второго поколения?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" y="0"/>
            <a:ext cx="9001155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Цели урока задаются с тенденцией передачи функции от учителя к ученику.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2. Учитель систематически обучает детей осуществлять рефлексивное действие (оценивать свою готовность, обнаруживать незнание, находить причины затруднений и т.п.)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3. Используются разнообразные формы, методы и приемы обучения, повышающие степень активности учащихся в учебном процессе.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4. Учитель владеет технологией диалога, обучает учащихся ставить и адресовать вопросы.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 Учитель эффективно (адекватно цели урока) сочетает репродуктивную и проблемную формы обучения, учит детей работать по правилу и творчески.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6. На уроке задаются задачи и четкие критерии самоконтроля и самооценки (происходит специальное формирование контрольно-оценочной деятельности у обучающихся).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7. Учитель добивается осмысления учебного материала всеми учащимися, используя для этого специальные приемы.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8. Учитель стремиться оценивать реальное продвижение каждого ученика, поощряет и поддерживает минимальные успехи.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9. Учитель специально планирует коммуникативные задачи урока.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10. Учитель принимает и поощряет, выражаемую учеником, собственную позицию, иное мнение, обучает корректным формам их выражения.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11. Стиль, тон отношений, задаваемый на уроке, создают атмосферу сотрудничества, сотворчества, психологического комфорта.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12. На уроке осуществляется глубокое личностное воздействие «учитель – ученик» (через отношения, совместную деятельность и т.д.)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810178"/>
          <a:ext cx="9001156" cy="6180060"/>
        </p:xfrm>
        <a:graphic>
          <a:graphicData uri="http://schemas.openxmlformats.org/drawingml/2006/table">
            <a:tbl>
              <a:tblPr/>
              <a:tblGrid>
                <a:gridCol w="2251103"/>
                <a:gridCol w="3197085"/>
                <a:gridCol w="3552968"/>
              </a:tblGrid>
              <a:tr h="2228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0" u="sng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Требования к уроку</a:t>
                      </a:r>
                      <a:endParaRPr lang="ru-RU" sz="1200" b="1" i="0" u="sng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87" marR="32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0" u="sng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Традиционный урок</a:t>
                      </a:r>
                      <a:endParaRPr lang="ru-RU" sz="1200" b="1" i="0" u="sng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87" marR="32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0" u="sng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Урок современного типа</a:t>
                      </a:r>
                      <a:endParaRPr lang="ru-RU" sz="1200" b="1" i="0" u="sng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87" marR="32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3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Объявление темы урока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87" marR="32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Учитель сообщает учащимся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87" marR="32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Формулируют сами учащиеся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87" marR="32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1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Сообщение целей и задач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87" marR="32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Учитель формулирует и сообщает учащимся, чему должны научиться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87" marR="32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Формулируют сами учащиеся, определив границы знания и незнания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87" marR="32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7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Планирование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87" marR="32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Учитель сообщает учащимся, какую работу они должны выполнить, чтобы достичь цели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87" marR="32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Планирование учащимися способов достижения намеченной цели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87" marR="32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3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Практическая деятельность учащихся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87" marR="32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Под руководством учителя учащиеся выполняют ряд практических задач (чаще применяется фронтальный метод организации деятельности)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87" marR="32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Учащиеся осуществляют учебные действия по намеченному плану (применяется групповой, индивидуальный методы)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87" marR="32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7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Осуществление контроля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87" marR="32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Учитель осуществляет контроль за выполнением учащимися практической работы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87" marR="32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Учащиеся осуществляют контроль (применяются формы самоконтроля, взаимоконтроля)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87" marR="32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7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Осуществление коррекции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87" marR="32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Учитель в ходе выполнения и по итогам выполненной работы учащимися осуществляет коррекцию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87" marR="32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Учащиеся формулируют затруднения и осуществляют коррекцию самостоятельно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87" marR="32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3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Оценивание учащихся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87" marR="32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Учитель осуществляет оценивание учащихся за работу на уроке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87" marR="32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Учащиеся дают оценку деятельности по её результатам (</a:t>
                      </a: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самооценивание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, оценивание результатов деятельности товарищей)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87" marR="32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1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Итог урока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87" marR="32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Учитель выясняет у учащихся, что они запомнили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87" marR="32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Проводится рефлексия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87" marR="32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7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Домашнее задание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87" marR="32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Учитель объявляет и комментирует (чаще – задание одно для всех)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87" marR="32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Учащиеся могут выбирать задание из предложенных учителем с учётом индивидуальных возможностей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87" marR="32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0"/>
            <a:ext cx="885828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Суть изменений современного урока с введением  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Федерального государственного образовательного стандарта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(Урок современного типа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214290"/>
            <a:ext cx="8289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ПРИМЕРНАЯ СТРУКТУРА СОВРМЕННОГО УРОКА В РАМКАХ ФГОС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" y="0"/>
            <a:ext cx="8929717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00000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00000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1.Организационный момент.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Цель: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включение учащихся в деятельность на личностно- значимом уровне.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«Хочу, потому что могу».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• 1-2 минуты;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• У учащихся должна возникнуть положительная эмоциональная направленность.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• включение детей в деятельность;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• выделение содержательной области.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Приёмы работы: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• учитель в начале урока высказывает добрые пожелания детям; предлагает пожелать друг другу удачи (хлопки в ладони друг друга с соседом по парте);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• учитель предлагает детям подумать, что пригодится для успешной работы на уроке; дети высказываются;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• девиз, эпиграф («С малой удачи начинается большой успех»);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• самопроверка домашнего задания по образцу.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Настроию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детей на работу, проговаривая с ними план урока («потренируемся в решении примеров», «познакомимся с новым вычислительным приёмом», «напишем самостоятельную работу», «повторим решение составных задач» и т. п.)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" y="0"/>
            <a:ext cx="8858279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00000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II.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Актуализация знаний.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Цель: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повторение изученного материала, необходимого для «открытия нового знания», и выявление затруднений в индивидуальной деятельности каждого учащегося.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1. 4-5 минут;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2. Возникновение проблемной ситуации.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• актуализация ЗУН и мыслительных операций (внимания, памяти, речи);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• создание проблемной ситуации;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• выявление и фиксирование в громкой речи: где и почему возникло затруднение; темы и цели урока. Вначале актуализируются знания, необходимые для работы над новым материалом. Одновременно идёт эффективная работа над развитием внимания, памяти, речи, мыслительных операций.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Затем создаётся проблемная ситуация, чётко проговаривается цель урока.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III. Постановка учебной задачи.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Цель: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обсуждение затруднений («Почему возникли затруднения?», «Чего мы ещё не знаем?»); проговаривание цели урока в виде вопроса, на который предстоит ответить, или в виде темы урока.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• 4-5 мин;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Методы постановки учебной задачи: побуждающий от проблемной ситуации диалог, подводящий к теме диалог, подводящий без проблемы диалог.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</TotalTime>
  <Words>1371</Words>
  <Application>Microsoft Office PowerPoint</Application>
  <PresentationFormat>Экран (4:3)</PresentationFormat>
  <Paragraphs>180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12</cp:revision>
  <dcterms:created xsi:type="dcterms:W3CDTF">2013-10-31T19:39:59Z</dcterms:created>
  <dcterms:modified xsi:type="dcterms:W3CDTF">2013-10-31T21:26:21Z</dcterms:modified>
</cp:coreProperties>
</file>