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0"/>
  </p:notesMasterIdLst>
  <p:sldIdLst>
    <p:sldId id="315" r:id="rId2"/>
    <p:sldId id="316" r:id="rId3"/>
    <p:sldId id="318" r:id="rId4"/>
    <p:sldId id="321" r:id="rId5"/>
    <p:sldId id="335" r:id="rId6"/>
    <p:sldId id="265" r:id="rId7"/>
    <p:sldId id="327" r:id="rId8"/>
    <p:sldId id="328" r:id="rId9"/>
    <p:sldId id="329" r:id="rId10"/>
    <p:sldId id="323" r:id="rId11"/>
    <p:sldId id="290" r:id="rId12"/>
    <p:sldId id="292" r:id="rId13"/>
    <p:sldId id="287" r:id="rId14"/>
    <p:sldId id="309" r:id="rId15"/>
    <p:sldId id="298" r:id="rId16"/>
    <p:sldId id="342" r:id="rId17"/>
    <p:sldId id="330" r:id="rId18"/>
    <p:sldId id="302" r:id="rId19"/>
    <p:sldId id="278" r:id="rId20"/>
    <p:sldId id="277" r:id="rId21"/>
    <p:sldId id="305" r:id="rId22"/>
    <p:sldId id="279" r:id="rId23"/>
    <p:sldId id="307" r:id="rId24"/>
    <p:sldId id="338" r:id="rId25"/>
    <p:sldId id="340" r:id="rId26"/>
    <p:sldId id="334" r:id="rId27"/>
    <p:sldId id="337" r:id="rId28"/>
    <p:sldId id="32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66CC"/>
    <a:srgbClr val="6D6D6D"/>
    <a:srgbClr val="0000CC"/>
    <a:srgbClr val="102426"/>
    <a:srgbClr val="4C6646"/>
    <a:srgbClr val="565656"/>
    <a:srgbClr val="777777"/>
    <a:srgbClr val="B2B2B2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85" autoAdjust="0"/>
    <p:restoredTop sz="94660"/>
  </p:normalViewPr>
  <p:slideViewPr>
    <p:cSldViewPr>
      <p:cViewPr varScale="1">
        <p:scale>
          <a:sx n="50" d="100"/>
          <a:sy n="50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A5957-33C0-40F2-BFA8-4DBDA337EF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0FAD3-4CEB-4B2E-B989-7383A478F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634FBA-4AA6-4F10-8EB8-DFFAF271B65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875E7-A566-4B91-9061-77BA38382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FF851-423B-4E82-AF4F-430B2CC3A4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2D47E-7519-45D2-8569-0F6F1CE926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396001-9938-4F27-8FE8-DACC61792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925E4-C884-40C6-8053-49E412640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1FA12CBD-9A1C-4F83-BADB-4CDB57D741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509C4-02A0-4280-A2FB-CB6463EA4E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43BF9C-6DE4-491A-9582-732F460982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B22C52-F53D-4975-9821-4213145B31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107C6F-2A59-4002-8325-9FE36A8208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097CAE-75D7-4E78-8391-87A1FC265F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443F7-5343-4FC1-9109-8E1FFB6526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6CFB41E-307B-44B4-AE56-7A92244315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7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2917098/post98668479/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75;&#1088;&#1091;&#1087;&#1087;&#1072;%2056%20&#1074;&#1077;&#1095;&#1077;&#1088;%20&#1053;&#1072;&#1095;.&#1064;&#1082;\Zavarzina\7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accent1"/>
                </a:solidFill>
              </a:rPr>
              <a:t>Муниципальное бюджетное общеобразовательное учреждение</a:t>
            </a:r>
            <a:br>
              <a:rPr lang="ru-RU" sz="1400" dirty="0" smtClean="0">
                <a:solidFill>
                  <a:schemeClr val="accent1"/>
                </a:solidFill>
              </a:rPr>
            </a:br>
            <a:r>
              <a:rPr lang="ru-RU" sz="1400" dirty="0" smtClean="0">
                <a:solidFill>
                  <a:schemeClr val="accent1"/>
                </a:solidFill>
              </a:rPr>
              <a:t>МБОУ «</a:t>
            </a:r>
            <a:r>
              <a:rPr lang="ru-RU" sz="1400" dirty="0" err="1" smtClean="0">
                <a:solidFill>
                  <a:schemeClr val="accent1"/>
                </a:solidFill>
              </a:rPr>
              <a:t>Косинская</a:t>
            </a:r>
            <a:r>
              <a:rPr lang="ru-RU" sz="1400" dirty="0" smtClean="0">
                <a:solidFill>
                  <a:schemeClr val="accent1"/>
                </a:solidFill>
              </a:rPr>
              <a:t> ООШ»</a:t>
            </a:r>
            <a:endParaRPr lang="ru-RU" sz="1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900" i="1" dirty="0" smtClean="0">
                <a:solidFill>
                  <a:srgbClr val="FF0000"/>
                </a:solidFill>
              </a:rPr>
              <a:t>Урок окружающего мира</a:t>
            </a:r>
          </a:p>
          <a:p>
            <a:pPr algn="ctr">
              <a:buNone/>
            </a:pPr>
            <a:r>
              <a:rPr lang="ru-RU" sz="3900" i="1" dirty="0" smtClean="0">
                <a:solidFill>
                  <a:srgbClr val="FF0000"/>
                </a:solidFill>
              </a:rPr>
              <a:t>«Как животные весну встречают»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 algn="r">
              <a:buNone/>
            </a:pPr>
            <a:r>
              <a:rPr lang="ru-RU" sz="2600" i="1" dirty="0" smtClean="0"/>
              <a:t>Презентацию составила: </a:t>
            </a:r>
          </a:p>
          <a:p>
            <a:pPr algn="r">
              <a:buNone/>
            </a:pPr>
            <a:r>
              <a:rPr lang="ru-RU" sz="2600" i="1" dirty="0" smtClean="0"/>
              <a:t>учитель начальных классов</a:t>
            </a:r>
          </a:p>
          <a:p>
            <a:pPr algn="r">
              <a:buNone/>
            </a:pPr>
            <a:r>
              <a:rPr lang="ru-RU" sz="2600" i="1" dirty="0" err="1" smtClean="0"/>
              <a:t>Баляева</a:t>
            </a:r>
            <a:r>
              <a:rPr lang="ru-RU" sz="2600" i="1" dirty="0" smtClean="0"/>
              <a:t> Валентина Германовна</a:t>
            </a:r>
            <a:endParaRPr lang="ru-RU" sz="2600" i="1" dirty="0"/>
          </a:p>
        </p:txBody>
      </p:sp>
      <p:pic>
        <p:nvPicPr>
          <p:cNvPr id="8" name="Picture 4" descr="МА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61048"/>
            <a:ext cx="3456384" cy="2708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>
                <a:solidFill>
                  <a:srgbClr val="0066FF"/>
                </a:solidFill>
              </a:rPr>
              <a:t>Насекомые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ru-RU"/>
              <a:t>Спешат гости на пир!</a:t>
            </a:r>
          </a:p>
        </p:txBody>
      </p:sp>
      <p:pic>
        <p:nvPicPr>
          <p:cNvPr id="6149" name="Picture 5" descr="ком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4581525"/>
            <a:ext cx="2808287" cy="2095500"/>
          </a:xfrm>
          <a:prstGeom prst="rect">
            <a:avLst/>
          </a:prstGeom>
          <a:noFill/>
        </p:spPr>
      </p:pic>
      <p:pic>
        <p:nvPicPr>
          <p:cNvPr id="6150" name="Picture 6" descr="Шм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2160587" cy="2160587"/>
          </a:xfrm>
          <a:prstGeom prst="rect">
            <a:avLst/>
          </a:prstGeom>
          <a:noFill/>
        </p:spPr>
      </p:pic>
      <p:pic>
        <p:nvPicPr>
          <p:cNvPr id="6151" name="Picture 7" descr="жужени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2757488"/>
            <a:ext cx="2078037" cy="3048000"/>
          </a:xfrm>
          <a:prstGeom prst="rect">
            <a:avLst/>
          </a:prstGeom>
          <a:noFill/>
        </p:spPr>
      </p:pic>
      <p:pic>
        <p:nvPicPr>
          <p:cNvPr id="6152" name="Picture 8" descr="бабоч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2205038"/>
            <a:ext cx="2400300" cy="213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2029090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500438"/>
            <a:ext cx="4321175" cy="3143250"/>
          </a:xfrm>
          <a:prstGeom prst="rect">
            <a:avLst/>
          </a:prstGeom>
          <a:noFill/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79388" y="692150"/>
            <a:ext cx="4824412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/>
              <a:t>Как только прогреется земля, из зимних укрытий выходят жуки, мухи, комары, муравьи</a:t>
            </a:r>
          </a:p>
          <a:p>
            <a:r>
              <a:rPr lang="ru-RU" sz="2800" b="1" dirty="0"/>
              <a:t>и другие насекомые.</a:t>
            </a:r>
          </a:p>
        </p:txBody>
      </p:sp>
      <p:pic>
        <p:nvPicPr>
          <p:cNvPr id="44038" name="Picture 6" descr="69263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1138"/>
            <a:ext cx="4321175" cy="3122612"/>
          </a:xfrm>
          <a:prstGeom prst="rect">
            <a:avLst/>
          </a:prstGeom>
          <a:noFill/>
        </p:spPr>
      </p:pic>
      <p:pic>
        <p:nvPicPr>
          <p:cNvPr id="44041" name="Picture 9" descr="1195948924_18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00438"/>
            <a:ext cx="4333875" cy="3097212"/>
          </a:xfrm>
          <a:prstGeom prst="rect">
            <a:avLst/>
          </a:prstGeom>
          <a:noFill/>
        </p:spPr>
      </p:pic>
      <p:sp>
        <p:nvSpPr>
          <p:cNvPr id="44042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6380163"/>
            <a:ext cx="360362" cy="288925"/>
          </a:xfrm>
          <a:prstGeom prst="actionButtonHome">
            <a:avLst/>
          </a:prstGeom>
          <a:solidFill>
            <a:srgbClr val="95AD1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12646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997200"/>
            <a:ext cx="5113338" cy="3563938"/>
          </a:xfrm>
          <a:prstGeom prst="rect">
            <a:avLst/>
          </a:prstGeom>
          <a:noFill/>
        </p:spPr>
      </p:pic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285720" y="285728"/>
            <a:ext cx="4364208" cy="221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/>
              <a:t>Не моторы, а шумят,</a:t>
            </a:r>
          </a:p>
          <a:p>
            <a:pPr>
              <a:lnSpc>
                <a:spcPct val="150000"/>
              </a:lnSpc>
            </a:pPr>
            <a:r>
              <a:rPr lang="ru-RU" sz="3200" b="1" dirty="0"/>
              <a:t>Не пилоты. а летят,</a:t>
            </a:r>
          </a:p>
          <a:p>
            <a:pPr>
              <a:lnSpc>
                <a:spcPct val="150000"/>
              </a:lnSpc>
            </a:pPr>
            <a:r>
              <a:rPr lang="ru-RU" sz="3200" b="1" dirty="0"/>
              <a:t>Не змеи, а жалят.</a:t>
            </a:r>
          </a:p>
        </p:txBody>
      </p:sp>
      <p:pic>
        <p:nvPicPr>
          <p:cNvPr id="46090" name="Picture 10" descr="465c617246b18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76200"/>
            <a:ext cx="3744913" cy="2921000"/>
          </a:xfrm>
          <a:prstGeom prst="rect">
            <a:avLst/>
          </a:prstGeom>
          <a:noFill/>
        </p:spPr>
      </p:pic>
      <p:pic>
        <p:nvPicPr>
          <p:cNvPr id="46091" name="Picture 11" descr="bee_ground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9700" y="2997200"/>
            <a:ext cx="3744913" cy="3573463"/>
          </a:xfrm>
          <a:prstGeom prst="rect">
            <a:avLst/>
          </a:prstGeom>
          <a:noFill/>
        </p:spPr>
      </p:pic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2987675" y="2060575"/>
            <a:ext cx="3889375" cy="15113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3563938" y="2514600"/>
            <a:ext cx="30399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800000"/>
                </a:solidFill>
              </a:rPr>
              <a:t>Пчёлы, 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1"/>
      <p:bldP spid="46092" grpId="0" animBg="1"/>
      <p:bldP spid="460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1c5577e823f48e8433b456955b583592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0" y="1857364"/>
            <a:ext cx="3998912" cy="489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7" descr="post-55613-1208105423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49738" y="252413"/>
            <a:ext cx="46799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9"/>
          <p:cNvSpPr txBox="1">
            <a:spLocks noChangeArrowheads="1"/>
          </p:cNvSpPr>
          <p:nvPr/>
        </p:nvSpPr>
        <p:spPr bwMode="auto">
          <a:xfrm>
            <a:off x="4572000" y="4071942"/>
            <a:ext cx="47879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/>
              <a:t>Душистый запах цветущих растений </a:t>
            </a:r>
          </a:p>
          <a:p>
            <a:r>
              <a:rPr lang="ru-RU" sz="3600" dirty="0" smtClean="0"/>
              <a:t>привлекает пчёл.</a:t>
            </a:r>
            <a:endParaRPr lang="ru-RU" sz="2000" dirty="0"/>
          </a:p>
        </p:txBody>
      </p:sp>
      <p:sp>
        <p:nvSpPr>
          <p:cNvPr id="29701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3357563"/>
            <a:ext cx="288925" cy="215900"/>
          </a:xfrm>
          <a:prstGeom prst="actionButtonHome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32656"/>
            <a:ext cx="27860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Пчёлы – это </a:t>
            </a:r>
            <a:r>
              <a:rPr lang="ru-RU" sz="3200" b="1" dirty="0" smtClean="0">
                <a:solidFill>
                  <a:srgbClr val="CC0000"/>
                </a:solidFill>
              </a:rPr>
              <a:t>насекомые-опылители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573e4fd2506cb15530571f44f203de09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213100"/>
            <a:ext cx="4464050" cy="3344863"/>
          </a:xfrm>
          <a:prstGeom prst="rect">
            <a:avLst/>
          </a:prstGeom>
          <a:noFill/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42941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/>
              <a:t>На поляне возле ёлок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Дом построен из иголок.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За травой не виден он,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А жильцов в нём миллион.</a:t>
            </a:r>
          </a:p>
        </p:txBody>
      </p:sp>
      <p:pic>
        <p:nvPicPr>
          <p:cNvPr id="63494" name="Picture 6" descr="36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260350"/>
            <a:ext cx="4040187" cy="3078163"/>
          </a:xfrm>
          <a:prstGeom prst="rect">
            <a:avLst/>
          </a:prstGeom>
          <a:noFill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4911725" y="40243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4700588" y="3644900"/>
            <a:ext cx="44434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/>
              <a:t>Как ты </a:t>
            </a:r>
            <a:r>
              <a:rPr lang="ru-RU" sz="2800" b="1" dirty="0" err="1"/>
              <a:t>поступишь,если</a:t>
            </a:r>
            <a:r>
              <a:rPr lang="ru-RU" sz="2800" b="1" dirty="0"/>
              <a:t> </a:t>
            </a:r>
          </a:p>
          <a:p>
            <a:r>
              <a:rPr lang="ru-RU" sz="2800" b="1" dirty="0"/>
              <a:t>встретишь в лесу</a:t>
            </a:r>
          </a:p>
          <a:p>
            <a:r>
              <a:rPr lang="ru-RU" sz="2800" b="1" dirty="0"/>
              <a:t>муравейник ?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4716463" y="5178425"/>
            <a:ext cx="41735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Муравьи – это лесные</a:t>
            </a:r>
          </a:p>
          <a:p>
            <a:pPr algn="ctr"/>
            <a:r>
              <a:rPr lang="ru-RU" sz="2800" b="1" dirty="0">
                <a:solidFill>
                  <a:srgbClr val="800000"/>
                </a:solidFill>
              </a:rPr>
              <a:t>пожарные.</a:t>
            </a:r>
          </a:p>
          <a:p>
            <a:pPr algn="ctr"/>
            <a:r>
              <a:rPr lang="ru-RU" sz="2800" b="1" dirty="0"/>
              <a:t>Не тревожь их.</a:t>
            </a:r>
          </a:p>
          <a:p>
            <a:pPr algn="ctr"/>
            <a:r>
              <a:rPr lang="ru-RU" sz="2800" b="1" dirty="0"/>
              <a:t>.</a:t>
            </a:r>
          </a:p>
        </p:txBody>
      </p:sp>
      <p:sp>
        <p:nvSpPr>
          <p:cNvPr id="63498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4663" y="6165850"/>
            <a:ext cx="358775" cy="358775"/>
          </a:xfrm>
          <a:prstGeom prst="actionButtonHome">
            <a:avLst/>
          </a:prstGeom>
          <a:solidFill>
            <a:srgbClr val="4C664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634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  <p:bldP spid="634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2051050" y="2205038"/>
            <a:ext cx="54006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Спал цветок и вдруг проснулся, 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Больше спать не захотел.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Шевельнулся, встрепенулся,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Взвился вверх и улетел.</a:t>
            </a:r>
          </a:p>
        </p:txBody>
      </p:sp>
      <p:pic>
        <p:nvPicPr>
          <p:cNvPr id="52242" name="Picture 18" descr="1189406796_1189231204_2284335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88913"/>
            <a:ext cx="2328862" cy="1976437"/>
          </a:xfrm>
          <a:prstGeom prst="rect">
            <a:avLst/>
          </a:prstGeom>
          <a:noFill/>
        </p:spPr>
      </p:pic>
      <p:pic>
        <p:nvPicPr>
          <p:cNvPr id="52243" name="Picture 19" descr="1189406796_1189231111_2255210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575" y="188913"/>
            <a:ext cx="2447925" cy="1974850"/>
          </a:xfrm>
          <a:prstGeom prst="rect">
            <a:avLst/>
          </a:prstGeom>
          <a:noFill/>
        </p:spPr>
      </p:pic>
      <p:pic>
        <p:nvPicPr>
          <p:cNvPr id="52244" name="Picture 20" descr="1189406796_1189231076_2240350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4508500"/>
            <a:ext cx="2808288" cy="2089150"/>
          </a:xfrm>
          <a:prstGeom prst="rect">
            <a:avLst/>
          </a:prstGeom>
          <a:noFill/>
        </p:spPr>
      </p:pic>
      <p:pic>
        <p:nvPicPr>
          <p:cNvPr id="52245" name="Picture 21" descr="1189406796_1189231032_2211699[1]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888" y="188913"/>
            <a:ext cx="2663825" cy="1976437"/>
          </a:xfrm>
          <a:prstGeom prst="rect">
            <a:avLst/>
          </a:prstGeom>
          <a:noFill/>
        </p:spPr>
      </p:pic>
      <p:pic>
        <p:nvPicPr>
          <p:cNvPr id="52246" name="Picture 22" descr="1189406796_1189231052_2221234[1]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6600" y="4508500"/>
            <a:ext cx="2736850" cy="2089150"/>
          </a:xfrm>
          <a:prstGeom prst="rect">
            <a:avLst/>
          </a:prstGeom>
          <a:noFill/>
        </p:spPr>
      </p:pic>
      <p:pic>
        <p:nvPicPr>
          <p:cNvPr id="52247" name="Picture 23" descr="1189406796_1189231043_2212393[1]"/>
          <p:cNvPicPr>
            <a:picLocks noChangeAspect="1" noChangeArrowheads="1"/>
          </p:cNvPicPr>
          <p:nvPr/>
        </p:nvPicPr>
        <p:blipFill>
          <a:blip r:embed="rId7" cstate="email"/>
          <a:srcRect l="-438"/>
          <a:stretch>
            <a:fillRect/>
          </a:stretch>
        </p:blipFill>
        <p:spPr bwMode="auto">
          <a:xfrm>
            <a:off x="6227763" y="4508500"/>
            <a:ext cx="2736850" cy="2089150"/>
          </a:xfrm>
          <a:prstGeom prst="rect">
            <a:avLst/>
          </a:prstGeom>
          <a:noFill/>
        </p:spPr>
      </p:pic>
      <p:sp>
        <p:nvSpPr>
          <p:cNvPr id="52249" name="Oval 25" descr="1189406796_1189231152_2277823[1]"/>
          <p:cNvSpPr>
            <a:spLocks noChangeArrowheads="1"/>
          </p:cNvSpPr>
          <p:nvPr/>
        </p:nvSpPr>
        <p:spPr bwMode="auto">
          <a:xfrm>
            <a:off x="7019925" y="2349500"/>
            <a:ext cx="1873250" cy="2014538"/>
          </a:xfrm>
          <a:prstGeom prst="ellipse">
            <a:avLst/>
          </a:prstGeom>
          <a:blipFill dpi="0" rotWithShape="1">
            <a:blip r:embed="rId8" cstate="email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0" name="Oval 26" descr="1189406796_1189231243_2289004[1]"/>
          <p:cNvSpPr>
            <a:spLocks noChangeArrowheads="1"/>
          </p:cNvSpPr>
          <p:nvPr/>
        </p:nvSpPr>
        <p:spPr bwMode="auto">
          <a:xfrm>
            <a:off x="179388" y="2276475"/>
            <a:ext cx="1873250" cy="2014538"/>
          </a:xfrm>
          <a:prstGeom prst="ellipse">
            <a:avLst/>
          </a:prstGeom>
          <a:blipFill dpi="0" rotWithShape="1">
            <a:blip r:embed="rId9" cstate="email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 rot="-883647">
            <a:off x="1110546" y="1123865"/>
            <a:ext cx="6248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Это интересно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4101" name="Picture 5" descr="prav01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5410200" y="2514600"/>
            <a:ext cx="34131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590800" y="3581400"/>
            <a:ext cx="1676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920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8424936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971550" y="260350"/>
            <a:ext cx="7237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/>
              <a:t>Кто приносит весну на крыльях ?</a:t>
            </a:r>
          </a:p>
        </p:txBody>
      </p:sp>
      <p:pic>
        <p:nvPicPr>
          <p:cNvPr id="56330" name="Picture 10" descr="9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142984"/>
            <a:ext cx="3598864" cy="2698717"/>
          </a:xfrm>
          <a:prstGeom prst="rect">
            <a:avLst/>
          </a:prstGeom>
          <a:noFill/>
        </p:spPr>
      </p:pic>
      <p:pic>
        <p:nvPicPr>
          <p:cNvPr id="56331" name="Picture 11" descr="5679[1]"/>
          <p:cNvPicPr>
            <a:picLocks noChangeAspect="1" noChangeArrowheads="1"/>
          </p:cNvPicPr>
          <p:nvPr/>
        </p:nvPicPr>
        <p:blipFill>
          <a:blip r:embed="rId3" cstate="email"/>
          <a:srcRect b="-9301"/>
          <a:stretch>
            <a:fillRect/>
          </a:stretch>
        </p:blipFill>
        <p:spPr bwMode="auto">
          <a:xfrm>
            <a:off x="785786" y="4000505"/>
            <a:ext cx="3641752" cy="2843380"/>
          </a:xfrm>
          <a:prstGeom prst="rect">
            <a:avLst/>
          </a:prstGeom>
          <a:noFill/>
        </p:spPr>
      </p:pic>
      <p:pic>
        <p:nvPicPr>
          <p:cNvPr id="56332" name="Picture 12" descr="cr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88887" y="1142984"/>
            <a:ext cx="3949995" cy="2714644"/>
          </a:xfrm>
          <a:prstGeom prst="rect">
            <a:avLst/>
          </a:prstGeom>
          <a:noFill/>
        </p:spPr>
      </p:pic>
      <p:pic>
        <p:nvPicPr>
          <p:cNvPr id="56333" name="Picture 13" descr="p_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005262"/>
            <a:ext cx="3889375" cy="2625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3708400" y="404813"/>
            <a:ext cx="4967288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Всех перелётных птиц черней,</a:t>
            </a:r>
          </a:p>
          <a:p>
            <a:pPr>
              <a:spcBef>
                <a:spcPct val="50000"/>
              </a:spcBef>
            </a:pPr>
            <a:r>
              <a:rPr lang="ru-RU"/>
              <a:t>Чистит он пашню от червей.</a:t>
            </a:r>
          </a:p>
          <a:p>
            <a:pPr>
              <a:spcBef>
                <a:spcPct val="50000"/>
              </a:spcBef>
            </a:pPr>
            <a:r>
              <a:rPr lang="ru-RU"/>
              <a:t>Взад-вперёд по пашне вскачь.</a:t>
            </a:r>
          </a:p>
          <a:p>
            <a:pPr>
              <a:spcBef>
                <a:spcPct val="50000"/>
              </a:spcBef>
            </a:pPr>
            <a:r>
              <a:rPr lang="ru-RU"/>
              <a:t>А зовётся птица …</a:t>
            </a:r>
          </a:p>
        </p:txBody>
      </p:sp>
      <p:pic>
        <p:nvPicPr>
          <p:cNvPr id="25603" name="Picture 5" descr="grach4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2708275"/>
            <a:ext cx="444341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156325" y="4365625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ГРАЧ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6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453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9050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Весна  -  красна</a:t>
            </a:r>
          </a:p>
        </p:txBody>
      </p:sp>
      <p:pic>
        <p:nvPicPr>
          <p:cNvPr id="2051" name="Picture 7" descr="40220431_0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 l="2879" t="4143" r="2838" b="4083"/>
          <a:stretch>
            <a:fillRect/>
          </a:stretch>
        </p:blipFill>
        <p:spPr bwMode="auto">
          <a:xfrm>
            <a:off x="1187450" y="1268413"/>
            <a:ext cx="6769100" cy="4514850"/>
          </a:xfrm>
          <a:prstGeom prst="rect">
            <a:avLst/>
          </a:prstGeom>
          <a:noFill/>
          <a:ln w="76200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052" name="Picture 8" descr="File120_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36000"/>
          </a:blip>
          <a:srcRect/>
          <a:stretch>
            <a:fillRect/>
          </a:stretch>
        </p:blipFill>
        <p:spPr bwMode="auto">
          <a:xfrm>
            <a:off x="2124075" y="5805488"/>
            <a:ext cx="48958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9" descr="File120_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30000"/>
          </a:blip>
          <a:srcRect/>
          <a:stretch>
            <a:fillRect/>
          </a:stretch>
        </p:blipFill>
        <p:spPr bwMode="auto">
          <a:xfrm>
            <a:off x="107950" y="1484313"/>
            <a:ext cx="9429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0" descr="File120_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36000"/>
          </a:blip>
          <a:srcRect/>
          <a:stretch>
            <a:fillRect/>
          </a:stretch>
        </p:blipFill>
        <p:spPr bwMode="auto">
          <a:xfrm>
            <a:off x="8091488" y="1557338"/>
            <a:ext cx="10525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zvezdia-6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4437063"/>
            <a:ext cx="59372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2" descr="zvezdia-6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4581525"/>
            <a:ext cx="5937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3" descr="zvezdia-6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5300663"/>
            <a:ext cx="59372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4" descr="zvezdia-6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3800" y="5157788"/>
            <a:ext cx="59372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5" descr="zvezdia-6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813" y="4868863"/>
            <a:ext cx="59372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192116" y="428604"/>
            <a:ext cx="46656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Он прилетает каждый год</a:t>
            </a:r>
          </a:p>
          <a:p>
            <a:r>
              <a:rPr lang="ru-RU" sz="2800" dirty="0"/>
              <a:t>Туда, где домик ждёт.</a:t>
            </a:r>
          </a:p>
          <a:p>
            <a:r>
              <a:rPr lang="ru-RU" sz="2800" dirty="0"/>
              <a:t>Чужие песни петь умеет,</a:t>
            </a:r>
          </a:p>
          <a:p>
            <a:r>
              <a:rPr lang="ru-RU" sz="2800" dirty="0"/>
              <a:t>А всё же голос свой имеет.</a:t>
            </a:r>
          </a:p>
        </p:txBody>
      </p:sp>
      <p:pic>
        <p:nvPicPr>
          <p:cNvPr id="24579" name="Picture 6" descr="7726[2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2571750"/>
            <a:ext cx="388778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4035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476250"/>
            <a:ext cx="3881437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5148263" y="5157788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5357818" y="5000636"/>
            <a:ext cx="27765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СКВОРЕЦ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2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870200"/>
            <a:ext cx="3365500" cy="3224213"/>
          </a:xfrm>
          <a:prstGeom prst="rect">
            <a:avLst/>
          </a:prstGeom>
          <a:noFill/>
        </p:spPr>
      </p:pic>
      <p:pic>
        <p:nvPicPr>
          <p:cNvPr id="59398" name="Picture 6" descr="zh_007i[1]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0200" y="1916113"/>
            <a:ext cx="4914900" cy="5472112"/>
          </a:xfrm>
          <a:prstGeom prst="rect">
            <a:avLst/>
          </a:prstGeom>
          <a:noFill/>
        </p:spPr>
      </p:pic>
      <p:pic>
        <p:nvPicPr>
          <p:cNvPr id="59397" name="Picture 5" descr="imageview_news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620713"/>
            <a:ext cx="2984500" cy="2238375"/>
          </a:xfrm>
          <a:prstGeom prst="rect">
            <a:avLst/>
          </a:prstGeom>
          <a:noFill/>
        </p:spPr>
      </p:pic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214282" y="428604"/>
            <a:ext cx="53530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/>
              <a:t>В синем небе голосок,</a:t>
            </a:r>
          </a:p>
          <a:p>
            <a:r>
              <a:rPr lang="ru-RU" sz="3200" b="1" dirty="0"/>
              <a:t>Будто крохотный звонок.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2571736" y="2000240"/>
            <a:ext cx="32226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rgbClr val="0033CC"/>
                </a:solidFill>
              </a:rPr>
              <a:t>ЖАВОРОНОК</a:t>
            </a:r>
            <a:endParaRPr lang="ru-RU" sz="3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051050" y="4005263"/>
            <a:ext cx="5545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4572000" y="3213100"/>
            <a:ext cx="399573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/>
              <a:t>Прилетает к нам с теплом,</a:t>
            </a:r>
          </a:p>
          <a:p>
            <a:pPr>
              <a:lnSpc>
                <a:spcPct val="150000"/>
              </a:lnSpc>
            </a:pPr>
            <a:r>
              <a:rPr lang="ru-RU"/>
              <a:t>Путь проделав длинный.</a:t>
            </a:r>
          </a:p>
          <a:p>
            <a:pPr>
              <a:lnSpc>
                <a:spcPct val="150000"/>
              </a:lnSpc>
            </a:pPr>
            <a:r>
              <a:rPr lang="ru-RU"/>
              <a:t>Лепит домик под окном</a:t>
            </a:r>
          </a:p>
          <a:p>
            <a:pPr>
              <a:lnSpc>
                <a:spcPct val="150000"/>
              </a:lnSpc>
            </a:pPr>
            <a:r>
              <a:rPr lang="ru-RU"/>
              <a:t>Из травы и глины.</a:t>
            </a:r>
          </a:p>
        </p:txBody>
      </p:sp>
      <p:pic>
        <p:nvPicPr>
          <p:cNvPr id="26628" name="Picture 6" descr="_________73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73050"/>
            <a:ext cx="3527425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birds_036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61938"/>
            <a:ext cx="41052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image026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3357563"/>
            <a:ext cx="352742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940425" y="5589588"/>
            <a:ext cx="2808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rgbClr val="0000CC"/>
                </a:solidFill>
              </a:rPr>
              <a:t>ЛАСТОЧКА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AutoShape 5" descr="Полотно"/>
          <p:cNvSpPr>
            <a:spLocks noChangeArrowheads="1"/>
          </p:cNvSpPr>
          <p:nvPr/>
        </p:nvSpPr>
        <p:spPr bwMode="auto">
          <a:xfrm>
            <a:off x="179388" y="188913"/>
            <a:ext cx="4032250" cy="2259012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611188" y="836613"/>
            <a:ext cx="3460746" cy="858857"/>
          </a:xfrm>
          <a:prstGeom prst="horizontalScroll">
            <a:avLst>
              <a:gd name="adj" fmla="val 12500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О Т Г А Д А Й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50825" y="2708275"/>
            <a:ext cx="41275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/>
              <a:t>Без рук без топорёнка</a:t>
            </a:r>
          </a:p>
          <a:p>
            <a:pPr>
              <a:lnSpc>
                <a:spcPct val="150000"/>
              </a:lnSpc>
            </a:pPr>
            <a:r>
              <a:rPr lang="ru-RU" sz="2800" b="1"/>
              <a:t>Построена избёнка.</a:t>
            </a:r>
          </a:p>
        </p:txBody>
      </p:sp>
      <p:pic>
        <p:nvPicPr>
          <p:cNvPr id="61447" name="Picture 7" descr="0_5da_62787e31_XL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-14288"/>
            <a:ext cx="4500562" cy="3071813"/>
          </a:xfrm>
          <a:prstGeom prst="rect">
            <a:avLst/>
          </a:prstGeom>
          <a:noFill/>
        </p:spPr>
      </p:pic>
      <p:pic>
        <p:nvPicPr>
          <p:cNvPr id="61450" name="Picture 10" descr="0_3937_3af3da66_orig[1]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068638"/>
            <a:ext cx="4500562" cy="3448050"/>
          </a:xfrm>
          <a:prstGeom prst="rect">
            <a:avLst/>
          </a:prstGeom>
          <a:noFill/>
        </p:spPr>
      </p:pic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323850" y="4724400"/>
            <a:ext cx="39862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Первая забота птиц –</a:t>
            </a:r>
          </a:p>
          <a:p>
            <a:r>
              <a:rPr lang="ru-RU" sz="2800" b="1"/>
              <a:t>свить гнездо.</a:t>
            </a:r>
          </a:p>
        </p:txBody>
      </p:sp>
      <p:pic>
        <p:nvPicPr>
          <p:cNvPr id="61453" name="Picture 13" descr="1180900161_f[1]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997200"/>
            <a:ext cx="4643438" cy="3482975"/>
          </a:xfrm>
          <a:prstGeom prst="rect">
            <a:avLst/>
          </a:prstGeom>
          <a:noFill/>
        </p:spPr>
      </p:pic>
      <p:sp>
        <p:nvSpPr>
          <p:cNvPr id="61454" name="AutoShape 14" descr="Циновка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165850"/>
            <a:ext cx="395287" cy="287338"/>
          </a:xfrm>
          <a:prstGeom prst="actionButtonHome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/>
      <p:bldP spid="61452" grpId="0"/>
      <p:bldP spid="6145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un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636838"/>
            <a:ext cx="2089150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Проверь себя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400" dirty="0" smtClean="0">
                <a:solidFill>
                  <a:srgbClr val="FF0000"/>
                </a:solidFill>
              </a:rPr>
              <a:t>Стало теплее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Снег тает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Появляются насекомые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Птицы прилетают с юга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28"/>
            <a:ext cx="6986587" cy="1157287"/>
          </a:xfrm>
        </p:spPr>
      </p:pic>
      <p:sp>
        <p:nvSpPr>
          <p:cNvPr id="28675" name="Rectangle 9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671" name="Group 23"/>
          <p:cNvGraphicFramePr>
            <a:graphicFrameLocks noGrp="1"/>
          </p:cNvGraphicFramePr>
          <p:nvPr/>
        </p:nvGraphicFramePr>
        <p:xfrm>
          <a:off x="428625" y="1989138"/>
          <a:ext cx="8318500" cy="3724910"/>
        </p:xfrm>
        <a:graphic>
          <a:graphicData uri="http://schemas.openxmlformats.org/drawingml/2006/table">
            <a:tbl>
              <a:tblPr/>
              <a:tblGrid>
                <a:gridCol w="1982788"/>
                <a:gridCol w="1143000"/>
                <a:gridCol w="5192712"/>
              </a:tblGrid>
              <a:tr h="990600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Сегодня на уроке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я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узнал, открыл для себя…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научился, смог…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1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могу похвалить себя и своих одноклассников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за 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0" name="Line 60"/>
          <p:cNvSpPr>
            <a:spLocks noChangeShapeType="1"/>
          </p:cNvSpPr>
          <p:nvPr/>
        </p:nvSpPr>
        <p:spPr bwMode="auto">
          <a:xfrm flipV="1">
            <a:off x="2771775" y="2636838"/>
            <a:ext cx="720725" cy="9366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91" name="Line 61"/>
          <p:cNvSpPr>
            <a:spLocks noChangeShapeType="1"/>
          </p:cNvSpPr>
          <p:nvPr/>
        </p:nvSpPr>
        <p:spPr bwMode="auto">
          <a:xfrm flipV="1">
            <a:off x="2843213" y="3716338"/>
            <a:ext cx="720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92" name="Line 62"/>
          <p:cNvSpPr>
            <a:spLocks noChangeShapeType="1"/>
          </p:cNvSpPr>
          <p:nvPr/>
        </p:nvSpPr>
        <p:spPr bwMode="auto">
          <a:xfrm>
            <a:off x="2843213" y="4005263"/>
            <a:ext cx="720725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8693" name="Picture 63" descr="D:\раб стол\Байлукова Н.А\Картинки\карт\Рисунок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70438"/>
            <a:ext cx="19415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700338" y="1484313"/>
            <a:ext cx="6046787" cy="4525962"/>
          </a:xfrm>
          <a:ln>
            <a:solidFill>
              <a:srgbClr val="00FFFF"/>
            </a:solidFill>
          </a:ln>
        </p:spPr>
        <p:txBody>
          <a:bodyPr/>
          <a:lstStyle/>
          <a:p>
            <a:pPr eaLnBrk="1" hangingPunct="1"/>
            <a:r>
              <a:rPr lang="ru-RU" sz="3600" b="1" i="1" u="sng" dirty="0" smtClean="0">
                <a:solidFill>
                  <a:srgbClr val="FF0066"/>
                </a:solidFill>
              </a:rPr>
              <a:t>ДОВОЛЬНЫ –</a:t>
            </a:r>
          </a:p>
          <a:p>
            <a:pPr eaLnBrk="1" hangingPunct="1">
              <a:buFontTx/>
              <a:buNone/>
            </a:pPr>
            <a:endParaRPr lang="ru-RU" sz="3600" b="1" u="sng" dirty="0" smtClean="0">
              <a:solidFill>
                <a:srgbClr val="FF0066"/>
              </a:solidFill>
            </a:endParaRPr>
          </a:p>
          <a:p>
            <a:pPr eaLnBrk="1" hangingPunct="1"/>
            <a:r>
              <a:rPr lang="ru-RU" sz="3600" b="1" i="1" u="sng" dirty="0" smtClean="0">
                <a:solidFill>
                  <a:srgbClr val="00FFFF"/>
                </a:solidFill>
              </a:rPr>
              <a:t>НЕ СОВСЕМ ДОВОЛЬНЫ –</a:t>
            </a:r>
            <a:r>
              <a:rPr lang="ru-RU" sz="3600" b="1" i="1" u="sng" dirty="0" smtClean="0">
                <a:solidFill>
                  <a:srgbClr val="0202F2"/>
                </a:solidFill>
              </a:rPr>
              <a:t> </a:t>
            </a:r>
          </a:p>
          <a:p>
            <a:pPr eaLnBrk="1" hangingPunct="1">
              <a:buFontTx/>
              <a:buNone/>
            </a:pPr>
            <a:endParaRPr lang="ru-RU" sz="3600" b="1" u="sng" dirty="0" smtClean="0">
              <a:solidFill>
                <a:srgbClr val="0202F2"/>
              </a:solidFill>
            </a:endParaRPr>
          </a:p>
          <a:p>
            <a:pPr eaLnBrk="1" hangingPunct="1"/>
            <a:r>
              <a:rPr lang="ru-RU" sz="3600" b="1" i="1" u="sng" dirty="0" smtClean="0">
                <a:solidFill>
                  <a:srgbClr val="00FF00"/>
                </a:solidFill>
              </a:rPr>
              <a:t>НЕДОВОЛЬНЫ -</a:t>
            </a:r>
            <a:endParaRPr lang="ru-RU" sz="3600" b="1" u="sng" dirty="0" smtClean="0">
              <a:solidFill>
                <a:srgbClr val="00FF00"/>
              </a:solidFill>
            </a:endParaRPr>
          </a:p>
          <a:p>
            <a:pPr eaLnBrk="1" hangingPunct="1"/>
            <a:endParaRPr lang="ru-RU" sz="3600" b="1" u="sng" dirty="0" smtClean="0">
              <a:solidFill>
                <a:srgbClr val="00FF00"/>
              </a:solidFill>
            </a:endParaRPr>
          </a:p>
        </p:txBody>
      </p:sp>
      <p:sp>
        <p:nvSpPr>
          <p:cNvPr id="50179" name="WordArt 4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264275" cy="858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ОЦЕНИ  СЕБЯ!</a:t>
            </a:r>
          </a:p>
        </p:txBody>
      </p:sp>
      <p:sp>
        <p:nvSpPr>
          <p:cNvPr id="50181" name="AutoShape 6"/>
          <p:cNvSpPr>
            <a:spLocks noChangeArrowheads="1"/>
          </p:cNvSpPr>
          <p:nvPr/>
        </p:nvSpPr>
        <p:spPr bwMode="auto">
          <a:xfrm>
            <a:off x="6858016" y="2928934"/>
            <a:ext cx="1511300" cy="1152525"/>
          </a:xfrm>
          <a:prstGeom prst="smileyFace">
            <a:avLst>
              <a:gd name="adj" fmla="val -28"/>
            </a:avLst>
          </a:prstGeom>
          <a:solidFill>
            <a:srgbClr val="0202F2"/>
          </a:solidFill>
          <a:ln w="7620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182" name="AutoShape 7"/>
          <p:cNvSpPr>
            <a:spLocks noChangeArrowheads="1"/>
          </p:cNvSpPr>
          <p:nvPr/>
        </p:nvSpPr>
        <p:spPr bwMode="auto">
          <a:xfrm>
            <a:off x="7019925" y="4292600"/>
            <a:ext cx="1511300" cy="1223963"/>
          </a:xfrm>
          <a:prstGeom prst="smileyFace">
            <a:avLst>
              <a:gd name="adj" fmla="val -4653"/>
            </a:avLst>
          </a:prstGeom>
          <a:solidFill>
            <a:srgbClr val="00FF00"/>
          </a:solidFill>
          <a:ln w="762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0183" name="Picture 8" descr="BIRD1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4429132"/>
            <a:ext cx="7956550" cy="1871663"/>
          </a:xfrm>
          <a:noFill/>
        </p:spPr>
      </p:pic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786578" y="1571612"/>
            <a:ext cx="1439862" cy="1150937"/>
          </a:xfrm>
          <a:prstGeom prst="smileyFace">
            <a:avLst>
              <a:gd name="adj" fmla="val 4653"/>
            </a:avLst>
          </a:prstGeom>
          <a:solidFill>
            <a:srgbClr val="EE2D06"/>
          </a:solidFill>
          <a:ln w="762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3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5"/>
          <p:cNvSpPr>
            <a:spLocks noChangeArrowheads="1" noChangeShapeType="1" noTextEdit="1"/>
          </p:cNvSpPr>
          <p:nvPr/>
        </p:nvSpPr>
        <p:spPr bwMode="auto">
          <a:xfrm>
            <a:off x="1331913" y="1268413"/>
            <a:ext cx="6624637" cy="35290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4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ru-RU" dirty="0" smtClean="0">
                <a:hlinkClick r:id="rId2"/>
              </a:rPr>
              <a:t>http://www.yandex.ru</a:t>
            </a:r>
            <a:r>
              <a:rPr lang="ru-RU" dirty="0" smtClean="0"/>
              <a:t> картинки по теме Весна, растения, животные, птицы.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://www.liveinternet.ru/users/2917098/post98668479/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5445125"/>
          </a:xfrm>
        </p:spPr>
        <p:txBody>
          <a:bodyPr>
            <a:normAutofit fontScale="92500" lnSpcReduction="20000"/>
          </a:bodyPr>
          <a:lstStyle/>
          <a:p>
            <a:pPr marL="360000"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Дорогие </a:t>
            </a:r>
          </a:p>
          <a:p>
            <a:pPr marL="360000"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первоклассники! </a:t>
            </a:r>
          </a:p>
          <a:p>
            <a:pPr marL="360000"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приглашаем вас совершить экскурсию в лес,</a:t>
            </a:r>
          </a:p>
          <a:p>
            <a:pPr marL="360000"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которая поможет разгадать загадки и тайны природы.</a:t>
            </a:r>
          </a:p>
          <a:p>
            <a:pPr marL="360000" algn="ctr" eaLnBrk="1" hangingPunct="1">
              <a:buFontTx/>
              <a:buNone/>
              <a:defRPr/>
            </a:pPr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   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Маша и Миша</a:t>
            </a:r>
          </a:p>
          <a:p>
            <a:pPr algn="ctr" eaLnBrk="1" hangingPunct="1">
              <a:buFontTx/>
              <a:buNone/>
              <a:defRPr/>
            </a:pPr>
            <a:endParaRPr lang="ru-RU" sz="6000" dirty="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60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2" descr="golub1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1331913" y="260350"/>
            <a:ext cx="6769100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7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Тема урока</a:t>
            </a:r>
          </a:p>
        </p:txBody>
      </p:sp>
      <p:sp>
        <p:nvSpPr>
          <p:cNvPr id="5124" name="WordArt 5"/>
          <p:cNvSpPr>
            <a:spLocks noChangeArrowheads="1" noChangeShapeType="1" noTextEdit="1"/>
          </p:cNvSpPr>
          <p:nvPr/>
        </p:nvSpPr>
        <p:spPr bwMode="auto">
          <a:xfrm>
            <a:off x="250825" y="2060575"/>
            <a:ext cx="8072438" cy="26431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28569"/>
              </a:avLst>
            </a:prstTxWarp>
            <a:scene3d>
              <a:camera prst="legacyPerspectiveFront">
                <a:rot lat="2051998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Как животные весну встречают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6" name="Picture 7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565400"/>
            <a:ext cx="2827338" cy="363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allAtOnce" animBg="1"/>
      <p:bldP spid="51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1206986461_f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2" descr="golub12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i="1" smtClean="0">
                <a:solidFill>
                  <a:srgbClr val="6600CC"/>
                </a:solidFill>
              </a:rPr>
              <a:t>Толковый словарь С.И.Ожегова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67544" y="2276872"/>
            <a:ext cx="561662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dirty="0" smtClean="0">
                <a:solidFill>
                  <a:srgbClr val="FF0066"/>
                </a:solidFill>
              </a:rPr>
              <a:t>« </a:t>
            </a:r>
            <a:r>
              <a:rPr lang="ru-RU" sz="4800" b="1" dirty="0" err="1" smtClean="0">
                <a:solidFill>
                  <a:srgbClr val="FF0066"/>
                </a:solidFill>
              </a:rPr>
              <a:t>Проталины-место</a:t>
            </a:r>
            <a:r>
              <a:rPr lang="ru-RU" sz="4800" b="1" dirty="0" smtClean="0">
                <a:solidFill>
                  <a:srgbClr val="FF0066"/>
                </a:solidFill>
              </a:rPr>
              <a:t>, где стаял снег и открылась земля»</a:t>
            </a:r>
            <a:endParaRPr lang="ru-RU" sz="4800" b="1" dirty="0">
              <a:solidFill>
                <a:srgbClr val="FF0066"/>
              </a:solidFill>
            </a:endParaRPr>
          </a:p>
        </p:txBody>
      </p:sp>
      <p:pic>
        <p:nvPicPr>
          <p:cNvPr id="4106" name="Picture 10" descr="Копия AN0079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3644900"/>
            <a:ext cx="28987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wpt.ru/uploads/presentation_screenshots/d5a3759839102bb883a6b83f2817f6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сканирование0001"/>
          <p:cNvPicPr>
            <a:picLocks noChangeAspect="1" noChangeArrowheads="1"/>
          </p:cNvPicPr>
          <p:nvPr/>
        </p:nvPicPr>
        <p:blipFill>
          <a:blip r:embed="rId2" cstate="print"/>
          <a:srcRect t="10654" r="4715"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rgbClr val="000000"/>
      </a:dk1>
      <a:lt1>
        <a:srgbClr val="FFFFFF"/>
      </a:lt1>
      <a:dk2>
        <a:srgbClr val="00A050"/>
      </a:dk2>
      <a:lt2>
        <a:srgbClr val="FAFD00"/>
      </a:lt2>
      <a:accent1>
        <a:srgbClr val="B50069"/>
      </a:accent1>
      <a:accent2>
        <a:srgbClr val="FF7F00"/>
      </a:accent2>
      <a:accent3>
        <a:srgbClr val="C0AAFF"/>
      </a:accent3>
      <a:accent4>
        <a:srgbClr val="DADADA"/>
      </a:accent4>
      <a:accent5>
        <a:srgbClr val="D7AAB9"/>
      </a:accent5>
      <a:accent6>
        <a:srgbClr val="E77200"/>
      </a:accent6>
      <a:hlink>
        <a:srgbClr val="FF00FF"/>
      </a:hlink>
      <a:folHlink>
        <a:srgbClr val="B760F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1898</TotalTime>
  <Words>360</Words>
  <Application>Microsoft Office PowerPoint</Application>
  <PresentationFormat>Экран (4:3)</PresentationFormat>
  <Paragraphs>97</Paragraphs>
  <Slides>28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Муниципальное бюджетное общеобразовательное учреждение МБОУ «Косинская ООШ»</vt:lpstr>
      <vt:lpstr>Слайд 2</vt:lpstr>
      <vt:lpstr>Слайд 3</vt:lpstr>
      <vt:lpstr>Слайд 4</vt:lpstr>
      <vt:lpstr>Слайд 5</vt:lpstr>
      <vt:lpstr>Слайд 6</vt:lpstr>
      <vt:lpstr>Толковый словарь С.И.Ожегова</vt:lpstr>
      <vt:lpstr>Слайд 8</vt:lpstr>
      <vt:lpstr>Слайд 9</vt:lpstr>
      <vt:lpstr>Насекомые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Проверь себя</vt:lpstr>
      <vt:lpstr>Слайд 25</vt:lpstr>
      <vt:lpstr>Слайд 26</vt:lpstr>
      <vt:lpstr>Слайд 27</vt:lpstr>
      <vt:lpstr>Интернет ресурсы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user</cp:lastModifiedBy>
  <cp:revision>60</cp:revision>
  <dcterms:created xsi:type="dcterms:W3CDTF">2008-06-19T17:49:09Z</dcterms:created>
  <dcterms:modified xsi:type="dcterms:W3CDTF">2013-04-04T13:12:33Z</dcterms:modified>
</cp:coreProperties>
</file>