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6" r:id="rId4"/>
    <p:sldId id="257" r:id="rId5"/>
    <p:sldId id="258" r:id="rId6"/>
    <p:sldId id="260" r:id="rId7"/>
    <p:sldId id="264" r:id="rId8"/>
    <p:sldId id="263" r:id="rId9"/>
    <p:sldId id="269" r:id="rId10"/>
    <p:sldId id="268" r:id="rId11"/>
    <p:sldId id="267" r:id="rId12"/>
    <p:sldId id="261" r:id="rId13"/>
    <p:sldId id="259" r:id="rId14"/>
    <p:sldId id="265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0C08F-C8B8-4047-8819-239F009F2E26}" type="datetimeFigureOut">
              <a:rPr lang="ru-RU"/>
              <a:pPr>
                <a:defRPr/>
              </a:pPr>
              <a:t>21.02.2013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CE466-C153-425F-B766-E746B306731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762A3-B906-4501-9315-315A8ADD5556}" type="datetimeFigureOut">
              <a:rPr lang="ru-RU"/>
              <a:pPr>
                <a:defRPr/>
              </a:pPr>
              <a:t>21.02.2013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2BB19-4C13-4B51-83C8-4DF53A7C35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D35C9-FAC7-44FF-8945-6DEE691B833F}" type="datetimeFigureOut">
              <a:rPr lang="ru-RU"/>
              <a:pPr>
                <a:defRPr/>
              </a:pPr>
              <a:t>21.02.2013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2584D-3079-41E3-85E4-C279CCB6BD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6EF0B-431D-4FA3-8944-2A364188CBBA}" type="datetimeFigureOut">
              <a:rPr lang="ru-RU"/>
              <a:pPr>
                <a:defRPr/>
              </a:pPr>
              <a:t>21.02.2013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636F4-B2A2-4F48-A4A6-9EB2FBE6AE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B372C-1AA6-46D0-B867-195BB88DF91E}" type="datetimeFigureOut">
              <a:rPr lang="ru-RU"/>
              <a:pPr>
                <a:defRPr/>
              </a:pPr>
              <a:t>21.02.2013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59E71-9990-418A-89F8-7E16C670B6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70FDC-CF38-4092-A9E5-DCB220C710A0}" type="datetimeFigureOut">
              <a:rPr lang="ru-RU"/>
              <a:pPr>
                <a:defRPr/>
              </a:pPr>
              <a:t>21.02.2013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EFE2E-7F9D-4776-9AB8-89BD615151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A42D1-0DD9-4A5F-8397-9D48722A36D3}" type="datetimeFigureOut">
              <a:rPr lang="ru-RU"/>
              <a:pPr>
                <a:defRPr/>
              </a:pPr>
              <a:t>21.02.2013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84959-435F-45CB-AD2D-8F644972B2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F2843-8376-46E9-80C1-59E3B773A285}" type="datetimeFigureOut">
              <a:rPr lang="ru-RU"/>
              <a:pPr>
                <a:defRPr/>
              </a:pPr>
              <a:t>21.02.2013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CB318-3BCA-4C06-A071-C63C4D2673F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D84A7-10AC-448C-9B3B-241B64CF78D4}" type="datetimeFigureOut">
              <a:rPr lang="ru-RU"/>
              <a:pPr>
                <a:defRPr/>
              </a:pPr>
              <a:t>21.02.2013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F731C-09A6-43E8-8558-6B8E84E4D4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CEB2C-4750-42FC-93FC-AFAB91D92FD3}" type="datetimeFigureOut">
              <a:rPr lang="ru-RU"/>
              <a:pPr>
                <a:defRPr/>
              </a:pPr>
              <a:t>21.02.2013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9DF6B-14FA-4719-A692-9E278DDBAB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BC955-3B35-4A61-8502-275C58F518D4}" type="datetimeFigureOut">
              <a:rPr lang="ru-RU"/>
              <a:pPr>
                <a:defRPr/>
              </a:pPr>
              <a:t>21.02.2013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9BCEE-322C-4979-A9FF-A26B121B5B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24F154-B8A0-466D-815F-95E04E212006}" type="datetimeFigureOut">
              <a:rPr lang="ru-RU"/>
              <a:pPr>
                <a:defRPr/>
              </a:pPr>
              <a:t>21.02.2013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76C6AD-F5CE-4D0D-82B1-CA907CA515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3" descr="C:\Documents and Settings\user\Мои документы\для презентаций\для презентаций\фоны для школы\63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C:\Documents and Settings\user\Мои документы\для презентаций\школа\752da394a1a8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428604"/>
            <a:ext cx="3857652" cy="1928826"/>
          </a:xfrm>
          <a:prstGeom prst="roundRect">
            <a:avLst/>
          </a:prstGeom>
          <a:noFill/>
          <a:ln w="57150">
            <a:solidFill>
              <a:srgbClr val="FF9900"/>
            </a:solidFill>
          </a:ln>
        </p:spPr>
      </p:pic>
      <p:sp>
        <p:nvSpPr>
          <p:cNvPr id="8" name="Прямоугольник 7"/>
          <p:cNvSpPr/>
          <p:nvPr/>
        </p:nvSpPr>
        <p:spPr>
          <a:xfrm rot="20768750">
            <a:off x="442123" y="2454010"/>
            <a:ext cx="8247286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entury Schoolbook" pitchFamily="18" charset="0"/>
              </a:rPr>
              <a:t>Логические задачи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C:\Documents and Settings\user\Мои документы\для презентаций\для презентаций\фоны для школы\93-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67813" cy="6858000"/>
          </a:xfrm>
        </p:spPr>
      </p:pic>
      <p:sp>
        <p:nvSpPr>
          <p:cNvPr id="3" name="TextBox 2"/>
          <p:cNvSpPr txBox="1"/>
          <p:nvPr/>
        </p:nvSpPr>
        <p:spPr>
          <a:xfrm>
            <a:off x="1500188" y="0"/>
            <a:ext cx="76438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Задача для самостоятельного решения: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71625" y="500063"/>
            <a:ext cx="61436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entury Schoolbook" pitchFamily="18" charset="0"/>
              </a:rPr>
              <a:t>   Клоуны Бим, Бам и Бом вышли на арену в красной, синей и зелёной рубашках(все в разных). Их туфли были тех же цветов (у каждого клоуна свой). Туфли и рубашка Бима были одного цвета. На Боме не было ничего красного. Туфли Бама были зелёные, а рубашка нет. Каких цветов были туфли и рубашка у Бома и Бима?</a:t>
            </a:r>
          </a:p>
        </p:txBody>
      </p:sp>
      <p:pic>
        <p:nvPicPr>
          <p:cNvPr id="22532" name="Picture 6" descr="ap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688" y="285750"/>
            <a:ext cx="2500312" cy="174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71500" y="2786063"/>
            <a:ext cx="21431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Решение: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63" y="4857750"/>
          <a:ext cx="8429684" cy="1547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07421"/>
                <a:gridCol w="2107421"/>
                <a:gridCol w="2107421"/>
                <a:gridCol w="2107421"/>
              </a:tblGrid>
              <a:tr h="31867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entury Schoolbook" pitchFamily="18" charset="0"/>
                        </a:rPr>
                        <a:t>рубашка</a:t>
                      </a:r>
                      <a:endParaRPr lang="ru-RU" sz="18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entury Schoolbook" pitchFamily="18" charset="0"/>
                        </a:rPr>
                        <a:t>Бим</a:t>
                      </a:r>
                      <a:endParaRPr lang="ru-RU" sz="18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>
                          <a:latin typeface="Century Schoolbook" pitchFamily="18" charset="0"/>
                        </a:rPr>
                        <a:t>Бам</a:t>
                      </a:r>
                      <a:endParaRPr lang="ru-RU" sz="18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entury Schoolbook" pitchFamily="18" charset="0"/>
                        </a:rPr>
                        <a:t>Бом</a:t>
                      </a:r>
                      <a:endParaRPr lang="ru-RU" sz="1800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393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entury Schoolbook" pitchFamily="18" charset="0"/>
                        </a:rPr>
                        <a:t>Красный</a:t>
                      </a:r>
                      <a:endParaRPr lang="ru-RU" sz="18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entury Schoolbook" pitchFamily="18" charset="0"/>
                        </a:rPr>
                        <a:t>+</a:t>
                      </a:r>
                      <a:endParaRPr lang="ru-RU" sz="18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18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1800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393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entury Schoolbook" pitchFamily="18" charset="0"/>
                        </a:rPr>
                        <a:t>Синий</a:t>
                      </a:r>
                      <a:endParaRPr lang="ru-RU" sz="18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18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entury Schoolbook" pitchFamily="18" charset="0"/>
                        </a:rPr>
                        <a:t>+</a:t>
                      </a:r>
                      <a:endParaRPr lang="ru-RU" sz="18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1800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393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entury Schoolbook" pitchFamily="18" charset="0"/>
                        </a:rPr>
                        <a:t>Зелёный</a:t>
                      </a:r>
                      <a:endParaRPr lang="ru-RU" sz="18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18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18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entury Schoolbook" pitchFamily="18" charset="0"/>
                        </a:rPr>
                        <a:t>+</a:t>
                      </a:r>
                      <a:endParaRPr lang="ru-RU" sz="1800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00063" y="3214688"/>
          <a:ext cx="8429684" cy="1547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07421"/>
                <a:gridCol w="2107421"/>
                <a:gridCol w="2107421"/>
                <a:gridCol w="2107421"/>
              </a:tblGrid>
              <a:tr h="318679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entury Schoolbook" pitchFamily="18" charset="0"/>
                        </a:rPr>
                        <a:t>туфли</a:t>
                      </a:r>
                      <a:endParaRPr lang="ru-RU" sz="18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entury Schoolbook" pitchFamily="18" charset="0"/>
                        </a:rPr>
                        <a:t>Бим</a:t>
                      </a:r>
                      <a:endParaRPr lang="ru-RU" sz="18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>
                          <a:latin typeface="Century Schoolbook" pitchFamily="18" charset="0"/>
                        </a:rPr>
                        <a:t>Бам</a:t>
                      </a:r>
                      <a:endParaRPr lang="ru-RU" sz="18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entury Schoolbook" pitchFamily="18" charset="0"/>
                        </a:rPr>
                        <a:t>Бом</a:t>
                      </a:r>
                      <a:endParaRPr lang="ru-RU" sz="1800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393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entury Schoolbook" pitchFamily="18" charset="0"/>
                        </a:rPr>
                        <a:t>Красный</a:t>
                      </a:r>
                      <a:endParaRPr lang="ru-RU" sz="18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entury Schoolbook" pitchFamily="18" charset="0"/>
                        </a:rPr>
                        <a:t>+</a:t>
                      </a:r>
                      <a:endParaRPr lang="ru-RU" sz="18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18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1800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393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entury Schoolbook" pitchFamily="18" charset="0"/>
                        </a:rPr>
                        <a:t>Синий</a:t>
                      </a:r>
                      <a:endParaRPr lang="ru-RU" sz="18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18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18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entury Schoolbook" pitchFamily="18" charset="0"/>
                        </a:rPr>
                        <a:t>+</a:t>
                      </a:r>
                      <a:endParaRPr lang="ru-RU" sz="1800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39384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entury Schoolbook" pitchFamily="18" charset="0"/>
                        </a:rPr>
                        <a:t>Зелёный</a:t>
                      </a:r>
                      <a:endParaRPr lang="ru-RU" sz="18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18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entury Schoolbook" pitchFamily="18" charset="0"/>
                        </a:rPr>
                        <a:t>+</a:t>
                      </a:r>
                      <a:endParaRPr lang="ru-RU" sz="18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1800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7188" y="6119813"/>
            <a:ext cx="8501062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Ответ:</a:t>
            </a:r>
            <a:r>
              <a:rPr lang="ru-RU" dirty="0">
                <a:latin typeface="+mn-lt"/>
              </a:rPr>
              <a:t> </a:t>
            </a:r>
            <a:r>
              <a:rPr lang="ru-RU" b="1" dirty="0">
                <a:latin typeface="Century Schoolbook" pitchFamily="18" charset="0"/>
              </a:rPr>
              <a:t>Бом – в синих туфлях и зелёной рубашке, Бим – во всём красном.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C:\Documents and Settings\user\Мои документы\для презентаций\для презентаций\фоны для школы\93-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67813" cy="6858000"/>
          </a:xfrm>
        </p:spPr>
      </p:pic>
      <p:sp>
        <p:nvSpPr>
          <p:cNvPr id="3" name="TextBox 2"/>
          <p:cNvSpPr txBox="1"/>
          <p:nvPr/>
        </p:nvSpPr>
        <p:spPr>
          <a:xfrm>
            <a:off x="2000250" y="0"/>
            <a:ext cx="764381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Задача для самостоятельного решения: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00250" y="571500"/>
            <a:ext cx="671512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Century Schoolbook" pitchFamily="18" charset="0"/>
              </a:rPr>
              <a:t>   В семье четверо детей , им 5,8,13 и 15 лет. Их зовут Аня, Боря, Вера и Галя. Сколько лет каждому ребёнку, если одна девочка ходит в детский сад, Аня старше Бори и сумма лет Ани и Веры делится на три?</a:t>
            </a:r>
          </a:p>
        </p:txBody>
      </p:sp>
      <p:pic>
        <p:nvPicPr>
          <p:cNvPr id="5" name="Picture 31" descr="anim09"/>
          <p:cNvPicPr>
            <a:picLocks noGrp="1" noChangeAspect="1" noChangeArrowheads="1" noCrop="1"/>
          </p:cNvPicPr>
          <p:nvPr>
            <p:ph type="title"/>
          </p:nvPr>
        </p:nvPicPr>
        <p:blipFill>
          <a:blip r:embed="rId3"/>
          <a:srcRect/>
          <a:stretch>
            <a:fillRect/>
          </a:stretch>
        </p:blipFill>
        <p:spPr>
          <a:xfrm>
            <a:off x="571500" y="0"/>
            <a:ext cx="1500188" cy="1419225"/>
          </a:xfrm>
        </p:spPr>
      </p:pic>
      <p:sp>
        <p:nvSpPr>
          <p:cNvPr id="6" name="TextBox 5"/>
          <p:cNvSpPr txBox="1"/>
          <p:nvPr/>
        </p:nvSpPr>
        <p:spPr>
          <a:xfrm>
            <a:off x="714375" y="2071688"/>
            <a:ext cx="21431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Решение: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71500" y="2571750"/>
          <a:ext cx="8358245" cy="2895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1649"/>
                <a:gridCol w="1671649"/>
                <a:gridCol w="1671649"/>
                <a:gridCol w="1671649"/>
                <a:gridCol w="1671649"/>
              </a:tblGrid>
              <a:tr h="500066"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Century Schoolbook" pitchFamily="18" charset="0"/>
                        </a:rPr>
                        <a:t>Аня</a:t>
                      </a:r>
                      <a:endParaRPr lang="ru-RU" sz="32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Century Schoolbook" pitchFamily="18" charset="0"/>
                        </a:rPr>
                        <a:t>Боря</a:t>
                      </a:r>
                      <a:endParaRPr lang="ru-RU" sz="32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Century Schoolbook" pitchFamily="18" charset="0"/>
                        </a:rPr>
                        <a:t>Вера</a:t>
                      </a:r>
                      <a:endParaRPr lang="ru-RU" sz="32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Century Schoolbook" pitchFamily="18" charset="0"/>
                        </a:rPr>
                        <a:t>Галя</a:t>
                      </a:r>
                      <a:endParaRPr lang="ru-RU" sz="3200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Century Schoolbook" pitchFamily="18" charset="0"/>
                        </a:rPr>
                        <a:t>5</a:t>
                      </a:r>
                      <a:endParaRPr lang="ru-RU" sz="32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32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32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Century Schoolbook" pitchFamily="18" charset="0"/>
                        </a:rPr>
                        <a:t>+</a:t>
                      </a:r>
                      <a:endParaRPr lang="ru-RU" sz="32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3200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Century Schoolbook" pitchFamily="18" charset="0"/>
                        </a:rPr>
                        <a:t>8</a:t>
                      </a:r>
                      <a:endParaRPr lang="ru-RU" sz="32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32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Century Schoolbook" pitchFamily="18" charset="0"/>
                        </a:rPr>
                        <a:t>+</a:t>
                      </a:r>
                      <a:endParaRPr lang="ru-RU" sz="32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32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3200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Century Schoolbook" pitchFamily="18" charset="0"/>
                        </a:rPr>
                        <a:t>13</a:t>
                      </a:r>
                      <a:endParaRPr lang="ru-RU" sz="32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Century Schoolbook" pitchFamily="18" charset="0"/>
                        </a:rPr>
                        <a:t>+</a:t>
                      </a:r>
                      <a:endParaRPr lang="ru-RU" sz="32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32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32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3200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Century Schoolbook" pitchFamily="18" charset="0"/>
                        </a:rPr>
                        <a:t>15</a:t>
                      </a:r>
                      <a:endParaRPr lang="ru-RU" sz="32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32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32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32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Century Schoolbook" pitchFamily="18" charset="0"/>
                        </a:rPr>
                        <a:t>+</a:t>
                      </a:r>
                      <a:endParaRPr lang="ru-RU" sz="3200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42938" y="5715000"/>
            <a:ext cx="850106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Ответ:</a:t>
            </a:r>
            <a:r>
              <a:rPr lang="ru-RU" dirty="0">
                <a:latin typeface="+mn-lt"/>
              </a:rPr>
              <a:t> </a:t>
            </a:r>
            <a:r>
              <a:rPr lang="ru-RU" b="1" dirty="0">
                <a:latin typeface="Century Schoolbook" pitchFamily="18" charset="0"/>
              </a:rPr>
              <a:t>Аня – 13 лет, Боре – 8 лет, Вере – 5 лет, Гале – 15 лет.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C:\Documents and Settings\user\Мои документы\для презентаций\для презентаций\фоны для школы\93-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67813" cy="6858000"/>
          </a:xfrm>
        </p:spPr>
      </p:pic>
      <p:sp>
        <p:nvSpPr>
          <p:cNvPr id="3" name="TextBox 2"/>
          <p:cNvSpPr txBox="1"/>
          <p:nvPr/>
        </p:nvSpPr>
        <p:spPr>
          <a:xfrm>
            <a:off x="1643063" y="0"/>
            <a:ext cx="76438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Задача для самостоятельного решения: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857375" y="428625"/>
            <a:ext cx="6929438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entury Schoolbook" pitchFamily="18" charset="0"/>
              </a:rPr>
              <a:t>   Коля, Боря, Вова и Юра заняли первые четыре места в соревновании, причём никакие два мальчика не делили между собой какие-нибудь места. На вопрос, кто какое место занял, Коля ответил:  «Ни первое, ни четвёртое»; Борис сказал : «Второе», а Вова заметил, что он был не последним. Какое место занял каждый из мальчиков?</a:t>
            </a:r>
          </a:p>
        </p:txBody>
      </p:sp>
      <p:pic>
        <p:nvPicPr>
          <p:cNvPr id="24580" name="Picture 5" descr="j0434411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0"/>
            <a:ext cx="15716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42938" y="2500313"/>
            <a:ext cx="21431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Решение: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85813" y="3071813"/>
          <a:ext cx="8215370" cy="22145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43074"/>
                <a:gridCol w="1643074"/>
                <a:gridCol w="1643074"/>
                <a:gridCol w="1643074"/>
                <a:gridCol w="1643074"/>
              </a:tblGrid>
              <a:tr h="442916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 Schoolbook" pitchFamily="18" charset="0"/>
                        </a:rPr>
                        <a:t>Коля</a:t>
                      </a:r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 Schoolbook" pitchFamily="18" charset="0"/>
                        </a:rPr>
                        <a:t>Боря</a:t>
                      </a:r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 Schoolbook" pitchFamily="18" charset="0"/>
                        </a:rPr>
                        <a:t>Вова</a:t>
                      </a:r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 Schoolbook" pitchFamily="18" charset="0"/>
                        </a:rPr>
                        <a:t>Юра</a:t>
                      </a:r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 Schoolbook" pitchFamily="18" charset="0"/>
                        </a:rPr>
                        <a:t>Первый</a:t>
                      </a:r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 Schoolbook" pitchFamily="18" charset="0"/>
                        </a:rPr>
                        <a:t>-</a:t>
                      </a:r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 Schoolbook" pitchFamily="18" charset="0"/>
                        </a:rPr>
                        <a:t>-</a:t>
                      </a:r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 Schoolbook" pitchFamily="18" charset="0"/>
                        </a:rPr>
                        <a:t>+</a:t>
                      </a:r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 Schoolbook" pitchFamily="18" charset="0"/>
                        </a:rPr>
                        <a:t>-</a:t>
                      </a:r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 Schoolbook" pitchFamily="18" charset="0"/>
                        </a:rPr>
                        <a:t>Второй</a:t>
                      </a:r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 Schoolbook" pitchFamily="18" charset="0"/>
                        </a:rPr>
                        <a:t>-</a:t>
                      </a:r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 Schoolbook" pitchFamily="18" charset="0"/>
                        </a:rPr>
                        <a:t>+</a:t>
                      </a:r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 Schoolbook" pitchFamily="18" charset="0"/>
                        </a:rPr>
                        <a:t>-</a:t>
                      </a:r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 Schoolbook" pitchFamily="18" charset="0"/>
                        </a:rPr>
                        <a:t>-</a:t>
                      </a:r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 Schoolbook" pitchFamily="18" charset="0"/>
                        </a:rPr>
                        <a:t>Третий</a:t>
                      </a:r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 Schoolbook" pitchFamily="18" charset="0"/>
                        </a:rPr>
                        <a:t>+</a:t>
                      </a:r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 Schoolbook" pitchFamily="18" charset="0"/>
                        </a:rPr>
                        <a:t>-</a:t>
                      </a:r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 Schoolbook" pitchFamily="18" charset="0"/>
                        </a:rPr>
                        <a:t>-</a:t>
                      </a:r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 Schoolbook" pitchFamily="18" charset="0"/>
                        </a:rPr>
                        <a:t>-</a:t>
                      </a:r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442916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 Schoolbook" pitchFamily="18" charset="0"/>
                        </a:rPr>
                        <a:t>Последний</a:t>
                      </a:r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 Schoolbook" pitchFamily="18" charset="0"/>
                        </a:rPr>
                        <a:t>-</a:t>
                      </a:r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 Schoolbook" pitchFamily="18" charset="0"/>
                        </a:rPr>
                        <a:t>-</a:t>
                      </a:r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 Schoolbook" pitchFamily="18" charset="0"/>
                        </a:rPr>
                        <a:t>-</a:t>
                      </a:r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 Schoolbook" pitchFamily="18" charset="0"/>
                        </a:rPr>
                        <a:t>+</a:t>
                      </a:r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42938" y="5715000"/>
            <a:ext cx="8501062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Ответ:</a:t>
            </a:r>
            <a:r>
              <a:rPr lang="ru-RU" dirty="0">
                <a:latin typeface="+mn-lt"/>
              </a:rPr>
              <a:t> </a:t>
            </a:r>
            <a:r>
              <a:rPr lang="ru-RU" b="1" dirty="0">
                <a:latin typeface="Century Schoolbook" pitchFamily="18" charset="0"/>
              </a:rPr>
              <a:t>Коля – третий, Борис – второй, Вова – первый, Юра - последний.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C:\Documents and Settings\user\Мои документы\для презентаций\для презентаций\фоны для школы\93-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67813" cy="6858000"/>
          </a:xfrm>
        </p:spPr>
      </p:pic>
      <p:sp>
        <p:nvSpPr>
          <p:cNvPr id="3" name="TextBox 2"/>
          <p:cNvSpPr txBox="1"/>
          <p:nvPr/>
        </p:nvSpPr>
        <p:spPr>
          <a:xfrm>
            <a:off x="1500188" y="0"/>
            <a:ext cx="76438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Задача для самостоятельного решения: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928813" y="500063"/>
            <a:ext cx="70008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entury Schoolbook" pitchFamily="18" charset="0"/>
              </a:rPr>
              <a:t>На школьной дискотеке Валентин, Николай, Владимир и Алексей, все из разных классов, танцевали с девочками, но каждый танцевал не со своей одноклассницей. Лена танцевала с Валентином, Аня – с одноклассником Наташи, Николай – с одноклассницей Владимира, а Владимир – с Олей. Кто с кем танцевал, и кто с кем учится?</a:t>
            </a:r>
          </a:p>
        </p:txBody>
      </p:sp>
      <p:pic>
        <p:nvPicPr>
          <p:cNvPr id="25604" name="Picture 26" descr="KIDS0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357188"/>
            <a:ext cx="2030413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71500" y="2500313"/>
            <a:ext cx="21431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Решение: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71500" y="3000375"/>
          <a:ext cx="857253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6"/>
                <a:gridCol w="1714506"/>
                <a:gridCol w="1714506"/>
                <a:gridCol w="1714506"/>
                <a:gridCol w="1714506"/>
              </a:tblGrid>
              <a:tr h="3000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Schoolbook" pitchFamily="18" charset="0"/>
                        </a:rPr>
                        <a:t>пары</a:t>
                      </a:r>
                      <a:endParaRPr lang="ru-RU" sz="1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Schoolbook" pitchFamily="18" charset="0"/>
                        </a:rPr>
                        <a:t>Валентин</a:t>
                      </a:r>
                      <a:endParaRPr lang="ru-RU" sz="1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Schoolbook" pitchFamily="18" charset="0"/>
                        </a:rPr>
                        <a:t>Николай</a:t>
                      </a:r>
                      <a:endParaRPr lang="ru-RU" sz="1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Schoolbook" pitchFamily="18" charset="0"/>
                        </a:rPr>
                        <a:t>Владимир</a:t>
                      </a:r>
                      <a:endParaRPr lang="ru-RU" sz="1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Schoolbook" pitchFamily="18" charset="0"/>
                        </a:rPr>
                        <a:t>Алексей</a:t>
                      </a:r>
                      <a:endParaRPr lang="ru-RU" sz="1400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3000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Schoolbook" pitchFamily="18" charset="0"/>
                        </a:rPr>
                        <a:t>Лена</a:t>
                      </a:r>
                      <a:endParaRPr lang="ru-RU" sz="1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Schoolbook" pitchFamily="18" charset="0"/>
                        </a:rPr>
                        <a:t>+</a:t>
                      </a:r>
                      <a:endParaRPr lang="ru-RU" sz="1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1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1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1400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3000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Schoolbook" pitchFamily="18" charset="0"/>
                        </a:rPr>
                        <a:t>Аня</a:t>
                      </a:r>
                      <a:endParaRPr lang="ru-RU" sz="1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1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Schoolbook" pitchFamily="18" charset="0"/>
                        </a:rPr>
                        <a:t>+</a:t>
                      </a:r>
                      <a:endParaRPr lang="ru-RU" sz="1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1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1400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3000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Schoolbook" pitchFamily="18" charset="0"/>
                        </a:rPr>
                        <a:t>Наташа</a:t>
                      </a:r>
                      <a:endParaRPr lang="ru-RU" sz="1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1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1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1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Schoolbook" pitchFamily="18" charset="0"/>
                        </a:rPr>
                        <a:t>+</a:t>
                      </a:r>
                      <a:endParaRPr lang="ru-RU" sz="1400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3000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Schoolbook" pitchFamily="18" charset="0"/>
                        </a:rPr>
                        <a:t>Оля</a:t>
                      </a:r>
                      <a:endParaRPr lang="ru-RU" sz="1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1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1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Schoolbook" pitchFamily="18" charset="0"/>
                        </a:rPr>
                        <a:t>+</a:t>
                      </a:r>
                      <a:endParaRPr lang="ru-RU" sz="1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1400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71500" y="4857750"/>
          <a:ext cx="8572530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6"/>
                <a:gridCol w="1714506"/>
                <a:gridCol w="1714506"/>
                <a:gridCol w="1714506"/>
                <a:gridCol w="1714506"/>
              </a:tblGrid>
              <a:tr h="3000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Schoolbook" pitchFamily="18" charset="0"/>
                        </a:rPr>
                        <a:t>одноклассники</a:t>
                      </a:r>
                      <a:endParaRPr lang="ru-RU" sz="1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Schoolbook" pitchFamily="18" charset="0"/>
                        </a:rPr>
                        <a:t>Валентин</a:t>
                      </a:r>
                      <a:endParaRPr lang="ru-RU" sz="1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Schoolbook" pitchFamily="18" charset="0"/>
                        </a:rPr>
                        <a:t>Николай</a:t>
                      </a:r>
                      <a:endParaRPr lang="ru-RU" sz="1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Schoolbook" pitchFamily="18" charset="0"/>
                        </a:rPr>
                        <a:t>Владимир</a:t>
                      </a:r>
                      <a:endParaRPr lang="ru-RU" sz="1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Schoolbook" pitchFamily="18" charset="0"/>
                        </a:rPr>
                        <a:t>Алексей</a:t>
                      </a:r>
                      <a:endParaRPr lang="ru-RU" sz="1400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3000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Schoolbook" pitchFamily="18" charset="0"/>
                        </a:rPr>
                        <a:t>Лена</a:t>
                      </a:r>
                      <a:endParaRPr lang="ru-RU" sz="1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Schoolbook" pitchFamily="18" charset="0"/>
                        </a:rPr>
                        <a:t>+</a:t>
                      </a:r>
                      <a:endParaRPr lang="ru-RU" sz="1400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3000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Schoolbook" pitchFamily="18" charset="0"/>
                        </a:rPr>
                        <a:t>Аня</a:t>
                      </a:r>
                      <a:endParaRPr lang="ru-RU" sz="1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1400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3000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Schoolbook" pitchFamily="18" charset="0"/>
                        </a:rPr>
                        <a:t>Наташа</a:t>
                      </a:r>
                      <a:endParaRPr lang="ru-RU" sz="1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1400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3000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Schoolbook" pitchFamily="18" charset="0"/>
                        </a:rPr>
                        <a:t>Оля</a:t>
                      </a:r>
                      <a:endParaRPr lang="ru-RU" sz="1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1400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3" descr="C:\Documents and Settings\user\Мои документы\для презентаций\для презентаций\фоны для школы\63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75" y="0"/>
            <a:ext cx="92868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C:\Documents and Settings\user\Мои документы\для презентаций\Анимация\Рисунок5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42875"/>
            <a:ext cx="2643188" cy="257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 rot="20658585">
            <a:off x="-33942" y="1933403"/>
            <a:ext cx="8919630" cy="313932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entury Schoolbook" pitchFamily="18" charset="0"/>
              </a:rPr>
              <a:t>До новых встреч с занимательными задачами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Documents and Settings\user\Мои документы\для презентаций\для презентаций\фоны для школы\93-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23813" y="-142875"/>
            <a:ext cx="9167813" cy="6858000"/>
          </a:xfrm>
        </p:spPr>
      </p:pic>
      <p:sp>
        <p:nvSpPr>
          <p:cNvPr id="3" name="TextBox 2"/>
          <p:cNvSpPr txBox="1"/>
          <p:nvPr/>
        </p:nvSpPr>
        <p:spPr>
          <a:xfrm>
            <a:off x="1571625" y="0"/>
            <a:ext cx="292893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Задача №1:</a:t>
            </a:r>
          </a:p>
        </p:txBody>
      </p:sp>
      <p:pic>
        <p:nvPicPr>
          <p:cNvPr id="14339" name="Picture 3" descr="C:\Documents and Settings\user\Мои документы\для презентаций\Анимация\Рисунок5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08913" y="0"/>
            <a:ext cx="1335087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14500" y="642938"/>
            <a:ext cx="628650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entury Schoolbook" pitchFamily="18" charset="0"/>
              </a:rPr>
              <a:t>Беседуют трое: Белокуров, Чернов и Рыжов. Брюнет сказал Белокурову: «Любопытно, что один из нас русый, другой – брюнет, а третий – рыжий, но ни у кого цвет волос не соответствует фамилии». Какой цвет волос имеет каждый из беседующих?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063" y="2428875"/>
            <a:ext cx="214312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Решение: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42938" y="2928938"/>
            <a:ext cx="8501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1" indent="-88900"/>
            <a:r>
              <a:rPr lang="ru-RU" b="1">
                <a:latin typeface="Century Schoolbook" pitchFamily="18" charset="0"/>
              </a:rPr>
              <a:t>Составим таблицу : отметим в ней каждое утверждение знаком «-»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14375" y="3357563"/>
          <a:ext cx="8143932" cy="178595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35983"/>
                <a:gridCol w="2035983"/>
                <a:gridCol w="2035983"/>
                <a:gridCol w="2035983"/>
              </a:tblGrid>
              <a:tr h="446488">
                <a:tc>
                  <a:txBody>
                    <a:bodyPr/>
                    <a:lstStyle/>
                    <a:p>
                      <a:endParaRPr lang="ru-RU" sz="1800" b="1" kern="1200" dirty="0">
                        <a:solidFill>
                          <a:schemeClr val="tx1"/>
                        </a:solidFill>
                        <a:latin typeface="Century Schoolbook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kern="1200" dirty="0">
                        <a:solidFill>
                          <a:schemeClr val="tx1"/>
                        </a:solidFill>
                        <a:latin typeface="Century Schoolbook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kern="1200" dirty="0">
                        <a:solidFill>
                          <a:schemeClr val="tx1"/>
                        </a:solidFill>
                        <a:latin typeface="Century Schoolbook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kern="1200" dirty="0">
                        <a:solidFill>
                          <a:schemeClr val="tx1"/>
                        </a:solidFill>
                        <a:latin typeface="Century Schoolbook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46488">
                <a:tc>
                  <a:txBody>
                    <a:bodyPr/>
                    <a:lstStyle/>
                    <a:p>
                      <a:endParaRPr lang="ru-RU" sz="1800" b="1" kern="1200" dirty="0">
                        <a:solidFill>
                          <a:schemeClr val="tx1"/>
                        </a:solidFill>
                        <a:latin typeface="Century Schoolbook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kern="1200" dirty="0">
                        <a:solidFill>
                          <a:schemeClr val="tx1"/>
                        </a:solidFill>
                        <a:latin typeface="Century Schoolbook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kern="1200" dirty="0">
                        <a:solidFill>
                          <a:schemeClr val="tx1"/>
                        </a:solidFill>
                        <a:latin typeface="Century Schoolbook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kern="1200" dirty="0">
                        <a:solidFill>
                          <a:schemeClr val="tx1"/>
                        </a:solidFill>
                        <a:latin typeface="Century Schoolbook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46488">
                <a:tc>
                  <a:txBody>
                    <a:bodyPr/>
                    <a:lstStyle/>
                    <a:p>
                      <a:endParaRPr lang="ru-RU" sz="1800" b="1" kern="1200" dirty="0">
                        <a:solidFill>
                          <a:schemeClr val="tx1"/>
                        </a:solidFill>
                        <a:latin typeface="Century Schoolbook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kern="1200" dirty="0">
                        <a:solidFill>
                          <a:schemeClr val="tx1"/>
                        </a:solidFill>
                        <a:latin typeface="Century Schoolbook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kern="1200" dirty="0">
                        <a:solidFill>
                          <a:schemeClr val="tx1"/>
                        </a:solidFill>
                        <a:latin typeface="Century Schoolbook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kern="1200" dirty="0">
                        <a:solidFill>
                          <a:schemeClr val="tx1"/>
                        </a:solidFill>
                        <a:latin typeface="Century Schoolbook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46488">
                <a:tc>
                  <a:txBody>
                    <a:bodyPr/>
                    <a:lstStyle/>
                    <a:p>
                      <a:endParaRPr lang="ru-RU" sz="1800" b="1" kern="1200" dirty="0">
                        <a:solidFill>
                          <a:schemeClr val="tx1"/>
                        </a:solidFill>
                        <a:latin typeface="Century Schoolbook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kern="1200" dirty="0">
                        <a:solidFill>
                          <a:schemeClr val="tx1"/>
                        </a:solidFill>
                        <a:latin typeface="Century Schoolbook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kern="1200" dirty="0">
                        <a:solidFill>
                          <a:schemeClr val="tx1"/>
                        </a:solidFill>
                        <a:latin typeface="Century Schoolbook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kern="1200" dirty="0">
                        <a:solidFill>
                          <a:schemeClr val="tx1"/>
                        </a:solidFill>
                        <a:latin typeface="Century Schoolbook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000375" y="3429000"/>
            <a:ext cx="157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Белокуров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000625" y="3429000"/>
            <a:ext cx="1643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Чернов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072313" y="3429000"/>
            <a:ext cx="1643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Рыжов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928688" y="3786188"/>
            <a:ext cx="157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белокурый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000125" y="4286250"/>
            <a:ext cx="1500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брюнет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000125" y="4714875"/>
            <a:ext cx="1428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рыжий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357563" y="4143375"/>
            <a:ext cx="357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357563" y="3714750"/>
            <a:ext cx="357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572125" y="4214813"/>
            <a:ext cx="357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500938" y="4572000"/>
            <a:ext cx="357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357563" y="4643438"/>
            <a:ext cx="3571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+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572125" y="4572000"/>
            <a:ext cx="3571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572125" y="3714750"/>
            <a:ext cx="3571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+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500938" y="3643313"/>
            <a:ext cx="3571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500938" y="4143375"/>
            <a:ext cx="357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+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0063" y="5572125"/>
            <a:ext cx="8501062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Ответ:</a:t>
            </a:r>
            <a:r>
              <a:rPr lang="ru-RU" dirty="0">
                <a:latin typeface="+mn-lt"/>
              </a:rPr>
              <a:t> </a:t>
            </a:r>
            <a:r>
              <a:rPr lang="ru-RU" b="1" dirty="0" err="1">
                <a:latin typeface="Century Schoolbook" pitchFamily="18" charset="0"/>
              </a:rPr>
              <a:t>Белокуров</a:t>
            </a:r>
            <a:r>
              <a:rPr lang="ru-RU" b="1" dirty="0">
                <a:latin typeface="Century Schoolbook" pitchFamily="18" charset="0"/>
              </a:rPr>
              <a:t> - рыжий, Чернов - белокурый, Рыжов - брюнет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5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6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8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0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2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C:\Documents and Settings\user\Мои документы\для презентаций\для презентаций\фоны для школы\93-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7463"/>
            <a:ext cx="9144000" cy="6840537"/>
          </a:xfrm>
        </p:spPr>
      </p:pic>
      <p:sp>
        <p:nvSpPr>
          <p:cNvPr id="4" name="TextBox 3"/>
          <p:cNvSpPr txBox="1"/>
          <p:nvPr/>
        </p:nvSpPr>
        <p:spPr>
          <a:xfrm>
            <a:off x="2428875" y="0"/>
            <a:ext cx="292893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Задача №2: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14563" y="571500"/>
            <a:ext cx="6786562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entury Schoolbook" pitchFamily="18" charset="0"/>
              </a:rPr>
              <a:t>Александр, Борис, Виктор и Григорий – друзья. Один из них – врач, другой – журналист, третий – спортсмен, а четвёртый – строитель. Журналист написал статьи об Александре и Григории. Спортсмен и журналист вместе с Борисом ходили в поход. Александр и Борис были на приёме у врача. У кого какая фамилия?</a:t>
            </a:r>
          </a:p>
        </p:txBody>
      </p:sp>
      <p:pic>
        <p:nvPicPr>
          <p:cNvPr id="15364" name="Picture 2" descr="C:\Documents and Settings\user\Мои документы\для презентаций\Анимация\Рисунок4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142875"/>
            <a:ext cx="1516063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00063" y="2428875"/>
            <a:ext cx="214312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Решение: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0063" y="2928938"/>
            <a:ext cx="8501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1" indent="-88900"/>
            <a:r>
              <a:rPr lang="ru-RU" b="1">
                <a:latin typeface="Century Schoolbook" pitchFamily="18" charset="0"/>
              </a:rPr>
              <a:t>Составим таблицу : отметим в ней каждое утверждение знаком «-»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42912" y="3357562"/>
          <a:ext cx="8358245" cy="2357455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1671649"/>
                <a:gridCol w="1671649"/>
                <a:gridCol w="1671649"/>
                <a:gridCol w="1671649"/>
                <a:gridCol w="1671649"/>
              </a:tblGrid>
              <a:tr h="47149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149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7149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149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7149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357438" y="3429000"/>
            <a:ext cx="1714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Александр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214813" y="3429000"/>
            <a:ext cx="1500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Борис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929313" y="3429000"/>
            <a:ext cx="1214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Виктор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358063" y="3429000"/>
            <a:ext cx="1643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Григорий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714375" y="3929063"/>
            <a:ext cx="13573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врач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42938" y="4286250"/>
            <a:ext cx="157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журналист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14375" y="4857750"/>
            <a:ext cx="1643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спортсмен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14375" y="5214938"/>
            <a:ext cx="157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строитель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857500" y="4214813"/>
            <a:ext cx="285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858125" y="4214813"/>
            <a:ext cx="285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643438" y="4714875"/>
            <a:ext cx="285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643438" y="4214813"/>
            <a:ext cx="285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928938" y="3786188"/>
            <a:ext cx="285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643438" y="3786188"/>
            <a:ext cx="2857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286500" y="4286250"/>
            <a:ext cx="3571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+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357938" y="3714750"/>
            <a:ext cx="285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357938" y="4714875"/>
            <a:ext cx="285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357938" y="5143500"/>
            <a:ext cx="285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858125" y="3786188"/>
            <a:ext cx="357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+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858125" y="4714875"/>
            <a:ext cx="285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858125" y="5143500"/>
            <a:ext cx="285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928938" y="4714875"/>
            <a:ext cx="357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+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000375" y="5143500"/>
            <a:ext cx="285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643438" y="5143500"/>
            <a:ext cx="357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+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85750" y="5786438"/>
            <a:ext cx="8501063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Ответ:</a:t>
            </a:r>
            <a:r>
              <a:rPr lang="ru-RU" dirty="0">
                <a:latin typeface="+mn-lt"/>
              </a:rPr>
              <a:t> </a:t>
            </a:r>
            <a:r>
              <a:rPr lang="ru-RU" b="1" dirty="0">
                <a:latin typeface="Century Schoolbook" pitchFamily="18" charset="0"/>
              </a:rPr>
              <a:t>Александр - спортсмен, Борис - строитель, Виктор – журналист, Григорий – журналист.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9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0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2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3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4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6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7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8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0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1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2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4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5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6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8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9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0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2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1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2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4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6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8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9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0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2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4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6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7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8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0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1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2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4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5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6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8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9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0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2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1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2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4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5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6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8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C:\Documents and Settings\user\Мои документы\для презентаций\для презентаций\фоны для школы\93-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67813" cy="6858000"/>
          </a:xfrm>
        </p:spPr>
      </p:pic>
      <p:sp>
        <p:nvSpPr>
          <p:cNvPr id="5" name="TextBox 4"/>
          <p:cNvSpPr txBox="1"/>
          <p:nvPr/>
        </p:nvSpPr>
        <p:spPr>
          <a:xfrm>
            <a:off x="1500188" y="0"/>
            <a:ext cx="278606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Задача №3: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643063" y="428625"/>
            <a:ext cx="7500937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entury Schoolbook" pitchFamily="18" charset="0"/>
              </a:rPr>
              <a:t>В кругу сидят Иванов, Петров, Марков и Карпов. Их имена: Андрей, Сергей, Тимофей и Алексей. Известно, что:</a:t>
            </a:r>
          </a:p>
          <a:p>
            <a:pPr lvl="1">
              <a:buFont typeface="Arial" charset="0"/>
              <a:buChar char="•"/>
            </a:pPr>
            <a:r>
              <a:rPr lang="ru-RU" b="1">
                <a:solidFill>
                  <a:srgbClr val="002060"/>
                </a:solidFill>
                <a:latin typeface="Century Schoolbook" pitchFamily="18" charset="0"/>
              </a:rPr>
              <a:t>Иванов не Алексей и не Андрей;</a:t>
            </a:r>
          </a:p>
          <a:p>
            <a:pPr lvl="1">
              <a:buFont typeface="Arial" charset="0"/>
              <a:buChar char="•"/>
            </a:pPr>
            <a:r>
              <a:rPr lang="ru-RU" b="1">
                <a:solidFill>
                  <a:srgbClr val="002060"/>
                </a:solidFill>
                <a:latin typeface="Century Schoolbook" pitchFamily="18" charset="0"/>
              </a:rPr>
              <a:t>Сергей сидит между Марковым и Тимофеем;</a:t>
            </a:r>
          </a:p>
          <a:p>
            <a:pPr lvl="1">
              <a:buFont typeface="Arial" charset="0"/>
              <a:buChar char="•"/>
            </a:pPr>
            <a:r>
              <a:rPr lang="ru-RU" b="1">
                <a:solidFill>
                  <a:srgbClr val="002060"/>
                </a:solidFill>
                <a:latin typeface="Century Schoolbook" pitchFamily="18" charset="0"/>
              </a:rPr>
              <a:t>Карпов не Сергей и не Алексей;</a:t>
            </a:r>
          </a:p>
          <a:p>
            <a:pPr lvl="1">
              <a:buFont typeface="Arial" charset="0"/>
              <a:buChar char="•"/>
            </a:pPr>
            <a:r>
              <a:rPr lang="ru-RU" b="1">
                <a:solidFill>
                  <a:srgbClr val="002060"/>
                </a:solidFill>
                <a:latin typeface="Century Schoolbook" pitchFamily="18" charset="0"/>
              </a:rPr>
              <a:t>Петров сидит между Карповым и Андреем.</a:t>
            </a:r>
          </a:p>
          <a:p>
            <a:r>
              <a:rPr lang="ru-RU" b="1">
                <a:solidFill>
                  <a:srgbClr val="002060"/>
                </a:solidFill>
                <a:latin typeface="Century Schoolbook" pitchFamily="18" charset="0"/>
              </a:rPr>
              <a:t>Назовите имя и фамилию каждого.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500" y="2428875"/>
            <a:ext cx="214312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Решение: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42938" y="2928938"/>
            <a:ext cx="8501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8900" lvl="1" indent="-88900"/>
            <a:r>
              <a:rPr lang="ru-RU" b="1">
                <a:latin typeface="Century Schoolbook" pitchFamily="18" charset="0"/>
              </a:rPr>
              <a:t>Составим таблицу : отметим в ней каждое утверждение знаком «-»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14375" y="3357563"/>
          <a:ext cx="8143930" cy="264320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8786"/>
                <a:gridCol w="1628786"/>
                <a:gridCol w="1628786"/>
                <a:gridCol w="1628786"/>
                <a:gridCol w="1628786"/>
              </a:tblGrid>
              <a:tr h="52864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864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864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864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864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428875" y="3429000"/>
            <a:ext cx="1500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entury Schoolbook" pitchFamily="18" charset="0"/>
              </a:rPr>
              <a:t>Андрей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143375" y="3429000"/>
            <a:ext cx="13573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Сергей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643563" y="3429000"/>
            <a:ext cx="1500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Тимофей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429500" y="3429000"/>
            <a:ext cx="1285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Алексей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928688" y="3929063"/>
            <a:ext cx="1285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entury Schoolbook" pitchFamily="18" charset="0"/>
              </a:rPr>
              <a:t>Иванов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928688" y="4500563"/>
            <a:ext cx="13573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entury Schoolbook" pitchFamily="18" charset="0"/>
              </a:rPr>
              <a:t>Петров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857250" y="5000625"/>
            <a:ext cx="1500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entury Schoolbook" pitchFamily="18" charset="0"/>
              </a:rPr>
              <a:t>Марков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928688" y="5500688"/>
            <a:ext cx="1285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entury Schoolbook" pitchFamily="18" charset="0"/>
              </a:rPr>
              <a:t>Карпов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858125" y="3786188"/>
            <a:ext cx="357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786063" y="3786188"/>
            <a:ext cx="3571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572000" y="4857750"/>
            <a:ext cx="3571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215063" y="4857750"/>
            <a:ext cx="357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786063" y="4286250"/>
            <a:ext cx="357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500563" y="5500688"/>
            <a:ext cx="3571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929563" y="5500688"/>
            <a:ext cx="3571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2857500" y="5429250"/>
            <a:ext cx="285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786063" y="4857750"/>
            <a:ext cx="357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+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858125" y="4857750"/>
            <a:ext cx="3571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215063" y="5500688"/>
            <a:ext cx="3571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+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7858125" y="4357688"/>
            <a:ext cx="357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+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572000" y="3786188"/>
            <a:ext cx="357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+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643438" y="4286250"/>
            <a:ext cx="357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357938" y="4214813"/>
            <a:ext cx="3571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286500" y="3786188"/>
            <a:ext cx="357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42938" y="6119813"/>
            <a:ext cx="8501062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Ответ:</a:t>
            </a:r>
            <a:r>
              <a:rPr lang="ru-RU" dirty="0">
                <a:latin typeface="+mn-lt"/>
              </a:rPr>
              <a:t> </a:t>
            </a:r>
            <a:r>
              <a:rPr lang="ru-RU" b="1" dirty="0">
                <a:latin typeface="Century Schoolbook" pitchFamily="18" charset="0"/>
              </a:rPr>
              <a:t>Андрей Марков, Сергей Иванов, Тимофей Карпов, Алексей Петров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4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5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7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9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1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2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3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5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7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9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0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1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3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5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7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6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7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9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0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1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3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4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5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7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9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1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2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3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5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7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9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0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1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3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4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5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7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8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9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1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2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3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5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6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7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9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0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1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3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4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5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7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8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9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1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2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3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5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6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7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9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Documents and Settings\user\Мои документы\для презентаций\для презентаций\фоны для школы\93-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23813" y="0"/>
            <a:ext cx="9167813" cy="6858000"/>
          </a:xfrm>
        </p:spPr>
      </p:pic>
      <p:sp>
        <p:nvSpPr>
          <p:cNvPr id="3" name="TextBox 2"/>
          <p:cNvSpPr txBox="1"/>
          <p:nvPr/>
        </p:nvSpPr>
        <p:spPr>
          <a:xfrm>
            <a:off x="1500188" y="0"/>
            <a:ext cx="27146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Задача №4: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14500" y="428625"/>
            <a:ext cx="74295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entury Schoolbook" pitchFamily="18" charset="0"/>
              </a:rPr>
              <a:t>На улице, став в кружок, беседуют четыре девочки: Ася, Катя, Галя и Нина. Девочка в зелёном платье(не Ася и не Катя) стоит между девочкой в голубом платье и Ниной. Девочка в белом платье стоит между девочкой в розовом платье и Катей. Какого цвета платье было надето на каждой из девочек?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2938" y="2214563"/>
            <a:ext cx="21431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Решение: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71500" y="2643188"/>
            <a:ext cx="8572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ru-RU" b="1">
                <a:latin typeface="Century Schoolbook" pitchFamily="18" charset="0"/>
              </a:rPr>
              <a:t>Составим таблицу : отметим в ней каждое утверждение знаком «-»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63" y="3143250"/>
          <a:ext cx="8429685" cy="3174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937"/>
                <a:gridCol w="1685937"/>
                <a:gridCol w="1685937"/>
                <a:gridCol w="1685937"/>
                <a:gridCol w="1685937"/>
              </a:tblGrid>
              <a:tr h="614367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 Schoolbook" pitchFamily="18" charset="0"/>
                        </a:rPr>
                        <a:t>Ася</a:t>
                      </a:r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 Schoolbook" pitchFamily="18" charset="0"/>
                        </a:rPr>
                        <a:t>Катя</a:t>
                      </a:r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 Schoolbook" pitchFamily="18" charset="0"/>
                        </a:rPr>
                        <a:t>Галя</a:t>
                      </a:r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 Schoolbook" pitchFamily="18" charset="0"/>
                        </a:rPr>
                        <a:t>Нина</a:t>
                      </a:r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61436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 Schoolbook" pitchFamily="18" charset="0"/>
                        </a:rPr>
                        <a:t>Зелёное платье</a:t>
                      </a:r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614367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latin typeface="Century Schoolbook" pitchFamily="18" charset="0"/>
                        </a:rPr>
                        <a:t>Голубое</a:t>
                      </a:r>
                      <a:r>
                        <a:rPr lang="ru-RU" b="1" dirty="0" smtClean="0">
                          <a:latin typeface="Century Schoolbook" pitchFamily="18" charset="0"/>
                        </a:rPr>
                        <a:t> платье</a:t>
                      </a:r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61436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 Schoolbook" pitchFamily="18" charset="0"/>
                        </a:rPr>
                        <a:t>Белое платье</a:t>
                      </a:r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614367"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 smtClean="0">
                          <a:latin typeface="Century Schoolbook" pitchFamily="18" charset="0"/>
                        </a:rPr>
                        <a:t>Розовое</a:t>
                      </a:r>
                      <a:r>
                        <a:rPr lang="ru-RU" b="1" dirty="0" smtClean="0">
                          <a:latin typeface="Century Schoolbook" pitchFamily="18" charset="0"/>
                        </a:rPr>
                        <a:t> платье</a:t>
                      </a:r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786063" y="3714750"/>
            <a:ext cx="357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429125" y="3714750"/>
            <a:ext cx="3571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929563" y="3786188"/>
            <a:ext cx="3571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929563" y="4429125"/>
            <a:ext cx="357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286500" y="3786188"/>
            <a:ext cx="357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+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00563" y="5000625"/>
            <a:ext cx="357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500563" y="5643563"/>
            <a:ext cx="3571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500563" y="4429125"/>
            <a:ext cx="357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+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357938" y="4429125"/>
            <a:ext cx="357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357938" y="5072063"/>
            <a:ext cx="3571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357938" y="5715000"/>
            <a:ext cx="357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571750" y="4429125"/>
            <a:ext cx="3571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643188" y="5072063"/>
            <a:ext cx="3571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+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8001000" y="5143500"/>
            <a:ext cx="3571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786063" y="5715000"/>
            <a:ext cx="357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8001000" y="5715000"/>
            <a:ext cx="3571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+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8625" y="6119813"/>
            <a:ext cx="8501063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Ответ:</a:t>
            </a:r>
            <a:r>
              <a:rPr lang="ru-RU" dirty="0">
                <a:latin typeface="+mn-lt"/>
              </a:rPr>
              <a:t> </a:t>
            </a:r>
            <a:r>
              <a:rPr lang="ru-RU" b="1" dirty="0">
                <a:latin typeface="Century Schoolbook" pitchFamily="18" charset="0"/>
              </a:rPr>
              <a:t>Галя – в зелёном, Катя – в </a:t>
            </a:r>
            <a:r>
              <a:rPr lang="ru-RU" b="1" dirty="0" err="1">
                <a:latin typeface="Century Schoolbook" pitchFamily="18" charset="0"/>
              </a:rPr>
              <a:t>голубом</a:t>
            </a:r>
            <a:r>
              <a:rPr lang="ru-RU" b="1" dirty="0">
                <a:latin typeface="Century Schoolbook" pitchFamily="18" charset="0"/>
              </a:rPr>
              <a:t>, Ася – в белом, Нина – в </a:t>
            </a:r>
            <a:r>
              <a:rPr lang="ru-RU" b="1" dirty="0" err="1">
                <a:latin typeface="Century Schoolbook" pitchFamily="18" charset="0"/>
              </a:rPr>
              <a:t>розовом</a:t>
            </a:r>
            <a:r>
              <a:rPr lang="ru-RU" b="1" dirty="0">
                <a:latin typeface="Century Schoolbook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9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0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2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4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6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7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8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0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2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4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5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6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8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0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2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1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2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4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6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8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9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0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2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4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6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7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8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0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2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4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5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6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8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9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0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2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3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4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6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7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8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0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3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C:\Documents and Settings\user\Мои документы\для презентаций\для презентаций\фоны для школы\93-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23813" y="0"/>
            <a:ext cx="9167813" cy="6858000"/>
          </a:xfrm>
        </p:spPr>
      </p:pic>
      <p:sp>
        <p:nvSpPr>
          <p:cNvPr id="3" name="TextBox 2"/>
          <p:cNvSpPr txBox="1"/>
          <p:nvPr/>
        </p:nvSpPr>
        <p:spPr>
          <a:xfrm>
            <a:off x="1500188" y="0"/>
            <a:ext cx="27146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Задача №5: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71625" y="500063"/>
            <a:ext cx="74295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entury Schoolbook" pitchFamily="18" charset="0"/>
              </a:rPr>
              <a:t>     В очереди за билетами в кино стоят друзья: Юра, Миша, Володя, Саша и Олег. Известно, что Юра купит билет раньше, чем Миша, но позже Олега; Володя и Олег не стоят рядом, а Саша не находится рядом ни с Олегом, ни с Юрой, ни с Володей. Кто за кем стоит?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4375" y="2071688"/>
            <a:ext cx="21431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Решение: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71500" y="2500313"/>
            <a:ext cx="8572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ru-RU" b="1">
                <a:latin typeface="Century Schoolbook" pitchFamily="18" charset="0"/>
              </a:rPr>
              <a:t>Составим таблицу : отметим в ней каждое утверждение знаком «-»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71500" y="2928938"/>
          <a:ext cx="8572530" cy="2250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28755"/>
                <a:gridCol w="1428755"/>
                <a:gridCol w="1428755"/>
                <a:gridCol w="1428755"/>
                <a:gridCol w="1428755"/>
                <a:gridCol w="1428755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entury Schoolbook" pitchFamily="18" charset="0"/>
                        </a:rPr>
                        <a:t>Юра</a:t>
                      </a:r>
                      <a:endParaRPr lang="ru-RU" sz="20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entury Schoolbook" pitchFamily="18" charset="0"/>
                        </a:rPr>
                        <a:t>Миша</a:t>
                      </a:r>
                      <a:endParaRPr lang="ru-RU" sz="20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entury Schoolbook" pitchFamily="18" charset="0"/>
                        </a:rPr>
                        <a:t>Володя</a:t>
                      </a:r>
                      <a:endParaRPr lang="ru-RU" sz="20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entury Schoolbook" pitchFamily="18" charset="0"/>
                        </a:rPr>
                        <a:t>Саша</a:t>
                      </a:r>
                      <a:endParaRPr lang="ru-RU" sz="2000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Century Schoolbook" pitchFamily="18" charset="0"/>
                        </a:rPr>
                        <a:t>Олег</a:t>
                      </a:r>
                      <a:endParaRPr lang="ru-RU" sz="2000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14375" y="3357563"/>
            <a:ext cx="114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первый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85813" y="371475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второй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57250" y="4071938"/>
            <a:ext cx="1071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третий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71500" y="4429125"/>
            <a:ext cx="157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четвёртый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71500" y="4786313"/>
            <a:ext cx="157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последний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0313" y="3214688"/>
            <a:ext cx="3571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929063" y="3143250"/>
            <a:ext cx="357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8215313" y="3214688"/>
            <a:ext cx="3571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+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286375" y="3214688"/>
            <a:ext cx="357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786563" y="3214688"/>
            <a:ext cx="3571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8286750" y="3643313"/>
            <a:ext cx="357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8286750" y="3929063"/>
            <a:ext cx="357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8286750" y="4286250"/>
            <a:ext cx="3571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8286750" y="4643438"/>
            <a:ext cx="357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357813" y="3571875"/>
            <a:ext cx="357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786563" y="3929063"/>
            <a:ext cx="3571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786563" y="3643313"/>
            <a:ext cx="3571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428875" y="3571875"/>
            <a:ext cx="3571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+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286375" y="3929063"/>
            <a:ext cx="357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+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6786563" y="4214813"/>
            <a:ext cx="3571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786563" y="4714875"/>
            <a:ext cx="357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+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929063" y="4286250"/>
            <a:ext cx="357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+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28625" y="5715000"/>
            <a:ext cx="85010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Ответ:</a:t>
            </a:r>
            <a:r>
              <a:rPr lang="ru-RU" dirty="0">
                <a:latin typeface="+mn-lt"/>
              </a:rPr>
              <a:t> </a:t>
            </a:r>
            <a:r>
              <a:rPr lang="ru-RU" b="1" dirty="0">
                <a:latin typeface="Century Schoolbook" pitchFamily="18" charset="0"/>
              </a:rPr>
              <a:t>Юра, Миша, Володя, Саша, Олег.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4000500" y="3643313"/>
            <a:ext cx="357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357813" y="4357688"/>
            <a:ext cx="3571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357813" y="4643438"/>
            <a:ext cx="3571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071938" y="4714875"/>
            <a:ext cx="357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2571750" y="4643438"/>
            <a:ext cx="357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2428875" y="3929063"/>
            <a:ext cx="357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3929063" y="3929063"/>
            <a:ext cx="3571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2571750" y="4286250"/>
            <a:ext cx="3571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4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5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7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9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1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2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3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5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6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7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9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0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1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3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5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7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8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9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1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2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3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5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6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7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9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0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1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3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4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5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7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9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1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2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3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5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7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9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0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1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3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4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5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7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8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9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1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2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3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5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6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7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9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0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1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3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4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5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7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8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9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1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2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3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5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6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7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9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0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1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3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4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5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7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8" fill="hold">
                      <p:stCondLst>
                        <p:cond delay="indefinite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8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9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1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2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3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5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6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7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9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0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1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3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4" fill="hold">
                      <p:stCondLst>
                        <p:cond delay="indefinite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4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5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7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8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9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1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2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3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5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6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7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9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" fill="hold">
                      <p:stCondLst>
                        <p:cond delay="indefinite"/>
                      </p:stCondLst>
                      <p:childTnLst>
                        <p:par>
                          <p:cTn id="461" fill="hold">
                            <p:stCondLst>
                              <p:cond delay="0"/>
                            </p:stCondLst>
                            <p:childTnLst>
                              <p:par>
                                <p:cTn id="4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0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1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3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4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5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7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8" fill="hold">
                      <p:stCondLst>
                        <p:cond delay="indefinite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8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9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1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2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3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5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6" fill="hold">
                      <p:stCondLst>
                        <p:cond delay="indefinite"/>
                      </p:stCondLst>
                      <p:childTnLst>
                        <p:par>
                          <p:cTn id="497" fill="hold">
                            <p:stCondLst>
                              <p:cond delay="0"/>
                            </p:stCondLst>
                            <p:childTnLst>
                              <p:par>
                                <p:cTn id="4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6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7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9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0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1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3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4" fill="hold">
                      <p:stCondLst>
                        <p:cond delay="indefinite"/>
                      </p:stCondLst>
                      <p:childTnLst>
                        <p:par>
                          <p:cTn id="515" fill="hold">
                            <p:stCondLst>
                              <p:cond delay="0"/>
                            </p:stCondLst>
                            <p:childTnLst>
                              <p:par>
                                <p:cTn id="5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Documents and Settings\user\Мои документы\для презентаций\для презентаций\фоны для школы\93-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67813" cy="6858000"/>
          </a:xfrm>
        </p:spPr>
      </p:pic>
      <p:sp>
        <p:nvSpPr>
          <p:cNvPr id="3" name="TextBox 2"/>
          <p:cNvSpPr txBox="1"/>
          <p:nvPr/>
        </p:nvSpPr>
        <p:spPr>
          <a:xfrm>
            <a:off x="1500188" y="0"/>
            <a:ext cx="28575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Задача №6: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43063" y="428625"/>
            <a:ext cx="750093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  <a:latin typeface="Century Schoolbook" pitchFamily="18" charset="0"/>
              </a:rPr>
              <a:t>Учащиеся школы решили организовать инструментальный ансамбль. Михаил играет на саксофоне. Пианист учится в 9 классе. Ударника зовут не Валерием, а ученика 10 класса зовут не Леонидом. Михаил учится не в 11 классе. Андрей – не пианист и не ученик 8 класса. Валерий учится не в 9 классе, ударник  - не в 11. Леонид играет не на контрабасе. На каком инструменте играет Валерий и в каком классе он учится?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2938" y="2714625"/>
            <a:ext cx="214312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Решение: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71500" y="3071813"/>
            <a:ext cx="8572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ru-RU" b="1">
                <a:latin typeface="Century Schoolbook" pitchFamily="18" charset="0"/>
              </a:rPr>
              <a:t>Составим таблицу : отметим в ней каждое утверждение знаком «-»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63" y="3571875"/>
          <a:ext cx="8643965" cy="22145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28793"/>
                <a:gridCol w="1728793"/>
                <a:gridCol w="1728793"/>
                <a:gridCol w="1728793"/>
                <a:gridCol w="1728793"/>
              </a:tblGrid>
              <a:tr h="4429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entury Schoolbook" pitchFamily="18" charset="0"/>
                        </a:rPr>
                        <a:t>Михаил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entury Schoolbook" pitchFamily="18" charset="0"/>
                        </a:rPr>
                        <a:t>Валерий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entury Schoolbook" pitchFamily="18" charset="0"/>
                        </a:rPr>
                        <a:t>Леонид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entury Schoolbook" pitchFamily="18" charset="0"/>
                        </a:rPr>
                        <a:t>Андрей</a:t>
                      </a:r>
                      <a:endParaRPr lang="ru-RU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4429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291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291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291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1500" y="4071938"/>
            <a:ext cx="157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саксофон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42938" y="4500563"/>
            <a:ext cx="1428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пианино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42938" y="4929188"/>
            <a:ext cx="1428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ударные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71500" y="5429250"/>
            <a:ext cx="157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контрабас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00563" y="3929063"/>
            <a:ext cx="3571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786063" y="3929063"/>
            <a:ext cx="3571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+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 flipH="1">
            <a:off x="6286500" y="3929063"/>
            <a:ext cx="3476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929563" y="3857625"/>
            <a:ext cx="357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857500" y="4357688"/>
            <a:ext cx="357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857500" y="4786313"/>
            <a:ext cx="357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857500" y="5214938"/>
            <a:ext cx="357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500563" y="4714875"/>
            <a:ext cx="357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929563" y="4357688"/>
            <a:ext cx="3571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 flipH="1">
            <a:off x="6215063" y="43576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+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286500" y="4786313"/>
            <a:ext cx="357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6286500" y="5214938"/>
            <a:ext cx="357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500563" y="4286250"/>
            <a:ext cx="357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 flipH="1">
            <a:off x="4500563" y="514350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+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8001000" y="5286375"/>
            <a:ext cx="3571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 flipH="1">
            <a:off x="7929563" y="47863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+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71500" y="6000750"/>
            <a:ext cx="83581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entury Schoolbook" pitchFamily="18" charset="0"/>
              </a:rPr>
              <a:t>Валерий играет на контрабасе. Для того, чтобы определить в каком он классе составим ещё одну таблицу.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2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3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5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7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9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0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1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3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5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7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8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9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1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3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5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6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7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9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1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3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4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5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7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9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1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2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3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5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7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9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0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1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3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4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5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7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8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9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1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2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3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5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6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7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9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0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1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3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4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5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7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8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9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1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2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3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5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6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7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9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0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1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3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4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5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7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8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9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1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2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3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5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C:\Documents and Settings\user\Мои документы\для презентаций\для презентаций\фоны для школы\93-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67813" cy="6858000"/>
          </a:xfrm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813" y="2071688"/>
          <a:ext cx="7715305" cy="382880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000528"/>
                <a:gridCol w="857256"/>
                <a:gridCol w="928694"/>
                <a:gridCol w="928694"/>
                <a:gridCol w="1000133"/>
              </a:tblGrid>
              <a:tr h="536963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8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9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10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11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54442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Михаил- играет на саксофоне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54442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Валерий - играет</a:t>
                      </a:r>
                      <a:r>
                        <a:rPr lang="ru-RU" sz="2400" b="1" baseline="0" dirty="0" smtClean="0">
                          <a:latin typeface="Century Schoolbook" pitchFamily="18" charset="0"/>
                        </a:rPr>
                        <a:t> на контрабасе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54442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Андрей – играет на ударных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54442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Century Schoolbook" pitchFamily="18" charset="0"/>
                        </a:rPr>
                        <a:t>Леонид – играет на пианино</a:t>
                      </a:r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00188" y="142875"/>
            <a:ext cx="750093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C0504D">
                    <a:lumMod val="50000"/>
                  </a:srgbClr>
                </a:solidFill>
                <a:latin typeface="Century Schoolbook" pitchFamily="18" charset="0"/>
              </a:rPr>
              <a:t>Продолжение</a:t>
            </a:r>
            <a:endParaRPr lang="ru-RU" sz="2800" b="1" i="1" dirty="0">
              <a:solidFill>
                <a:srgbClr val="C0504D">
                  <a:lumMod val="50000"/>
                </a:srgbClr>
              </a:solidFill>
              <a:latin typeface="Century Schoolbook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Пианист </a:t>
            </a:r>
            <a:r>
              <a:rPr lang="ru-RU" b="1" dirty="0">
                <a:solidFill>
                  <a:srgbClr val="002060"/>
                </a:solidFill>
                <a:latin typeface="Century Schoolbook" pitchFamily="18" charset="0"/>
              </a:rPr>
              <a:t>учится в 9 классе.  Ученика 10 класса зовут не Леонидом. Михаил учится не в 11 классе. Андрей –не ученик 8 класса. Валерий учится не в 9 классе, ударник  - не в 11. В каком классе учится Валерий?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 flipH="1">
            <a:off x="5857875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+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 flipH="1">
            <a:off x="4929188" y="5143500"/>
            <a:ext cx="5000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786563" y="5214938"/>
            <a:ext cx="3571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858125" y="5286375"/>
            <a:ext cx="3571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715250" y="2714625"/>
            <a:ext cx="3571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072063" y="4357688"/>
            <a:ext cx="3571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929313" y="3429000"/>
            <a:ext cx="357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715250" y="4286250"/>
            <a:ext cx="3571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 flipH="1">
            <a:off x="7715250" y="342900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+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8625" y="6000750"/>
            <a:ext cx="850106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Ответ:</a:t>
            </a:r>
            <a:r>
              <a:rPr lang="ru-RU" dirty="0">
                <a:latin typeface="+mn-lt"/>
              </a:rPr>
              <a:t> </a:t>
            </a:r>
            <a:r>
              <a:rPr lang="ru-RU" b="1" dirty="0">
                <a:latin typeface="Century Schoolbook" pitchFamily="18" charset="0"/>
              </a:rPr>
              <a:t>Валерий играет на контрабасе и учится в 11 классе.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2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3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5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7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9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0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1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3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5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7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C:\Documents and Settings\user\Мои документы\для презентаций\для презентаций\фоны для школы\93-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67813" cy="6858000"/>
          </a:xfrm>
        </p:spPr>
      </p:pic>
      <p:sp>
        <p:nvSpPr>
          <p:cNvPr id="3" name="TextBox 2"/>
          <p:cNvSpPr txBox="1"/>
          <p:nvPr/>
        </p:nvSpPr>
        <p:spPr>
          <a:xfrm>
            <a:off x="1500188" y="0"/>
            <a:ext cx="76438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Задача для самостоятельного решения: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85938" y="642938"/>
            <a:ext cx="7215187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Century Schoolbook" pitchFamily="18" charset="0"/>
              </a:rPr>
              <a:t>В одном дворе живут четыре друга. Вадим и шофёр старше </a:t>
            </a: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Сергея; </a:t>
            </a:r>
            <a:r>
              <a:rPr lang="ru-RU" b="1" dirty="0">
                <a:solidFill>
                  <a:srgbClr val="002060"/>
                </a:solidFill>
                <a:latin typeface="Century Schoolbook" pitchFamily="18" charset="0"/>
              </a:rPr>
              <a:t>Николай и слесарь занимаются боксом; электрик – младший из друзей; по вечерам Антон и токарь играют в домино против Сергея и электрика. Определите профессию каждого из друзей.</a:t>
            </a:r>
          </a:p>
        </p:txBody>
      </p:sp>
      <p:pic>
        <p:nvPicPr>
          <p:cNvPr id="21508" name="Picture 3" descr="C:\Documents and Settings\user\Мои документы\для презентаций\Анимация\Знак вопр.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14375" y="2214563"/>
            <a:ext cx="21431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Решение: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71500" y="2786063"/>
          <a:ext cx="8429685" cy="310324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685937"/>
                <a:gridCol w="1685937"/>
                <a:gridCol w="1685937"/>
                <a:gridCol w="1685937"/>
                <a:gridCol w="1685937"/>
              </a:tblGrid>
              <a:tr h="542929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 Schoolbook" pitchFamily="18" charset="0"/>
                        </a:rPr>
                        <a:t>Вадим</a:t>
                      </a:r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 Schoolbook" pitchFamily="18" charset="0"/>
                        </a:rPr>
                        <a:t>Сергей</a:t>
                      </a:r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 Schoolbook" pitchFamily="18" charset="0"/>
                        </a:rPr>
                        <a:t>Николай</a:t>
                      </a:r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 Schoolbook" pitchFamily="18" charset="0"/>
                        </a:rPr>
                        <a:t>Антон</a:t>
                      </a:r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54292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 Schoolbook" pitchFamily="18" charset="0"/>
                        </a:rPr>
                        <a:t>Шофер</a:t>
                      </a:r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36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36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36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Century Schoolbook" pitchFamily="18" charset="0"/>
                        </a:rPr>
                        <a:t>+</a:t>
                      </a:r>
                      <a:endParaRPr lang="ru-RU" sz="3600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54292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 Schoolbook" pitchFamily="18" charset="0"/>
                        </a:rPr>
                        <a:t>Слесарь</a:t>
                      </a:r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36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Century Schoolbook" pitchFamily="18" charset="0"/>
                        </a:rPr>
                        <a:t>+</a:t>
                      </a:r>
                      <a:endParaRPr lang="ru-RU" sz="36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36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3600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54292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 Schoolbook" pitchFamily="18" charset="0"/>
                        </a:rPr>
                        <a:t>Токарь</a:t>
                      </a:r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Century Schoolbook" pitchFamily="18" charset="0"/>
                        </a:rPr>
                        <a:t>+</a:t>
                      </a:r>
                      <a:endParaRPr lang="ru-RU" sz="36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36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36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3600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  <a:tr h="54292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Century Schoolbook" pitchFamily="18" charset="0"/>
                        </a:rPr>
                        <a:t>Электрик</a:t>
                      </a:r>
                      <a:endParaRPr lang="ru-RU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36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36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Century Schoolbook" pitchFamily="18" charset="0"/>
                        </a:rPr>
                        <a:t>+</a:t>
                      </a:r>
                      <a:endParaRPr lang="ru-RU" sz="3600" b="1" dirty="0">
                        <a:latin typeface="Century Schoolboo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Century Schoolbook" pitchFamily="18" charset="0"/>
                        </a:rPr>
                        <a:t>-</a:t>
                      </a:r>
                      <a:endParaRPr lang="ru-RU" sz="3600" b="1" dirty="0">
                        <a:latin typeface="Century Schoolbook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8625" y="6000750"/>
            <a:ext cx="8501063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Ответ:</a:t>
            </a:r>
            <a:r>
              <a:rPr lang="ru-RU" dirty="0">
                <a:latin typeface="+mn-lt"/>
              </a:rPr>
              <a:t> </a:t>
            </a:r>
            <a:r>
              <a:rPr lang="ru-RU" b="1" dirty="0">
                <a:latin typeface="Century Schoolbook" pitchFamily="18" charset="0"/>
              </a:rPr>
              <a:t>Вадим – токарь, Сергей – слесарь, Николай – </a:t>
            </a:r>
            <a:r>
              <a:rPr lang="ru-RU" b="1" dirty="0" err="1">
                <a:latin typeface="Century Schoolbook" pitchFamily="18" charset="0"/>
              </a:rPr>
              <a:t>элекстрик</a:t>
            </a:r>
            <a:r>
              <a:rPr lang="ru-RU" b="1" dirty="0">
                <a:latin typeface="Century Schoolbook" pitchFamily="18" charset="0"/>
              </a:rPr>
              <a:t>, Антон - шофёр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1366</Words>
  <Application>Microsoft Office PowerPoint</Application>
  <PresentationFormat>Экран (4:3)</PresentationFormat>
  <Paragraphs>376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spec1</cp:lastModifiedBy>
  <cp:revision>27</cp:revision>
  <dcterms:created xsi:type="dcterms:W3CDTF">2010-07-15T10:12:19Z</dcterms:created>
  <dcterms:modified xsi:type="dcterms:W3CDTF">2013-02-21T10:02:04Z</dcterms:modified>
</cp:coreProperties>
</file>