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59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428605"/>
            <a:ext cx="7772400" cy="2714644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prstTxWarp prst="textNoShape">
              <a:avLst/>
            </a:prstTxWarp>
            <a:sp3d/>
          </a:bodyPr>
          <a:lstStyle>
            <a:lvl1pPr>
              <a:defRPr lang="ru-RU" sz="2800" b="0" i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>«В нём будет мудрость талантливо дерзкая.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>Он будет солнце нести на крыле: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>Учитель - профессия дальнего действия,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>Главная на Земле!»</a:t>
            </a:r>
            <a:br>
              <a:rPr lang="ru-RU" b="0" i="0" dirty="0" smtClean="0">
                <a:solidFill>
                  <a:srgbClr val="333333"/>
                </a:solidFill>
                <a:latin typeface="Helvetica Neue"/>
              </a:rPr>
            </a:br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>				</a:t>
            </a:r>
            <a:r>
              <a:rPr lang="ru-RU" b="0" i="1" dirty="0" smtClean="0">
                <a:solidFill>
                  <a:srgbClr val="333333"/>
                </a:solidFill>
                <a:latin typeface="Helvetica Neue"/>
              </a:rPr>
              <a:t> Р.Рождественский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57224" y="3000372"/>
            <a:ext cx="7358114" cy="928694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2000" b="0" i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b="1" i="0" dirty="0" smtClean="0">
                <a:solidFill>
                  <a:srgbClr val="000000"/>
                </a:solidFill>
                <a:latin typeface="Times New Roman"/>
              </a:rPr>
              <a:t>Знаменитые педагоги России</a:t>
            </a:r>
          </a:p>
          <a:p>
            <a:r>
              <a:rPr lang="ru-RU" b="1" i="0" dirty="0" smtClean="0">
                <a:solidFill>
                  <a:srgbClr val="000000"/>
                </a:solidFill>
                <a:latin typeface="Times New Roman"/>
              </a:rPr>
              <a:t>Константин Дмитриевич Ушинский (1854-1870)</a:t>
            </a:r>
          </a:p>
          <a:p>
            <a:r>
              <a:rPr lang="ru-RU" b="1" i="0" dirty="0" smtClean="0">
                <a:solidFill>
                  <a:srgbClr val="000000"/>
                </a:solidFill>
                <a:latin typeface="Times New Roman"/>
              </a:rPr>
              <a:t>Леонтий Филиппович Магницкий (1669-1739)</a:t>
            </a:r>
          </a:p>
          <a:p>
            <a:endParaRPr lang="ru-RU" b="1" i="0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8662" y="4357694"/>
            <a:ext cx="2357454" cy="23637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86446" y="4429132"/>
            <a:ext cx="2357454" cy="2292343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http://gym6-perm.narod.ru/12/8/3/1/14.jp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500570"/>
            <a:ext cx="1785939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gym6-perm.narod.ru/12/8/3/1/28.jpg"/>
          <p:cNvPicPr/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500570"/>
            <a:ext cx="2071702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ru-RU" sz="4400" b="1" i="0" kern="1200" smtClean="0">
                <a:solidFill>
                  <a:schemeClr val="lt1"/>
                </a:solidFill>
              </a:defRPr>
            </a:lvl1pPr>
          </a:lstStyle>
          <a:p>
            <a:r>
              <a:rPr lang="ru-RU" sz="1800" b="1" i="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Учителям начальных классов (С. Хмелевской)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/>
        </p:nvGraphicFramePr>
        <p:xfrm>
          <a:off x="1524000" y="1397000"/>
          <a:ext cx="6119834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917"/>
                <a:gridCol w="3059917"/>
              </a:tblGrid>
              <a:tr h="5072098">
                <a:tc>
                  <a:txBody>
                    <a:bodyPr/>
                    <a:lstStyle/>
                    <a:p>
                      <a:endParaRPr lang="ru-RU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первого за партой часа,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канун ребячьих одиссей,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начальных классов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Кладут начало жизни всей.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Нам по судьбе идти вьюнками,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зная будущих времен,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навык быть учениками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четыре класса умещен.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образцов чистописанья –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любым характером в ладу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Привычка добрая к старанью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ежедневному труду,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исправления ошибок –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Почин работы над собой;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всякий раз летит «спасибо»,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Где у доски – учитель мой.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Его копеечною мздою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Достойно здравствовать нельзя;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заросла бы лебедою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Неблагодарная стезя,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 </a:t>
                      </a:r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 в мерном четвертей круженье,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Умом, и сердцем, и душой </a:t>
                      </a:r>
                    </a:p>
                    <a:p>
                      <a:pPr algn="ctr"/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Его копеечною мздою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Достойно здравствовать нельзя;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заросла бы лебедою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Неблагодарная стезя,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 в мерном четвертей круженье,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Умом, и сердцем, и душой </a:t>
                      </a:r>
                    </a:p>
                    <a:p>
                      <a:pPr algn="ctr"/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– кормчий верного движенья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 милой сказки – в путь большой.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станут научаться детки,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просто – жить, друзей любя,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– просто жить, свои отметки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примеряя на себя.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первого за партой часа,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первой буквы, от нуля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начальных классов –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Всех наших лет учителя! 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400" i="1" dirty="0" smtClean="0">
                          <a:solidFill>
                            <a:schemeClr val="tx1"/>
                          </a:solidFill>
                        </a:rPr>
                      </a:br>
                      <a:endParaRPr lang="ru-RU" sz="140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928670"/>
            <a:ext cx="8229600" cy="3500462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prstTxWarp prst="textNoShape">
              <a:avLst/>
            </a:prstTxWarp>
          </a:bodyPr>
          <a:lstStyle>
            <a:lvl1pPr>
              <a:defRPr lang="ru-RU" sz="2000" b="0" i="0" smtClean="0"/>
            </a:lvl1pPr>
          </a:lstStyle>
          <a:p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>Истоки русской школы - в Древней Руси.</a:t>
            </a:r>
            <a:br>
              <a:rPr lang="ru-RU" b="0" i="0" dirty="0" smtClean="0">
                <a:solidFill>
                  <a:srgbClr val="333333"/>
                </a:solidFill>
                <a:latin typeface="Helvetica Neue"/>
              </a:rPr>
            </a:br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/>
            </a:r>
            <a:br>
              <a:rPr lang="ru-RU" b="0" i="0" dirty="0" smtClean="0">
                <a:solidFill>
                  <a:srgbClr val="333333"/>
                </a:solidFill>
                <a:latin typeface="Helvetica Neue"/>
              </a:rPr>
            </a:br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> Князь </a:t>
            </a:r>
            <a:r>
              <a:rPr lang="ru-RU" b="0" i="1" dirty="0" smtClean="0">
                <a:solidFill>
                  <a:srgbClr val="333333"/>
                </a:solidFill>
                <a:latin typeface="Helvetica Neue"/>
              </a:rPr>
              <a:t>Владимир </a:t>
            </a:r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>велел «собирать у лучших людей детей и отдавать их в обучение книжное»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0" indent="0" algn="r">
              <a:lnSpc>
                <a:spcPct val="150000"/>
              </a:lnSpc>
              <a:defRPr lang="ru-RU" sz="2000" b="0" i="0" smtClean="0">
                <a:latin typeface="Times New Roman" pitchFamily="18" charset="0"/>
                <a:cs typeface="Times New Roman" pitchFamily="18" charset="0"/>
              </a:defRPr>
            </a:lvl2pPr>
            <a:lvl3pPr algn="r">
              <a:defRPr sz="2800"/>
            </a:lvl3pPr>
          </a:lstStyle>
          <a:p>
            <a:pPr lvl="0"/>
            <a:r>
              <a:rPr lang="ru-RU" dirty="0" smtClean="0"/>
              <a:t> </a:t>
            </a:r>
          </a:p>
          <a:p>
            <a:pPr lvl="1"/>
            <a:endParaRPr lang="ru-RU" b="0" i="0" dirty="0" smtClean="0">
              <a:solidFill>
                <a:srgbClr val="333333"/>
              </a:solidFill>
              <a:latin typeface="Helvetica Neue"/>
            </a:endParaRPr>
          </a:p>
          <a:p>
            <a:pPr lvl="1"/>
            <a:r>
              <a:rPr lang="ru-RU" b="0" i="0" dirty="0" smtClean="0">
                <a:solidFill>
                  <a:srgbClr val="333333"/>
                </a:solidFill>
                <a:latin typeface="Helvetica Neue"/>
              </a:rPr>
              <a:t>Первые учителя - греческие священники, затем русские священники и монахи. Потом отдельно от людей духовного звания появилось учительское сословие – «учительные люди». Появилась «учительская» литература: летописи, сказания, жития, поучения. К концу XIX века профессия учителя становится уважаемой, получает признание в обществе.</a:t>
            </a:r>
            <a:endParaRPr lang="ru-RU" dirty="0" smtClean="0"/>
          </a:p>
          <a:p>
            <a:pPr lvl="2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5720" y="285728"/>
            <a:ext cx="8286808" cy="235745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algn="just"/>
            <a:r>
              <a:rPr lang="ru-RU" sz="2000" dirty="0" smtClean="0"/>
              <a:t>	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n>
                  <a:solidFill>
                    <a:srgbClr val="7030A0"/>
                  </a:solidFill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амое трудное в учении - научиться чтить учителя. Но лишь чтя наставника, сможешь перенять его правду. И лишь перенимая правду, народ способен почитать науки».</a:t>
            </a:r>
            <a:r>
              <a:rPr lang="ru-RU" sz="2000" i="1" dirty="0" smtClean="0">
                <a:ln>
                  <a:solidFill>
                    <a:srgbClr val="7030A0"/>
                  </a:solidFill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i="1" dirty="0" smtClean="0">
                <a:ln>
                  <a:solidFill>
                    <a:srgbClr val="7030A0"/>
                  </a:solidFill>
                </a:ln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			                             Конфуций (551-479 до н.э.).</a:t>
            </a:r>
            <a:r>
              <a:rPr lang="ru-RU" sz="2000" dirty="0" smtClean="0">
                <a:ln>
                  <a:solidFill>
                    <a:srgbClr val="7030A0"/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n>
                  <a:solidFill>
                    <a:srgbClr val="7030A0"/>
                  </a:solidFill>
                </a:ln>
                <a:solidFill>
                  <a:schemeClr val="tx2">
                    <a:lumMod val="75000"/>
                  </a:schemeClr>
                </a:solidFill>
                <a:latin typeface="Helvetica Neue"/>
              </a:rPr>
              <a:t>	</a:t>
            </a:r>
            <a:r>
              <a:rPr lang="ru-RU" sz="2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Духовный и профессиональный рост учителя продолжается на протяжении всей его педагогической деятельности – это «уроки для учителей».  </a:t>
            </a:r>
            <a:endParaRPr lang="ru-RU" sz="2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20" y="3000372"/>
            <a:ext cx="8501122" cy="372110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Ян Амос Коменский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(1592-1670)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чешский педагог и учёный. </a:t>
            </a:r>
          </a:p>
          <a:p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1652 году им была написана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книга «Законы для учителей»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lnSpc>
                <a:spcPct val="20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кодекс профессиональной чести педагога.</a:t>
            </a:r>
          </a:p>
          <a:p>
            <a:pPr>
              <a:lnSpc>
                <a:spcPct val="20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01222" y="3922715"/>
            <a:ext cx="357222" cy="2935285"/>
          </a:xfrm>
          <a:prstGeom prst="rect">
            <a:avLst/>
          </a:prstGeom>
        </p:spPr>
        <p:txBody>
          <a:bodyPr/>
          <a:lstStyle/>
          <a:p>
            <a:fld id="{C4FB6A8E-BE56-4409-B361-FDF43B9077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28596" y="142852"/>
            <a:ext cx="8229600" cy="1143000"/>
          </a:xfrm>
        </p:spPr>
        <p:txBody>
          <a:bodyPr/>
          <a:lstStyle>
            <a:lvl1pPr>
              <a:defRPr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b="0" i="0" dirty="0" smtClean="0">
                <a:solidFill>
                  <a:srgbClr val="555555"/>
                </a:solidFill>
                <a:latin typeface="Arial"/>
              </a:rPr>
              <a:t>Профессиональный стандарт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algn="ctr">
              <a:defRPr lang="ru-RU" sz="1600" b="1" i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defRPr>
            </a:lvl1pPr>
            <a:lvl2pPr marL="0" algn="ctr">
              <a:defRPr sz="1600" b="1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ru-RU" dirty="0" smtClean="0"/>
          </a:p>
          <a:p>
            <a:pPr lvl="0"/>
            <a:r>
              <a:rPr lang="ru-RU" dirty="0" smtClean="0"/>
              <a:t> </a:t>
            </a:r>
            <a:r>
              <a:rPr lang="ru-RU" b="0" i="0" dirty="0" smtClean="0">
                <a:solidFill>
                  <a:srgbClr val="555555"/>
                </a:solidFill>
                <a:latin typeface="Arial"/>
              </a:rPr>
              <a:t>В стремительно меняющемся мире готовность к переменам, мобильность, способность к нестандартным трудовым действиям, ответственность и самостоятельность в принятии решений – должны стать качественными характеристиками деятельности успешного профессионала, в том числе и педагога. Обретение данных качеств невозможно без расширения пространства педагогического творчества.</a:t>
            </a:r>
          </a:p>
          <a:p>
            <a:r>
              <a:rPr lang="ru-RU" b="0" i="0" dirty="0" smtClean="0">
                <a:solidFill>
                  <a:srgbClr val="555555"/>
                </a:solidFill>
                <a:latin typeface="Arial"/>
              </a:rPr>
              <a:t>Профессиональный стандарт педагога, призван, прежде всего, раскрепостить педагога, дать новый импульс его развитию.</a:t>
            </a:r>
          </a:p>
          <a:p>
            <a:pPr lvl="1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ctr">
              <a:defRPr sz="1600" b="1" u="none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 Зачем нужен профессиональный стандарт педагога.</a:t>
            </a:r>
          </a:p>
          <a:p>
            <a:pPr lvl="0"/>
            <a:r>
              <a:rPr lang="ru-RU" dirty="0" smtClean="0"/>
              <a:t> Стандарт – инструмент реализации стратегии образования в </a:t>
            </a:r>
          </a:p>
          <a:p>
            <a:pPr lvl="0"/>
            <a:r>
              <a:rPr lang="ru-RU" dirty="0" smtClean="0"/>
              <a:t>меняющемся мире.</a:t>
            </a:r>
          </a:p>
          <a:p>
            <a:pPr lvl="0"/>
            <a:r>
              <a:rPr lang="ru-RU" dirty="0" smtClean="0"/>
              <a:t> Стандарт – инструмент повышения качества образования и </a:t>
            </a:r>
          </a:p>
          <a:p>
            <a:pPr lvl="0"/>
            <a:r>
              <a:rPr lang="ru-RU" dirty="0" smtClean="0"/>
              <a:t>выхода отечественного образования на международный уровень.</a:t>
            </a:r>
          </a:p>
          <a:p>
            <a:pPr lvl="0"/>
            <a:r>
              <a:rPr lang="ru-RU" dirty="0" smtClean="0"/>
              <a:t> Стандарт – объективный измеритель квалификации педагога.</a:t>
            </a:r>
          </a:p>
          <a:p>
            <a:pPr lvl="0"/>
            <a:r>
              <a:rPr lang="ru-RU" dirty="0" smtClean="0"/>
              <a:t> Стандарт – средство отбора педагогических кадров в учреждения </a:t>
            </a:r>
          </a:p>
          <a:p>
            <a:pPr lvl="0"/>
            <a:r>
              <a:rPr lang="ru-RU" dirty="0" smtClean="0"/>
              <a:t>образования.</a:t>
            </a:r>
          </a:p>
          <a:p>
            <a:pPr lvl="0"/>
            <a:r>
              <a:rPr lang="ru-RU" dirty="0" smtClean="0"/>
              <a:t> Стандарт – основа для формирования трудового договора, </a:t>
            </a:r>
          </a:p>
          <a:p>
            <a:pPr lvl="0"/>
            <a:r>
              <a:rPr lang="ru-RU" dirty="0" smtClean="0"/>
              <a:t>фиксирующего отношения между работником и работодателем.</a:t>
            </a:r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prstTxWarp prst="textNoShape">
              <a:avLst/>
            </a:prstTxWarp>
          </a:bodyPr>
          <a:lstStyle>
            <a:lvl1pPr>
              <a:defRPr sz="240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ru-RU" dirty="0" smtClean="0"/>
              <a:t>4.4. Часть четвертая: профессиональные компетенции педагога, </a:t>
            </a:r>
            <a:br>
              <a:rPr lang="ru-RU" dirty="0" smtClean="0"/>
            </a:br>
            <a:r>
              <a:rPr lang="ru-RU" dirty="0" smtClean="0"/>
              <a:t>отражающие специфику работы в начальной школе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 hasCustomPrompt="1"/>
          </p:nvPr>
        </p:nvSpPr>
        <p:spPr>
          <a:xfrm>
            <a:off x="500034" y="1571612"/>
            <a:ext cx="8186767" cy="4554551"/>
          </a:xfrm>
        </p:spPr>
        <p:txBody>
          <a:bodyPr>
            <a:noAutofit/>
          </a:bodyPr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algn="ctr">
              <a:defRPr sz="1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 ПЕДАГОГ НАЧАЛЬНОЙ ШКОЛЫ ДОЛЖЕН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1. Учитывать своеобразие социальной ситуации развития </a:t>
            </a:r>
          </a:p>
          <a:p>
            <a:pPr lvl="0"/>
            <a:r>
              <a:rPr lang="ru-RU" dirty="0" smtClean="0"/>
              <a:t>первоклассника в связи с переходом ведущей деятельности от игровой к </a:t>
            </a:r>
          </a:p>
          <a:p>
            <a:pPr lvl="0"/>
            <a:r>
              <a:rPr lang="ru-RU" dirty="0" smtClean="0"/>
              <a:t>учебной, целенаправленно формировать у детей социальную позицию </a:t>
            </a:r>
          </a:p>
          <a:p>
            <a:pPr lvl="0"/>
            <a:r>
              <a:rPr lang="ru-RU" dirty="0" smtClean="0"/>
              <a:t>ученика.</a:t>
            </a:r>
          </a:p>
          <a:p>
            <a:pPr lvl="0"/>
            <a:r>
              <a:rPr lang="ru-RU" dirty="0" smtClean="0"/>
              <a:t>2. Обеспечивать развитие умения учиться (универсальных учебных </a:t>
            </a:r>
          </a:p>
          <a:p>
            <a:pPr lvl="0"/>
            <a:r>
              <a:rPr lang="ru-RU" dirty="0" smtClean="0"/>
              <a:t>действий) до уровня, необходимого для обучения в основной школе.</a:t>
            </a:r>
          </a:p>
          <a:p>
            <a:pPr lvl="0"/>
            <a:r>
              <a:rPr lang="ru-RU" dirty="0" smtClean="0"/>
              <a:t>3. Обеспечивать при организации учебной деятельности</a:t>
            </a:r>
          </a:p>
          <a:p>
            <a:pPr lvl="0"/>
            <a:r>
              <a:rPr lang="ru-RU" dirty="0" smtClean="0"/>
              <a:t>достижение метапредметных образовательных результатов как важнейших </a:t>
            </a:r>
          </a:p>
          <a:p>
            <a:pPr lvl="0"/>
            <a:r>
              <a:rPr lang="ru-RU" dirty="0" smtClean="0"/>
              <a:t>новообразований младшего школьного возраста.</a:t>
            </a:r>
          </a:p>
          <a:p>
            <a:pPr lvl="0"/>
            <a:r>
              <a:rPr lang="ru-RU" dirty="0" smtClean="0"/>
              <a:t>4. Быть готовым, как самый значимый взрослый в социальной </a:t>
            </a:r>
          </a:p>
          <a:p>
            <a:pPr lvl="0"/>
            <a:r>
              <a:rPr lang="ru-RU" dirty="0" smtClean="0"/>
              <a:t>ситуации развития младшего школьника, к общению в условиях повышенной </a:t>
            </a:r>
          </a:p>
          <a:p>
            <a:pPr lvl="0"/>
            <a:r>
              <a:rPr lang="ru-RU" dirty="0" smtClean="0"/>
              <a:t>степени доверия детей учителю.</a:t>
            </a:r>
          </a:p>
          <a:p>
            <a:pPr lvl="0"/>
            <a:r>
              <a:rPr lang="ru-RU" dirty="0" smtClean="0"/>
              <a:t>5. Уметь реагировать на непосредственные по форме обращения </a:t>
            </a:r>
          </a:p>
          <a:p>
            <a:pPr lvl="0"/>
            <a:r>
              <a:rPr lang="ru-RU" dirty="0" smtClean="0"/>
              <a:t>детей к учителю, распознавая за ними серьезные личные проблемы. Нести </a:t>
            </a:r>
          </a:p>
          <a:p>
            <a:pPr lvl="0"/>
            <a:r>
              <a:rPr lang="ru-RU" dirty="0" smtClean="0"/>
              <a:t>ответственность за личностные образовательные результаты своих учеников.</a:t>
            </a:r>
          </a:p>
          <a:p>
            <a:pPr lvl="0"/>
            <a:r>
              <a:rPr lang="ru-RU" dirty="0" smtClean="0"/>
              <a:t>6. Учитывать при оценке успехов и возможностей учеников </a:t>
            </a:r>
          </a:p>
          <a:p>
            <a:pPr lvl="0"/>
            <a:r>
              <a:rPr lang="ru-RU" dirty="0" smtClean="0"/>
              <a:t>неравномерность индивидуального психического развития детей младшего </a:t>
            </a:r>
          </a:p>
          <a:p>
            <a:pPr lvl="0"/>
            <a:r>
              <a:rPr lang="ru-RU" dirty="0" smtClean="0"/>
              <a:t>школьного возраста, а также своеобразие динамики развития учебной </a:t>
            </a:r>
          </a:p>
          <a:p>
            <a:pPr lvl="0"/>
            <a:r>
              <a:rPr lang="ru-RU" dirty="0" smtClean="0"/>
              <a:t>деятельности мальчиков и девочек</a:t>
            </a:r>
          </a:p>
          <a:p>
            <a:pPr lvl="1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lang="ru-RU" sz="2000" b="0" i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endParaRPr lang="ru-RU" b="1" i="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ru-RU" b="1" i="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b="0" dirty="0" smtClean="0"/>
              <a:t>Сказка? Да нет, не сказка,</a:t>
            </a:r>
            <a:br>
              <a:rPr lang="ru-RU" b="0" dirty="0" smtClean="0"/>
            </a:br>
            <a:r>
              <a:rPr lang="ru-RU" b="0" dirty="0" smtClean="0"/>
              <a:t>Всё надо вспомнить сначала:</a:t>
            </a:r>
            <a:br>
              <a:rPr lang="ru-RU" b="0" dirty="0" smtClean="0"/>
            </a:br>
            <a:r>
              <a:rPr lang="ru-RU" b="0" dirty="0" smtClean="0"/>
              <a:t>И то, как его указка</a:t>
            </a:r>
            <a:br>
              <a:rPr lang="ru-RU" b="0" dirty="0" smtClean="0"/>
            </a:br>
            <a:r>
              <a:rPr lang="ru-RU" b="0" dirty="0" smtClean="0"/>
              <a:t>Волшебной палочкой стала;</a:t>
            </a:r>
            <a:br>
              <a:rPr lang="ru-RU" b="0" dirty="0" smtClean="0"/>
            </a:br>
            <a:r>
              <a:rPr lang="ru-RU" b="0" dirty="0" smtClean="0"/>
              <a:t>И то, как, раскрыв учебник, </a:t>
            </a:r>
            <a:br>
              <a:rPr lang="ru-RU" b="0" dirty="0" smtClean="0"/>
            </a:br>
            <a:r>
              <a:rPr lang="ru-RU" b="0" dirty="0" smtClean="0"/>
              <a:t>Вы будто раскрыли ставни:</a:t>
            </a:r>
            <a:br>
              <a:rPr lang="ru-RU" b="0" dirty="0" smtClean="0"/>
            </a:br>
            <a:r>
              <a:rPr lang="ru-RU" b="0" dirty="0" smtClean="0"/>
              <a:t>Учитель - всегда волшебник</a:t>
            </a:r>
            <a:br>
              <a:rPr lang="ru-RU" b="0" dirty="0" smtClean="0"/>
            </a:br>
            <a:r>
              <a:rPr lang="ru-RU" b="0" dirty="0" smtClean="0"/>
              <a:t>И в то же время наставник.</a:t>
            </a:r>
            <a:br>
              <a:rPr lang="ru-RU" b="0" dirty="0" smtClean="0"/>
            </a:br>
            <a:r>
              <a:rPr lang="ru-RU" b="0" dirty="0" smtClean="0"/>
              <a:t>Он ваш проводник бессменный,</a:t>
            </a:r>
            <a:br>
              <a:rPr lang="ru-RU" b="0" dirty="0" smtClean="0"/>
            </a:br>
            <a:r>
              <a:rPr lang="ru-RU" b="0" dirty="0" smtClean="0"/>
              <a:t>Ваш спутник строгий и добрый,</a:t>
            </a:r>
            <a:br>
              <a:rPr lang="ru-RU" b="0" dirty="0" smtClean="0"/>
            </a:br>
            <a:r>
              <a:rPr lang="ru-RU" b="0" dirty="0" smtClean="0"/>
              <a:t>На перекрёстках Вселенной,</a:t>
            </a:r>
            <a:br>
              <a:rPr lang="ru-RU" b="0" dirty="0" smtClean="0"/>
            </a:br>
            <a:r>
              <a:rPr lang="ru-RU" b="0" dirty="0" smtClean="0"/>
              <a:t>На каждой земной дороге.</a:t>
            </a:r>
            <a:br>
              <a:rPr lang="ru-RU" b="0" dirty="0" smtClean="0"/>
            </a:br>
            <a:r>
              <a:rPr lang="ru-RU" b="0" dirty="0" smtClean="0"/>
              <a:t>Мы знаем, что жизнь наша будет</a:t>
            </a:r>
            <a:br>
              <a:rPr lang="ru-RU" b="0" dirty="0" smtClean="0"/>
            </a:br>
            <a:r>
              <a:rPr lang="ru-RU" b="0" dirty="0" smtClean="0"/>
              <a:t>Стремительна и светла.</a:t>
            </a:r>
            <a:br>
              <a:rPr lang="ru-RU" b="0" dirty="0" smtClean="0"/>
            </a:br>
            <a:r>
              <a:rPr lang="ru-RU" b="0" dirty="0" smtClean="0"/>
              <a:t>Но если похвалят вас люди,</a:t>
            </a:r>
            <a:br>
              <a:rPr lang="ru-RU" b="0" dirty="0" smtClean="0"/>
            </a:br>
            <a:r>
              <a:rPr lang="ru-RU" b="0" dirty="0" smtClean="0"/>
              <a:t>Это ему похвала!</a:t>
            </a:r>
          </a:p>
          <a:p>
            <a:r>
              <a:rPr lang="ru-RU" b="0" dirty="0" smtClean="0"/>
              <a:t>					 </a:t>
            </a:r>
            <a:r>
              <a:rPr lang="ru-RU" b="0" i="1" dirty="0" smtClean="0"/>
              <a:t>(</a:t>
            </a:r>
            <a:r>
              <a:rPr lang="ru-RU" b="0" i="1" dirty="0" err="1" smtClean="0"/>
              <a:t>К.Ибряев</a:t>
            </a:r>
            <a:r>
              <a:rPr lang="ru-RU" b="0" i="1" dirty="0" smtClean="0"/>
              <a:t>)</a:t>
            </a:r>
            <a:endParaRPr lang="ru-RU" b="0" dirty="0" smtClean="0"/>
          </a:p>
          <a:p>
            <a:pPr lvl="0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Итоговая оценка  профессиональной деятельности педагога производится по результатам обучения, воспитания и развития учащихся.</a:t>
            </a:r>
          </a:p>
          <a:p>
            <a:pPr lvl="0"/>
            <a:r>
              <a:rPr lang="ru-RU" dirty="0" smtClean="0"/>
              <a:t>Но мы, конечно, не можем забывать о том, что ученики воспринимают учителя по-своему и видят его «своими» глазами.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792288" y="4143380"/>
            <a:ext cx="5486400" cy="10715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Учителя глазами детей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3877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28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 «Моя любимая учительница»</a:t>
            </a:r>
          </a:p>
        </p:txBody>
      </p:sp>
      <p:pic>
        <p:nvPicPr>
          <p:cNvPr id="4098" name="Picture 2" descr="http://img3.proshkolu.ru/content/media/pic/std/2000000/1200000/1199969-395c951954574c55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71480"/>
            <a:ext cx="2857520" cy="3429001"/>
          </a:xfrm>
          <a:prstGeom prst="rect">
            <a:avLst/>
          </a:prstGeom>
          <a:noFill/>
        </p:spPr>
      </p:pic>
      <p:pic>
        <p:nvPicPr>
          <p:cNvPr id="4100" name="Picture 4" descr="http://www.qli.ru/wp-content/uploads/teacher2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642918"/>
            <a:ext cx="2619370" cy="31908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Учителя глазами детей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600201"/>
            <a:ext cx="8229600" cy="385233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ru-RU" dirty="0" smtClean="0"/>
              <a:t> </a:t>
            </a:r>
          </a:p>
          <a:p>
            <a:pPr lvl="4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00034" y="5643578"/>
            <a:ext cx="8186766" cy="10778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http://www.uprava.mv.ru/news/2010/oktiabr/img/24/1%20(5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714776" cy="3767134"/>
          </a:xfrm>
          <a:prstGeom prst="rect">
            <a:avLst/>
          </a:prstGeom>
          <a:noFill/>
        </p:spPr>
      </p:pic>
      <p:pic>
        <p:nvPicPr>
          <p:cNvPr id="3076" name="Picture 4" descr="http://www.jpegshare.net/images/c7/d5/c7d586fe8a2255ebdae5ffe80a70bd20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643050"/>
            <a:ext cx="4429156" cy="378621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>
          <a:xfrm>
            <a:off x="1714480" y="6012906"/>
            <a:ext cx="6000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«Моя любимая учительница»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Портрет современного учителя</a:t>
            </a:r>
            <a:br>
              <a:rPr lang="ru-RU" dirty="0" smtClean="0"/>
            </a:br>
            <a:r>
              <a:rPr lang="ru-RU" dirty="0" smtClean="0"/>
              <a:t>начальных классов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285852" y="1785926"/>
            <a:ext cx="7072362" cy="464347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357290" y="1714489"/>
            <a:ext cx="68580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ru-RU" sz="18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ru-RU" sz="1800" b="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 учителя у современного ученика формируется сегодня. Сегодняшние школьники - это будущие родители, которые будут формировать представление об учителе у следующего поколения.</a:t>
            </a:r>
            <a:r>
              <a:rPr lang="ru-RU" sz="1800" b="0" i="1" u="sng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0" i="1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Рисуя портрет современного учителя, я считаю, что:</a:t>
            </a:r>
          </a:p>
          <a:p>
            <a:pPr algn="just" rtl="0"/>
            <a:r>
              <a:rPr lang="ru-RU" sz="1800" b="1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Учитель - это призвание, учительство - это служение, а не работа.</a:t>
            </a:r>
          </a:p>
          <a:p>
            <a:pPr algn="just" rtl="0"/>
            <a:r>
              <a:rPr lang="ru-RU" sz="1800" b="0" i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Учитель - профессионал не ходит на работу, не отбывает учебные часы, а совместно с детьми проживает, переживает все, что происходит каждый день, соединяя воедино и кропотливое невидимое творчество по подготовке к урокам, и внеклассную работу по предмету, и всю многообразную деятельность в сотрудничестве с учащимися. При этом он проявляет стремление работать творчески. Творческая деятельность учителя, предполагающая развитие ребенка, строится на опережении, на постоянном творческом искании во всех видах взаимодействия с учащимися.</a:t>
            </a:r>
          </a:p>
          <a:p>
            <a:endParaRPr lang="ru-RU" sz="1400" b="0" i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4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4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lIns="91440" tIns="45720" rIns="91440" bIns="45720" rtlCol="0" anchor="ctr">
            <a:prstTxWarp prst="textChevronInverted">
              <a:avLst/>
            </a:prstTxWarp>
            <a:normAutofit/>
          </a:bodyPr>
          <a:lstStyle/>
          <a:p>
            <a:r>
              <a:rPr lang="ru-RU" dirty="0" smtClean="0"/>
              <a:t>«Портрет современного учителя</a:t>
            </a:r>
            <a:br>
              <a:rPr lang="ru-RU" dirty="0" smtClean="0"/>
            </a:br>
            <a:r>
              <a:rPr lang="ru-RU" dirty="0" smtClean="0"/>
              <a:t>начальных классов»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txBody>
          <a:bodyPr vert="horz" lIns="91440" tIns="45720" rIns="91440" bIns="45720" rtlCol="0">
            <a:normAutofit/>
          </a:bodyPr>
          <a:lstStyle/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Презентацию выполнила</a:t>
            </a:r>
          </a:p>
          <a:p>
            <a:r>
              <a:rPr lang="ru-RU" sz="1400" dirty="0" smtClean="0">
                <a:latin typeface="Times New Roman"/>
                <a:ea typeface="Calibri"/>
                <a:cs typeface="Times New Roman"/>
              </a:rPr>
              <a:t>           студентка 4 курса ОЗО</a:t>
            </a:r>
            <a:endParaRPr lang="ru-RU" sz="1100" dirty="0" smtClean="0">
              <a:latin typeface="+mn-lt"/>
              <a:ea typeface="Calibri"/>
              <a:cs typeface="Times New Roman"/>
            </a:endParaRPr>
          </a:p>
          <a:p>
            <a:r>
              <a:rPr lang="ru-RU" sz="1400" dirty="0" smtClean="0">
                <a:latin typeface="Times New Roman"/>
                <a:ea typeface="Calibri"/>
                <a:cs typeface="Times New Roman"/>
              </a:rPr>
              <a:t>           Каменского педагогического колледжа</a:t>
            </a:r>
            <a:endParaRPr lang="ru-RU" sz="1100" dirty="0" smtClean="0">
              <a:latin typeface="+mn-lt"/>
              <a:ea typeface="Calibri"/>
              <a:cs typeface="Times New Roman"/>
            </a:endParaRPr>
          </a:p>
          <a:p>
            <a:r>
              <a:rPr lang="ru-RU" sz="1400" dirty="0" smtClean="0">
                <a:latin typeface="Times New Roman"/>
                <a:ea typeface="Calibri"/>
                <a:cs typeface="Times New Roman"/>
              </a:rPr>
              <a:t>           специальности: «Преподавание в начальных классах»</a:t>
            </a:r>
            <a:endParaRPr lang="ru-RU" sz="1100" dirty="0" smtClean="0">
              <a:latin typeface="+mn-lt"/>
              <a:ea typeface="Calibri"/>
              <a:cs typeface="Times New Roman"/>
            </a:endParaRPr>
          </a:p>
          <a:p>
            <a:r>
              <a:rPr lang="ru-RU" sz="1400" dirty="0" smtClean="0">
                <a:latin typeface="Times New Roman"/>
                <a:ea typeface="Calibri"/>
                <a:cs typeface="Times New Roman"/>
              </a:rPr>
              <a:t>           </a:t>
            </a:r>
            <a:r>
              <a:rPr lang="ru-RU" sz="1400" dirty="0" err="1" smtClean="0">
                <a:latin typeface="Times New Roman"/>
                <a:ea typeface="Calibri"/>
                <a:cs typeface="Times New Roman"/>
              </a:rPr>
              <a:t>Швечикова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 Ирина Николаевна</a:t>
            </a:r>
            <a:endParaRPr lang="ru-RU" sz="1100" dirty="0" smtClean="0">
              <a:latin typeface="+mn-lt"/>
              <a:ea typeface="Calibri"/>
              <a:cs typeface="Times New Roman"/>
            </a:endParaRPr>
          </a:p>
          <a:p>
            <a:pPr lvl="2"/>
            <a:r>
              <a:rPr lang="ru-RU" dirty="0" smtClean="0"/>
              <a:t> 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61" r:id="rId9"/>
    <p:sldLayoutId id="2147483662" r:id="rId10"/>
    <p:sldLayoutId id="214748366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None/>
        <a:defRPr lang="ru-RU" sz="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87;&#1088;&#1077;&#1079;&#1077;&#1085;&#1090;&#1072;&#1094;&#1080;&#1103;%20&#1087;&#1089;&#1080;&#1093;&#1086;&#1083;&#1086;&#1075;&#1080;&#1103;\&#1052;&#1091;&#1089;&#1083;&#1080;&#1084;%20&#1052;&#1072;&#1075;&#1086;&#1084;&#1072;&#1077;&#1074;%20-%20&#1058;&#1099;%20&#1084;&#1086;&#1103;%20&#1084;&#1077;&#1083;&#1086;&#1076;&#1080;&#1103;(&#1052;&#1080;&#1085;&#1091;&#1089;)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92500" lnSpcReduction="10000"/>
          </a:bodyPr>
          <a:lstStyle/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pPr algn="ctr"/>
            <a:r>
              <a:rPr sz="430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"Портрет современного учителя начальных классов"</a:t>
            </a:r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endParaRPr smtClean="0"/>
          </a:p>
          <a:p>
            <a:r>
              <a:rPr sz="1900" smtClean="0">
                <a:latin typeface="Times New Roman" pitchFamily="18" charset="0"/>
                <a:cs typeface="Times New Roman" pitchFamily="18" charset="0"/>
              </a:rPr>
              <a:t>разработала учитель начальных классов</a:t>
            </a:r>
          </a:p>
          <a:p>
            <a:r>
              <a:rPr sz="1900" smtClean="0">
                <a:latin typeface="Times New Roman" pitchFamily="18" charset="0"/>
                <a:cs typeface="Times New Roman" pitchFamily="18" charset="0"/>
              </a:rPr>
              <a:t>МБОУ СОШ № 12 города Донецка</a:t>
            </a:r>
          </a:p>
          <a:p>
            <a:r>
              <a:rPr sz="190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endParaRPr sz="19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1900" smtClean="0">
                <a:latin typeface="Times New Roman" pitchFamily="18" charset="0"/>
                <a:cs typeface="Times New Roman" pitchFamily="18" charset="0"/>
              </a:rPr>
              <a:t>Швечикова </a:t>
            </a:r>
            <a:r>
              <a:rPr sz="1900" smtClean="0">
                <a:latin typeface="Times New Roman" pitchFamily="18" charset="0"/>
                <a:cs typeface="Times New Roman" pitchFamily="18" charset="0"/>
              </a:rPr>
              <a:t>Ирина Николаевна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t>Учитель глазами детей</a:t>
            </a:r>
            <a:endParaRPr lang="ru-RU" dirty="0"/>
          </a:p>
        </p:txBody>
      </p:sp>
      <p:pic>
        <p:nvPicPr>
          <p:cNvPr id="4" name="Содержимое 3" descr="x_c3876c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071678"/>
            <a:ext cx="3857652" cy="4054485"/>
          </a:xfrm>
        </p:spPr>
      </p:pic>
      <p:pic>
        <p:nvPicPr>
          <p:cNvPr id="23554" name="Picture 2" descr="http://www.kalyamalya.ru/modules/bamagalerie3/galerie/img162_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000240"/>
            <a:ext cx="4452934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Портрет современного учителя </a:t>
            </a:r>
            <a:br>
              <a:rPr lang="ru-RU" dirty="0" smtClean="0"/>
            </a:br>
            <a:r>
              <a:rPr lang="ru-RU" dirty="0" smtClean="0"/>
              <a:t>начальных классов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"Учителям начальных классов"</a:t>
            </a:r>
            <a:br>
              <a:rPr smtClean="0"/>
            </a:br>
            <a:r>
              <a:rPr smtClean="0"/>
              <a:t>С. Хмелевской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2797172"/>
          </a:xfrm>
          <a:blipFill>
            <a:blip r:embed="rId3"/>
            <a:stretch>
              <a:fillRect/>
            </a:stretch>
          </a:blipFill>
        </p:spPr>
        <p:txBody>
          <a:bodyPr>
            <a:prstTxWarp prst="textCanUp">
              <a:avLst/>
            </a:prstTxWarp>
            <a:normAutofit/>
          </a:bodyPr>
          <a:lstStyle/>
          <a:p>
            <a:r>
              <a:rPr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smtClean="0">
                <a:solidFill>
                  <a:schemeClr val="tx2">
                    <a:lumMod val="50000"/>
                  </a:schemeClr>
                </a:solidFill>
              </a:rPr>
            </a:br>
            <a:r>
              <a:rPr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>
                <a:solidFill>
                  <a:schemeClr val="tx2">
                    <a:lumMod val="50000"/>
                  </a:schemeClr>
                </a:solidFill>
              </a:rPr>
              <a:t>нём будет мудрость талантливо дерзкая.</a:t>
            </a:r>
            <a:br>
              <a:rPr>
                <a:solidFill>
                  <a:schemeClr val="tx2">
                    <a:lumMod val="50000"/>
                  </a:schemeClr>
                </a:solidFill>
              </a:rPr>
            </a:br>
            <a:r>
              <a:rPr>
                <a:solidFill>
                  <a:schemeClr val="tx2">
                    <a:lumMod val="50000"/>
                  </a:schemeClr>
                </a:solidFill>
              </a:rPr>
              <a:t>Он будет солнце нести на крыле:</a:t>
            </a:r>
            <a:br>
              <a:rPr>
                <a:solidFill>
                  <a:schemeClr val="tx2">
                    <a:lumMod val="50000"/>
                  </a:schemeClr>
                </a:solidFill>
              </a:rPr>
            </a:br>
            <a:r>
              <a:rPr>
                <a:solidFill>
                  <a:schemeClr val="tx2">
                    <a:lumMod val="50000"/>
                  </a:schemeClr>
                </a:solidFill>
              </a:rPr>
              <a:t>Учитель - профессия дальнего действия,</a:t>
            </a:r>
            <a:br>
              <a:rPr>
                <a:solidFill>
                  <a:schemeClr val="tx2">
                    <a:lumMod val="50000"/>
                  </a:schemeClr>
                </a:solidFill>
              </a:rPr>
            </a:br>
            <a:r>
              <a:rPr>
                <a:solidFill>
                  <a:schemeClr val="tx2">
                    <a:lumMod val="50000"/>
                  </a:schemeClr>
                </a:solidFill>
              </a:rPr>
              <a:t>Главная на Земле!</a:t>
            </a:r>
            <a:r>
              <a:rPr i="1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i="1">
                <a:solidFill>
                  <a:schemeClr val="tx2">
                    <a:lumMod val="50000"/>
                  </a:schemeClr>
                </a:solidFill>
              </a:rPr>
            </a:br>
            <a:r>
              <a:rPr sz="2400" i="1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    				Р.Рождественский.</a:t>
            </a:r>
            <a:r>
              <a:rPr sz="240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sz="240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  <p:pic>
        <p:nvPicPr>
          <p:cNvPr id="4" name="Содержимое 3" descr="zajecia-dodatkowe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85786" y="3143248"/>
            <a:ext cx="7858180" cy="3071834"/>
          </a:xfrm>
        </p:spPr>
      </p:pic>
      <p:pic>
        <p:nvPicPr>
          <p:cNvPr id="5" name="Муслим Магомаев - Ты моя мелодия(Минус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643074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sz="2400" smtClean="0"/>
              <a:t>Истоки </a:t>
            </a:r>
            <a:r>
              <a:rPr sz="2400"/>
              <a:t>русской школы - в Древней Руси. </a:t>
            </a:r>
            <a:r>
              <a:rPr sz="2400" smtClean="0"/>
              <a:t/>
            </a:r>
            <a:br>
              <a:rPr sz="2400" smtClean="0"/>
            </a:br>
            <a:r>
              <a:rPr sz="2400" smtClean="0"/>
              <a:t>Князь</a:t>
            </a:r>
            <a:r>
              <a:rPr sz="2400"/>
              <a:t> </a:t>
            </a:r>
            <a:r>
              <a:rPr sz="2400" i="1" smtClean="0"/>
              <a:t>Владимир </a:t>
            </a:r>
            <a:r>
              <a:rPr sz="2400" smtClean="0"/>
              <a:t>велел "собирать </a:t>
            </a:r>
            <a:r>
              <a:rPr sz="2400"/>
              <a:t>у лучших людей детей и отдавать их в обучение книжное".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		Первые учителя - греческие священники, затем русские священники и монахи. Потом отдельно от людей духовного звания появилось учительское сословие -"учительные люди".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sz="2400" b="1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sz="2400" b="1" smtClean="0">
                <a:latin typeface="Times New Roman" pitchFamily="18" charset="0"/>
                <a:cs typeface="Times New Roman" pitchFamily="18" charset="0"/>
              </a:rPr>
              <a:t>		Ян Амос Коменский 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(1592-1670)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400" i="1" smtClean="0">
                <a:latin typeface="Times New Roman" pitchFamily="18" charset="0"/>
                <a:cs typeface="Times New Roman" pitchFamily="18" charset="0"/>
              </a:rPr>
              <a:t>чешский педагог и учёный, основоположник дидактики.</a:t>
            </a:r>
          </a:p>
          <a:p>
            <a:pPr algn="just"/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sz="2400" smtClean="0">
                <a:latin typeface="Times New Roman" pitchFamily="18" charset="0"/>
                <a:cs typeface="Times New Roman" pitchFamily="18" charset="0"/>
              </a:rPr>
              <a:t>		 В 1632 году создал книгу "Великая дидактика", которую можно назвать первой педагогической энциклопедией. В 1652 году им была написана книга "Законы для учителей" -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кодекс профессиональной чести педагога.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/>
            <a:r>
              <a:rPr sz="24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педагога</a:t>
            </a:r>
          </a:p>
          <a:p>
            <a:pPr algn="ctr"/>
            <a:r>
              <a:rPr sz="24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sz="240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sz="24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	«В деле обучения и воспитания, во всем школьном деле ничего нельзя улучшить, минуя голову учителя»</a:t>
            </a:r>
          </a:p>
          <a:p>
            <a:pPr algn="ctr"/>
            <a:r>
              <a:rPr sz="24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							 К.Д. Ушинский</a:t>
            </a:r>
          </a:p>
          <a:p>
            <a:pPr algn="ctr"/>
            <a:endParaRPr sz="240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sz="24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		</a:t>
            </a:r>
          </a:p>
          <a:p>
            <a:pPr algn="just"/>
            <a:r>
              <a:rPr sz="240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		В стремительно меняющемся открытом мире главным профессиональным качеством, которое педагог должен постоянно демонстрировать своим ученикам, становится умение учиться.</a:t>
            </a:r>
            <a:endParaRPr lang="ru-RU" sz="24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sz="2400"/>
              <a:t>Профессиональный стандарт педагога</a:t>
            </a:r>
            <a:br>
              <a:rPr sz="2400"/>
            </a:br>
            <a:r>
              <a:rPr sz="2400" smtClean="0"/>
              <a:t> </a:t>
            </a:r>
            <a:r>
              <a:t/>
            </a:r>
            <a:br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Зачем нужен профессиональный стандарт педагога</a:t>
            </a:r>
          </a:p>
          <a:p>
            <a:pPr algn="ctr"/>
            <a:endParaRPr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sz="2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00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2000" i="1" smtClean="0">
                <a:latin typeface="Times New Roman" pitchFamily="18" charset="0"/>
                <a:cs typeface="Times New Roman" pitchFamily="18" charset="0"/>
              </a:rPr>
              <a:t>инструмент реализации стратегии образования в </a:t>
            </a:r>
          </a:p>
          <a:p>
            <a:pPr algn="ctr"/>
            <a:r>
              <a:rPr sz="2000" i="1" smtClean="0">
                <a:latin typeface="Times New Roman" pitchFamily="18" charset="0"/>
                <a:cs typeface="Times New Roman" pitchFamily="18" charset="0"/>
              </a:rPr>
              <a:t>меняющемся мире.</a:t>
            </a:r>
          </a:p>
          <a:p>
            <a:pPr algn="ctr"/>
            <a:r>
              <a:rPr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Стандарт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2000" i="1" smtClean="0">
                <a:latin typeface="Times New Roman" pitchFamily="18" charset="0"/>
                <a:cs typeface="Times New Roman" pitchFamily="18" charset="0"/>
              </a:rPr>
              <a:t>инструмент повышения качества образования и </a:t>
            </a:r>
          </a:p>
          <a:p>
            <a:pPr algn="ctr"/>
            <a:r>
              <a:rPr sz="2000" i="1" smtClean="0">
                <a:latin typeface="Times New Roman" pitchFamily="18" charset="0"/>
                <a:cs typeface="Times New Roman" pitchFamily="18" charset="0"/>
              </a:rPr>
              <a:t>выхода отечественного образования на международный уровень.</a:t>
            </a:r>
          </a:p>
          <a:p>
            <a:pPr algn="ctr"/>
            <a:r>
              <a:rPr sz="2000" smtClean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т – </a:t>
            </a:r>
            <a:r>
              <a:rPr sz="2000" i="1" smtClean="0">
                <a:latin typeface="Times New Roman" pitchFamily="18" charset="0"/>
                <a:cs typeface="Times New Roman" pitchFamily="18" charset="0"/>
              </a:rPr>
              <a:t>объективный измеритель квалификации педагога.</a:t>
            </a:r>
          </a:p>
          <a:p>
            <a:pPr algn="ctr"/>
            <a:r>
              <a:rPr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Стандарт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i="1" smtClean="0">
                <a:latin typeface="Times New Roman" pitchFamily="18" charset="0"/>
                <a:cs typeface="Times New Roman" pitchFamily="18" charset="0"/>
              </a:rPr>
              <a:t>средство отбора педагогических кадров в учреждения образования.</a:t>
            </a:r>
          </a:p>
          <a:p>
            <a:pPr algn="ctr"/>
            <a:r>
              <a:rPr sz="2000" smtClean="0">
                <a:latin typeface="Times New Roman" pitchFamily="18" charset="0"/>
                <a:cs typeface="Times New Roman" pitchFamily="18" charset="0"/>
              </a:rPr>
              <a:t>	                     </a:t>
            </a:r>
            <a:r>
              <a:rPr sz="20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2000" i="1" smtClean="0">
                <a:latin typeface="Times New Roman" pitchFamily="18" charset="0"/>
                <a:cs typeface="Times New Roman" pitchFamily="18" charset="0"/>
              </a:rPr>
              <a:t>основа для формирования трудового договора,  фиксирующего отношения между работником и работодателем</a:t>
            </a:r>
            <a:r>
              <a:rPr sz="2000" i="1" smtClean="0"/>
              <a:t>.</a:t>
            </a:r>
            <a:endParaRPr lang="ru-RU" sz="2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  <a:noAutofit/>
          </a:bodyPr>
          <a:lstStyle/>
          <a:p>
            <a:r>
              <a:rPr sz="2400"/>
              <a:t>4.4. Часть четвертая: профессиональные компетенции педагога, </a:t>
            </a:r>
            <a:br>
              <a:rPr sz="2400"/>
            </a:br>
            <a:r>
              <a:rPr sz="2400"/>
              <a:t>отражающие специфику работы в начальной школе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smtClean="0"/>
              <a:t> </a:t>
            </a:r>
            <a:endParaRPr sz="24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начальной школы должен</a:t>
            </a:r>
          </a:p>
          <a:p>
            <a:pPr algn="just"/>
            <a:endParaRPr sz="19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sz="1900" smtClean="0">
                <a:latin typeface="Times New Roman" pitchFamily="18" charset="0"/>
                <a:cs typeface="Times New Roman" pitchFamily="18" charset="0"/>
              </a:rPr>
              <a:t>Учитывать своеобразие социальной ситуации развития первоклассника в связи с переходом ведущей деятельности от игровой к учебной, целенаправленно формировать у детей социальную позицию ученика.</a:t>
            </a:r>
          </a:p>
          <a:p>
            <a:pPr marL="457200" indent="-457200" algn="just">
              <a:buAutoNum type="arabicPeriod"/>
            </a:pPr>
            <a:r>
              <a:rPr sz="1900" smtClean="0">
                <a:latin typeface="Times New Roman" pitchFamily="18" charset="0"/>
                <a:cs typeface="Times New Roman" pitchFamily="18" charset="0"/>
              </a:rPr>
              <a:t>Обеспечивать развитие умения учиться (универсальных учебных действий) до уровня, необходимого для обучения в основной школе.</a:t>
            </a:r>
          </a:p>
          <a:p>
            <a:pPr marL="457200" indent="-457200" algn="just">
              <a:buAutoNum type="arabicPeriod"/>
            </a:pPr>
            <a:r>
              <a:rPr sz="1900" smtClean="0">
                <a:latin typeface="Times New Roman" pitchFamily="18" charset="0"/>
                <a:cs typeface="Times New Roman" pitchFamily="18" charset="0"/>
              </a:rPr>
              <a:t>Обеспечивать при организации учебной деятельности достижение метапредметных образовательных результатов как важнейших новообразований младшего школьного возраста.</a:t>
            </a:r>
          </a:p>
          <a:p>
            <a:pPr marL="457200" indent="-457200" algn="just">
              <a:buAutoNum type="arabicPeriod"/>
            </a:pPr>
            <a:r>
              <a:rPr sz="1900" smtClean="0">
                <a:latin typeface="Times New Roman" pitchFamily="18" charset="0"/>
                <a:cs typeface="Times New Roman" pitchFamily="18" charset="0"/>
              </a:rPr>
              <a:t>Быть готовым, как самый значимый взрослый в социальной ситуации развития младшего школьника, к общению в условиях повышенной степени доверия детей учителю.</a:t>
            </a:r>
          </a:p>
          <a:p>
            <a:pPr marL="457200" indent="-457200" algn="just">
              <a:buAutoNum type="arabicPeriod"/>
            </a:pPr>
            <a:r>
              <a:rPr sz="1900" smtClean="0">
                <a:latin typeface="Times New Roman" pitchFamily="18" charset="0"/>
                <a:cs typeface="Times New Roman" pitchFamily="18" charset="0"/>
              </a:rPr>
              <a:t>Уметь реагировать на непосредственные по форме обращения детей к учителю, распознавая за ними серьезные личные проблемы. Нести ответственность за личностные образовательные результаты своих учеников.</a:t>
            </a:r>
          </a:p>
          <a:p>
            <a:pPr marL="457200" indent="-457200" algn="just">
              <a:buAutoNum type="arabicPeriod"/>
            </a:pPr>
            <a:r>
              <a:rPr sz="1900" smtClean="0">
                <a:latin typeface="Times New Roman" pitchFamily="18" charset="0"/>
                <a:cs typeface="Times New Roman" pitchFamily="18" charset="0"/>
              </a:rPr>
              <a:t>Учитывать при оценке успехов и возможностей учеников неравномерность индивидуального психического развития детей младшего школьного возраста, а также своеобразие динамики развития учебной деятельности мальчиков и девочек.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normAutofit fontScale="90000"/>
          </a:bodyPr>
          <a:lstStyle/>
          <a:p>
            <a:r>
              <a:t>Итоговая оценка профессиональной деятельности педагога</a:t>
            </a:r>
            <a:br/>
            <a:r>
              <a:t>производится по результатам обучения, воспитания и развития учащихся. </a:t>
            </a:r>
            <a:r>
              <a:rPr/>
              <a:t/>
            </a:r>
            <a:br>
              <a:rPr/>
            </a:br>
            <a:r>
              <a:rPr smtClean="0"/>
              <a:t> Но не стоит забывать, что педагога "оценивают" и ученики. Они "видят" учителя совершенно по-иному.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sz="1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"Учитель"</a:t>
            </a:r>
          </a:p>
          <a:p>
            <a:pPr algn="ctr"/>
            <a:endParaRPr sz="180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sz="1700" smtClean="0">
                <a:latin typeface="Times New Roman" pitchFamily="18" charset="0"/>
                <a:cs typeface="Times New Roman" pitchFamily="18" charset="0"/>
              </a:rPr>
              <a:t>Сказка? Да нет, не сказка,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Всё надо вспомнить сначала: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И то, как его указка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Волшебной палочкой стала;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И то, как, раскрыв учебник, 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Вы будто раскрыли ставни: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Учитель - всегда волшебник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И в то же время наставник.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Он ваш проводник бессменный,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Ваш спутник строгий и добрый,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На перекрёстках Вселенной,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На каждой земной дороге.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Мы знаем, что жизнь наша будет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Стремительна и светла.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Но если похвалят вас люди,</a:t>
            </a:r>
            <a:br>
              <a:rPr sz="1700" smtClean="0">
                <a:latin typeface="Times New Roman" pitchFamily="18" charset="0"/>
                <a:cs typeface="Times New Roman" pitchFamily="18" charset="0"/>
              </a:rPr>
            </a:br>
            <a:r>
              <a:rPr sz="1700" smtClean="0">
                <a:latin typeface="Times New Roman" pitchFamily="18" charset="0"/>
                <a:cs typeface="Times New Roman" pitchFamily="18" charset="0"/>
              </a:rPr>
              <a:t>Это ему похвала!</a:t>
            </a:r>
          </a:p>
          <a:p>
            <a:pPr algn="ctr"/>
            <a:r>
              <a:rPr sz="1700" smtClean="0">
                <a:latin typeface="Times New Roman" pitchFamily="18" charset="0"/>
                <a:cs typeface="Times New Roman" pitchFamily="18" charset="0"/>
              </a:rPr>
              <a:t>											                                    </a:t>
            </a:r>
            <a:r>
              <a:rPr sz="1700" i="1" smtClean="0">
                <a:latin typeface="Times New Roman" pitchFamily="18" charset="0"/>
                <a:cs typeface="Times New Roman" pitchFamily="18" charset="0"/>
              </a:rPr>
              <a:t>К.Ибряев</a:t>
            </a:r>
            <a:endParaRPr sz="170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  <a:normAutofit/>
          </a:bodyPr>
          <a:lstStyle/>
          <a:p>
            <a:r>
              <a:rPr sz="2400" smtClean="0"/>
              <a:t>Учитель глазами детей</a:t>
            </a:r>
            <a:endParaRPr lang="ru-RU" sz="2400" dirty="0"/>
          </a:p>
        </p:txBody>
      </p:sp>
      <p:pic>
        <p:nvPicPr>
          <p:cNvPr id="4" name="Содержимое 3" descr="c7d586fe8a2255ebdae5ffe80a70bd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928802"/>
            <a:ext cx="3571900" cy="3714776"/>
          </a:xfrm>
        </p:spPr>
      </p:pic>
      <p:pic>
        <p:nvPicPr>
          <p:cNvPr id="3076" name="Picture 4" descr="http://distant.tverobr.ru/file.php/1/2709/Den_uchitelja_-_Ploppa_Darja_4_klass_MOU_SOSH_No5_g.Torzhok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928802"/>
            <a:ext cx="4095742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227</Words>
  <Application>Microsoft Office PowerPoint</Application>
  <PresentationFormat>Экран (4:3)</PresentationFormat>
  <Paragraphs>88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 В нём будет мудрость талантливо дерзкая. Он будет солнце нести на крыле: Учитель - профессия дальнего действия, Главная на Земле!                                                                                         Р.Рождественский. </vt:lpstr>
      <vt:lpstr>Истоки русской школы - в Древней Руси.  Князь Владимир велел "собирать у лучших людей детей и отдавать их в обучение книжное".</vt:lpstr>
      <vt:lpstr>Слайд 4</vt:lpstr>
      <vt:lpstr>Слайд 5</vt:lpstr>
      <vt:lpstr>Профессиональный стандарт педагога   </vt:lpstr>
      <vt:lpstr>4.4. Часть четвертая: профессиональные компетенции педагога,  отражающие специфику работы в начальной школе</vt:lpstr>
      <vt:lpstr>Итоговая оценка профессиональной деятельности педагога производится по результатам обучения, воспитания и развития учащихся.   Но не стоит забывать, что педагога "оценивают" и ученики. Они "видят" учителя совершенно по-иному.</vt:lpstr>
      <vt:lpstr>Учитель глазами детей</vt:lpstr>
      <vt:lpstr>Учитель глазами детей</vt:lpstr>
      <vt:lpstr>Портрет современного учителя  начальных классов</vt:lpstr>
      <vt:lpstr>"Учителям начальных классов" С. Хмелевской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82</cp:revision>
  <dcterms:created xsi:type="dcterms:W3CDTF">2013-12-11T19:01:36Z</dcterms:created>
  <dcterms:modified xsi:type="dcterms:W3CDTF">2014-01-01T18:25:03Z</dcterms:modified>
</cp:coreProperties>
</file>