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60" r:id="rId4"/>
    <p:sldId id="261" r:id="rId5"/>
    <p:sldId id="262" r:id="rId6"/>
    <p:sldId id="269" r:id="rId7"/>
    <p:sldId id="270" r:id="rId8"/>
    <p:sldId id="271" r:id="rId9"/>
    <p:sldId id="263" r:id="rId10"/>
    <p:sldId id="264" r:id="rId11"/>
    <p:sldId id="267" r:id="rId12"/>
    <p:sldId id="268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5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4BB3-9EF5-45E9-9000-D65018BD11FE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7131-E5D0-4F08-808E-9A39FE4AD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4BB3-9EF5-45E9-9000-D65018BD11FE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7131-E5D0-4F08-808E-9A39FE4AD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4BB3-9EF5-45E9-9000-D65018BD11FE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7131-E5D0-4F08-808E-9A39FE4AD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4BB3-9EF5-45E9-9000-D65018BD11FE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7131-E5D0-4F08-808E-9A39FE4AD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4BB3-9EF5-45E9-9000-D65018BD11FE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7131-E5D0-4F08-808E-9A39FE4AD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4BB3-9EF5-45E9-9000-D65018BD11FE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7131-E5D0-4F08-808E-9A39FE4AD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4BB3-9EF5-45E9-9000-D65018BD11FE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7131-E5D0-4F08-808E-9A39FE4AD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4BB3-9EF5-45E9-9000-D65018BD11FE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7131-E5D0-4F08-808E-9A39FE4AD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4BB3-9EF5-45E9-9000-D65018BD11FE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7131-E5D0-4F08-808E-9A39FE4AD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4BB3-9EF5-45E9-9000-D65018BD11FE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7131-E5D0-4F08-808E-9A39FE4AD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4BB3-9EF5-45E9-9000-D65018BD11FE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7B7131-E5D0-4F08-808E-9A39FE4AD0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514BB3-9EF5-45E9-9000-D65018BD11FE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7B7131-E5D0-4F08-808E-9A39FE4AD04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57298"/>
            <a:ext cx="9144000" cy="19288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100" dirty="0" smtClean="0"/>
              <a:t/>
            </a:r>
            <a:br>
              <a:rPr lang="ru-RU" sz="4100" dirty="0" smtClean="0"/>
            </a:br>
            <a:r>
              <a:rPr lang="ru-RU" sz="4100" dirty="0" smtClean="0"/>
              <a:t/>
            </a:r>
            <a:br>
              <a:rPr lang="ru-RU" sz="4100" dirty="0" smtClean="0"/>
            </a:br>
            <a:r>
              <a:rPr lang="ru-RU" sz="4100" dirty="0" smtClean="0"/>
              <a:t/>
            </a:r>
            <a:br>
              <a:rPr lang="ru-RU" sz="4100" dirty="0" smtClean="0"/>
            </a:br>
            <a:r>
              <a:rPr lang="ru-RU" sz="4100" dirty="0" smtClean="0"/>
              <a:t/>
            </a:r>
            <a:br>
              <a:rPr lang="ru-RU" sz="4100" dirty="0" smtClean="0"/>
            </a:br>
            <a:r>
              <a:rPr lang="ru-RU" sz="4100" dirty="0" smtClean="0"/>
              <a:t/>
            </a:r>
            <a:br>
              <a:rPr lang="ru-RU" sz="4100" dirty="0" smtClean="0"/>
            </a:br>
            <a:r>
              <a:rPr lang="ru-RU" sz="4100" dirty="0" smtClean="0"/>
              <a:t/>
            </a:r>
            <a:br>
              <a:rPr lang="ru-RU" sz="4100" dirty="0" smtClean="0"/>
            </a:br>
            <a:r>
              <a:rPr lang="ru-RU" sz="4100" dirty="0" smtClean="0"/>
              <a:t/>
            </a:r>
            <a:br>
              <a:rPr lang="ru-RU" sz="4100" dirty="0" smtClean="0"/>
            </a:br>
            <a:r>
              <a:rPr lang="ru-RU" sz="4100" dirty="0" smtClean="0"/>
              <a:t/>
            </a:r>
            <a:br>
              <a:rPr lang="ru-RU" sz="4100" dirty="0" smtClean="0"/>
            </a:br>
            <a:r>
              <a:rPr lang="ru-RU" sz="4100" dirty="0" smtClean="0"/>
              <a:t/>
            </a:r>
            <a:br>
              <a:rPr lang="ru-RU" sz="4100" dirty="0" smtClean="0"/>
            </a:br>
            <a:r>
              <a:rPr lang="ru-RU" sz="4100" dirty="0" smtClean="0"/>
              <a:t/>
            </a:r>
            <a:br>
              <a:rPr lang="ru-RU" sz="4100" dirty="0" smtClean="0"/>
            </a:br>
            <a:r>
              <a:rPr lang="ru-RU" sz="4100" dirty="0" smtClean="0"/>
              <a:t>ПРОЕКТ </a:t>
            </a:r>
            <a:br>
              <a:rPr lang="ru-RU" sz="4100" dirty="0" smtClean="0"/>
            </a:br>
            <a:r>
              <a:rPr lang="ru-RU" sz="4100" dirty="0" smtClean="0"/>
              <a:t>«Все </a:t>
            </a:r>
            <a:r>
              <a:rPr lang="ru-RU" sz="4100" dirty="0" smtClean="0"/>
              <a:t>дело не в фамилии, а в человеке»  (С.Михалков)</a:t>
            </a:r>
            <a:endParaRPr lang="ru-RU" sz="4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/>
          <a:lstStyle/>
          <a:p>
            <a:pPr algn="ctr"/>
            <a:r>
              <a:rPr lang="ru-RU" i="1" dirty="0"/>
              <a:t>Проблемный вопрос: «Почему бывают </a:t>
            </a:r>
            <a:endParaRPr lang="ru-RU" i="1" dirty="0" smtClean="0"/>
          </a:p>
          <a:p>
            <a:pPr algn="ctr"/>
            <a:r>
              <a:rPr lang="ru-RU" i="1" dirty="0" smtClean="0"/>
              <a:t>разные </a:t>
            </a:r>
            <a:r>
              <a:rPr lang="ru-RU" i="1" dirty="0"/>
              <a:t>фамилии? Способы их </a:t>
            </a:r>
            <a:r>
              <a:rPr lang="ru-RU" i="1" dirty="0" smtClean="0"/>
              <a:t>образования»</a:t>
            </a:r>
            <a:endParaRPr lang="ru-RU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867524"/>
          </a:xfrm>
        </p:spPr>
        <p:txBody>
          <a:bodyPr/>
          <a:lstStyle/>
          <a:p>
            <a:pPr algn="ctr"/>
            <a:r>
              <a:rPr lang="ru-RU" dirty="0" smtClean="0"/>
              <a:t>Критерии оценки</a:t>
            </a:r>
            <a:endParaRPr lang="ru-RU" dirty="0"/>
          </a:p>
        </p:txBody>
      </p:sp>
      <p:pic>
        <p:nvPicPr>
          <p:cNvPr id="6" name="Содержимое 5" descr="критерии оценки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500174"/>
            <a:ext cx="8286808" cy="5103752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исследованы фамилии класса по способу их образования;</a:t>
            </a:r>
          </a:p>
          <a:p>
            <a:r>
              <a:rPr lang="ru-RU" dirty="0" smtClean="0"/>
              <a:t>проанализированы и систематизированы антропонимические данные учащихся класса;</a:t>
            </a:r>
          </a:p>
          <a:p>
            <a:r>
              <a:rPr lang="ru-RU" dirty="0" smtClean="0"/>
              <a:t>доказано, что фамилия – живая история, «родовой сертификат»</a:t>
            </a:r>
          </a:p>
          <a:p>
            <a:r>
              <a:rPr lang="ru-RU" dirty="0" smtClean="0"/>
              <a:t>продукт проекта представлен в виде доклада справочника, буклета</a:t>
            </a:r>
          </a:p>
          <a:p>
            <a:r>
              <a:rPr lang="ru-RU" dirty="0" smtClean="0"/>
              <a:t>создан проект с применением авторской находки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Список использованной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А.А. Плешаков Окружающий мир 4 класс М.: «Просвещение» 2011 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Ганжина</a:t>
            </a:r>
            <a:r>
              <a:rPr lang="ru-RU" dirty="0" smtClean="0"/>
              <a:t> И. М. Словарь современных русских фамилий. – М.: 2001. – 672с.</a:t>
            </a:r>
          </a:p>
          <a:p>
            <a:pPr marL="514350" indent="-514350">
              <a:buAutoNum type="arabicPeriod"/>
            </a:pPr>
            <a:r>
              <a:rPr lang="ru-RU" dirty="0" smtClean="0"/>
              <a:t>Личные имена в прошлом, настоящем и будущем. Проблемы антропонимики. Отв. ред. Николаев В.А. – М.: 1970. – 343с.</a:t>
            </a:r>
          </a:p>
          <a:p>
            <a:pPr marL="514350" indent="-514350">
              <a:buAutoNum type="arabicPeriod"/>
            </a:pPr>
            <a:r>
              <a:rPr lang="ru-RU" dirty="0" smtClean="0"/>
              <a:t>Селищев А. М. Происхождение русских фамилий, личных имен и прозвищ.: 1948.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Федосюк</a:t>
            </a:r>
            <a:r>
              <a:rPr lang="ru-RU" dirty="0" smtClean="0"/>
              <a:t> Ю. А. Русские фамилии. Популярный этимологический словарь. – М.: Детская литература, 1972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Рефлексивный </a:t>
            </a:r>
            <a:r>
              <a:rPr lang="ru-RU" dirty="0" err="1" smtClean="0"/>
              <a:t>синквейн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курс </a:t>
            </a:r>
          </a:p>
          <a:p>
            <a:pPr>
              <a:buNone/>
            </a:pPr>
            <a:r>
              <a:rPr lang="ru-RU" i="1" dirty="0" smtClean="0"/>
              <a:t>увлекающий, познавательный</a:t>
            </a:r>
          </a:p>
          <a:p>
            <a:pPr>
              <a:buNone/>
            </a:pPr>
            <a:r>
              <a:rPr lang="ru-RU" i="1" dirty="0" smtClean="0"/>
              <a:t>пугает, поучает, завораживает, </a:t>
            </a:r>
            <a:r>
              <a:rPr lang="ru-RU" i="1" dirty="0" err="1" smtClean="0"/>
              <a:t>целеустремляет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дает возможность реализовать себя</a:t>
            </a:r>
            <a:endParaRPr lang="ru-RU" i="1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Автор: </a:t>
            </a:r>
            <a:r>
              <a:rPr lang="ru-RU" sz="2800" dirty="0" err="1" smtClean="0"/>
              <a:t>Иллариохина</a:t>
            </a:r>
            <a:r>
              <a:rPr lang="ru-RU" sz="2800" dirty="0" smtClean="0"/>
              <a:t> Юлия Григорьевна, учитель начальных классов МОУ «СОШ №49» г. Печора Республика Коми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Учебный предмет: Окружающий мир</a:t>
            </a:r>
          </a:p>
          <a:p>
            <a:r>
              <a:rPr lang="ru-RU" dirty="0" smtClean="0"/>
              <a:t>Учебный курс: «Мир вокруг нас» А.А. Плешаков</a:t>
            </a:r>
          </a:p>
          <a:p>
            <a:r>
              <a:rPr lang="ru-RU" dirty="0" smtClean="0"/>
              <a:t>Раздел: Страницы истории Отечества</a:t>
            </a:r>
          </a:p>
          <a:p>
            <a:r>
              <a:rPr lang="ru-RU" dirty="0" smtClean="0"/>
              <a:t>Тема:  Во времена Древней  Руси»</a:t>
            </a:r>
          </a:p>
          <a:p>
            <a:r>
              <a:rPr lang="en-US" dirty="0" smtClean="0"/>
              <a:t>III</a:t>
            </a:r>
            <a:r>
              <a:rPr lang="ru-RU" dirty="0" smtClean="0"/>
              <a:t> четверть</a:t>
            </a:r>
            <a:endParaRPr lang="en-US" dirty="0" smtClean="0"/>
          </a:p>
          <a:p>
            <a:r>
              <a:rPr lang="ru-RU" dirty="0" err="1" smtClean="0"/>
              <a:t>Межпредметные</a:t>
            </a:r>
            <a:r>
              <a:rPr lang="ru-RU" dirty="0" smtClean="0"/>
              <a:t> связи: чтение, русский язык, ИЗО</a:t>
            </a:r>
          </a:p>
          <a:p>
            <a:r>
              <a:rPr lang="ru-RU" dirty="0" smtClean="0"/>
              <a:t>Возрастная категория: 4 класс</a:t>
            </a:r>
            <a:endParaRPr lang="ru-RU" dirty="0"/>
          </a:p>
        </p:txBody>
      </p:sp>
      <p:pic>
        <p:nvPicPr>
          <p:cNvPr id="4" name="Рисунок 3" descr="школа росси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0958" y="1714488"/>
            <a:ext cx="1455792" cy="1314453"/>
          </a:xfrm>
          <a:prstGeom prst="ellipse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Цели проекта. Методические задачи.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Исследовать фамилии учащихся класса по способу их образования. </a:t>
            </a:r>
          </a:p>
          <a:p>
            <a:r>
              <a:rPr lang="ru-RU" sz="2000" dirty="0" smtClean="0"/>
              <a:t>Побудить интерес к активности над данной темой проекта.</a:t>
            </a:r>
          </a:p>
          <a:p>
            <a:r>
              <a:rPr lang="ru-RU" sz="2000" dirty="0" smtClean="0"/>
              <a:t>Выразить свое отношение.</a:t>
            </a:r>
          </a:p>
          <a:p>
            <a:r>
              <a:rPr lang="ru-RU" sz="2000" dirty="0" smtClean="0"/>
              <a:t>Пробудить любознательность.</a:t>
            </a:r>
          </a:p>
          <a:p>
            <a:r>
              <a:rPr lang="ru-RU" sz="2000" dirty="0" smtClean="0"/>
              <a:t>Учиться выделять главное.</a:t>
            </a:r>
          </a:p>
          <a:p>
            <a:r>
              <a:rPr lang="ru-RU" sz="2000" dirty="0" smtClean="0"/>
              <a:t>Развивать монологическую речь.</a:t>
            </a:r>
          </a:p>
          <a:p>
            <a:r>
              <a:rPr lang="ru-RU" sz="2000" dirty="0" smtClean="0"/>
              <a:t>Прогнозируемый результат – продукт проекта будет представлен в форме доклада (справочника, буклета).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100" dirty="0" smtClean="0"/>
              <a:t>Рассмотреть</a:t>
            </a:r>
            <a:r>
              <a:rPr lang="ru-RU" dirty="0" smtClean="0"/>
              <a:t> </a:t>
            </a:r>
            <a:r>
              <a:rPr lang="ru-RU" sz="2100" dirty="0" smtClean="0"/>
              <a:t>и изучить исторические основы возникновения и формирования фамилий.</a:t>
            </a:r>
          </a:p>
          <a:p>
            <a:r>
              <a:rPr lang="ru-RU" sz="2100" dirty="0" smtClean="0"/>
              <a:t>Познакомиться с существующими наиболее значимыми словарями русских фамилий.</a:t>
            </a:r>
          </a:p>
          <a:p>
            <a:r>
              <a:rPr lang="ru-RU" sz="2100" dirty="0" smtClean="0"/>
              <a:t>Проанализировать и систематизировать антропонимические данные учащихся класса.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Проблемные и исследовательские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было бы, если бы отменить фамилии, оставив прозвища. Что общего между фамилией и прозвищем.</a:t>
            </a:r>
          </a:p>
          <a:p>
            <a:r>
              <a:rPr lang="ru-RU" dirty="0" smtClean="0"/>
              <a:t>Как вы считаете надо ли узаконить введение фамильного герба, флага семьи? Когда и почему появились фамильные гербы?</a:t>
            </a:r>
          </a:p>
          <a:p>
            <a:r>
              <a:rPr lang="ru-RU" dirty="0" smtClean="0"/>
              <a:t>Должен ли человек гордиться своей фамилией? Сопоставить «смешную» фамилию с конкретной личностью.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Этапы и сроки проведения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8912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начальный этап (мотивация) – определение проблем из реальной жизни, значимых для учащихся. </a:t>
            </a:r>
          </a:p>
          <a:p>
            <a:pPr marL="514350" indent="-514350">
              <a:buAutoNum type="arabicParenR"/>
            </a:pPr>
            <a:r>
              <a:rPr lang="ru-RU" dirty="0" smtClean="0"/>
              <a:t>основной этап – исследование и применение результатов на практике (доклад, буклет, эскиз).</a:t>
            </a:r>
          </a:p>
          <a:p>
            <a:pPr marL="514350" indent="-514350">
              <a:buAutoNum type="arabicParenR"/>
            </a:pPr>
            <a:r>
              <a:rPr lang="ru-RU" dirty="0" smtClean="0"/>
              <a:t>заключительный этап – использование опыта деятельности как достояние учащихся, соединяющее знания и умения, компетенции и ценности.</a:t>
            </a:r>
          </a:p>
          <a:p>
            <a:pPr>
              <a:buNone/>
            </a:pPr>
            <a:r>
              <a:rPr lang="ru-RU" dirty="0" smtClean="0"/>
              <a:t>      Срок выполнения проекта – 2 месяца.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Начальный этап (мотивация)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Обсуждение ситуации, порождающей проблему</a:t>
            </a:r>
          </a:p>
          <a:p>
            <a:r>
              <a:rPr lang="ru-RU" dirty="0" smtClean="0"/>
              <a:t>Выдвижение гипотез учениками способов формирования фамилий</a:t>
            </a:r>
          </a:p>
          <a:p>
            <a:r>
              <a:rPr lang="ru-RU" dirty="0" smtClean="0"/>
              <a:t>Совместно с учителем составление проблемных вопросов по группам</a:t>
            </a:r>
          </a:p>
          <a:p>
            <a:r>
              <a:rPr lang="ru-RU" dirty="0" smtClean="0"/>
              <a:t>Рекомендации учителя списка литературы по исследованию проблемных вопросов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Основной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Исследование вопроса по источникам информации</a:t>
            </a:r>
          </a:p>
          <a:p>
            <a:r>
              <a:rPr lang="ru-RU" dirty="0" smtClean="0"/>
              <a:t>Интервьюирование старших членов семьи</a:t>
            </a:r>
          </a:p>
          <a:p>
            <a:r>
              <a:rPr lang="ru-RU" dirty="0" smtClean="0"/>
              <a:t>Экспериментальный опрос одноклассников</a:t>
            </a:r>
          </a:p>
          <a:p>
            <a:r>
              <a:rPr lang="ru-RU" dirty="0" smtClean="0"/>
              <a:t>Выполнение рисунков, эскизов</a:t>
            </a:r>
          </a:p>
          <a:p>
            <a:r>
              <a:rPr lang="ru-RU" dirty="0" smtClean="0"/>
              <a:t>Построение диаграмм</a:t>
            </a:r>
          </a:p>
          <a:p>
            <a:r>
              <a:rPr lang="ru-RU" dirty="0" smtClean="0"/>
              <a:t>Оформление рабочих листов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Заключительный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Защита проекта</a:t>
            </a:r>
          </a:p>
          <a:p>
            <a:r>
              <a:rPr lang="ru-RU" dirty="0" smtClean="0"/>
              <a:t>Оценка своих достижений по выполнению заданий в группе и достижения товарищей в работе над проектом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Рабочие листы</a:t>
            </a:r>
            <a:endParaRPr lang="ru-RU" dirty="0"/>
          </a:p>
        </p:txBody>
      </p:sp>
      <p:pic>
        <p:nvPicPr>
          <p:cNvPr id="4" name="Содержимое 3" descr="рл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428736"/>
            <a:ext cx="3843419" cy="2428892"/>
          </a:xfrm>
        </p:spPr>
      </p:pic>
      <p:pic>
        <p:nvPicPr>
          <p:cNvPr id="5" name="Рисунок 4" descr="рл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1500174"/>
            <a:ext cx="3666494" cy="2346910"/>
          </a:xfrm>
          <a:prstGeom prst="rect">
            <a:avLst/>
          </a:prstGeom>
        </p:spPr>
      </p:pic>
      <p:pic>
        <p:nvPicPr>
          <p:cNvPr id="6" name="Рисунок 5" descr="рл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3857628"/>
            <a:ext cx="4126823" cy="2714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210</TotalTime>
  <Words>516</Words>
  <Application>Microsoft Office PowerPoint</Application>
  <PresentationFormat>Экран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          ПРОЕКТ  «Все дело не в фамилии, а в человеке»  (С.Михалков)</vt:lpstr>
      <vt:lpstr>Автор: Иллариохина Юлия Григорьевна, учитель начальных классов МОУ «СОШ №49» г. Печора Республика Коми</vt:lpstr>
      <vt:lpstr>Цели проекта. Методические задачи.</vt:lpstr>
      <vt:lpstr>Проблемные и исследовательские вопросы</vt:lpstr>
      <vt:lpstr>Этапы и сроки проведения проекта</vt:lpstr>
      <vt:lpstr>Начальный этап (мотивация)</vt:lpstr>
      <vt:lpstr>Основной этап</vt:lpstr>
      <vt:lpstr>Заключительный этап</vt:lpstr>
      <vt:lpstr>Рабочие листы</vt:lpstr>
      <vt:lpstr>Критерии оценки</vt:lpstr>
      <vt:lpstr>Выводы</vt:lpstr>
      <vt:lpstr>Список использованной литературы</vt:lpstr>
      <vt:lpstr>Рефлексивный синквейн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Умница</dc:creator>
  <cp:lastModifiedBy>Умница</cp:lastModifiedBy>
  <cp:revision>24</cp:revision>
  <dcterms:created xsi:type="dcterms:W3CDTF">2013-11-12T11:59:43Z</dcterms:created>
  <dcterms:modified xsi:type="dcterms:W3CDTF">2013-11-12T16:42:52Z</dcterms:modified>
</cp:coreProperties>
</file>