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5" r:id="rId18"/>
    <p:sldId id="274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ety23.jpg"/>
          <p:cNvPicPr>
            <a:picLocks noChangeAspect="1"/>
          </p:cNvPicPr>
          <p:nvPr userDrawn="1"/>
        </p:nvPicPr>
        <p:blipFill>
          <a:blip r:embed="rId4" cstate="print"/>
          <a:srcRect r="73169"/>
          <a:stretch>
            <a:fillRect/>
          </a:stretch>
        </p:blipFill>
        <p:spPr>
          <a:xfrm>
            <a:off x="8388424" y="0"/>
            <a:ext cx="755576" cy="6858000"/>
          </a:xfrm>
          <a:prstGeom prst="rect">
            <a:avLst/>
          </a:prstGeom>
        </p:spPr>
      </p:pic>
      <p:pic>
        <p:nvPicPr>
          <p:cNvPr id="9" name="Рисунок 8" descr="dety2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80112" y="0"/>
            <a:ext cx="2816066" cy="6858000"/>
          </a:xfrm>
          <a:prstGeom prst="rect">
            <a:avLst/>
          </a:prstGeom>
        </p:spPr>
      </p:pic>
      <p:pic>
        <p:nvPicPr>
          <p:cNvPr id="8" name="Рисунок 7" descr="dety2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771800" y="0"/>
            <a:ext cx="2816066" cy="6858000"/>
          </a:xfrm>
          <a:prstGeom prst="rect">
            <a:avLst/>
          </a:prstGeom>
        </p:spPr>
      </p:pic>
      <p:pic>
        <p:nvPicPr>
          <p:cNvPr id="7" name="Рисунок 6" descr="dety2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81606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06FF2-4627-42B5-B292-FF8EA9B75931}" type="datetimeFigureOut">
              <a:rPr lang="ru-RU" smtClean="0"/>
              <a:pPr/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5A003-8F13-4943-85B4-ED047A059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611549" y="1749866"/>
            <a:ext cx="8136909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Портфолио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 ученика начальной школы</a:t>
            </a: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Aharoni" pitchFamily="2" charset="-79"/>
            </a:endParaRP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Aharoni" pitchFamily="2" charset="-79"/>
            </a:endParaRP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Aharoni" pitchFamily="2" charset="-79"/>
            </a:endParaRP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Aharoni" pitchFamily="2" charset="-79"/>
            </a:endParaRP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                            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Презентацию выполнила                                                                                         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                                            учитель начальных классов  </a:t>
            </a:r>
          </a:p>
          <a:p>
            <a:pPr algn="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    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Довбня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cs typeface="Aharoni" pitchFamily="2" charset="-79"/>
              </a:rPr>
              <a:t>С.В.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17646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65139" y="1124744"/>
            <a:ext cx="3674814" cy="6024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Я расскажу вам о себе...</a:t>
            </a:r>
            <a:endParaRPr lang="ru-RU" sz="6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1028" name="Picture 4" descr="!!03048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417646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Солнышкодетские-рамки-для-фотошопа-27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196752"/>
            <a:ext cx="1296144" cy="126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5580112" y="2492897"/>
            <a:ext cx="2952328" cy="7200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72"/>
              </a:avLst>
            </a:prstTxWarp>
          </a:bodyPr>
          <a:lstStyle/>
          <a:p>
            <a:pPr algn="ctr" rtl="0"/>
            <a:r>
              <a:rPr lang="ru-RU" sz="54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ПОРТФОЛИО</a:t>
            </a:r>
            <a:endParaRPr lang="ru-RU" sz="54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1031" name="Picture 7" descr="Буратиноетские-рамки-для-фотошопа-27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797152"/>
            <a:ext cx="10801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17646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539552" y="1268761"/>
            <a:ext cx="3312368" cy="432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Мои увлечения</a:t>
            </a:r>
            <a:endParaRPr lang="ru-RU" sz="6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996952"/>
            <a:ext cx="1224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1" y="5013176"/>
            <a:ext cx="1224137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08720"/>
            <a:ext cx="424847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1" y="1268760"/>
            <a:ext cx="144015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7" y="1340768"/>
            <a:ext cx="64807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5220072" y="2204864"/>
            <a:ext cx="3456384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600" b="1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Мои достижения</a:t>
            </a:r>
            <a:endParaRPr lang="ru-RU" sz="6600" b="1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581128"/>
            <a:ext cx="10801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5013176"/>
            <a:ext cx="25922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Второй раздел «Моя учеба».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Ученик наполняет этот раздел удачно написанными контрольными работами, интересными проектами, отзывами о прочитанных книгах, графиками роста скорости чтения.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068960"/>
            <a:ext cx="82089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Третий раздел «Моя общественная жизнь».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данном разделе ребенок рассказывает о своих поручениях, обязанностях в школе, о своей помощи по дому. Здесь же могут размещаться отзывы родителей о помощи ребенка членам семьи.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3204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611560" y="1196752"/>
            <a:ext cx="3528392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000" b="1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Мои успехи в учёбе</a:t>
            </a:r>
            <a:endParaRPr lang="ru-RU" sz="6000" b="1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539553" y="1844824"/>
            <a:ext cx="1728192" cy="3600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ru-RU" sz="2800" b="1" kern="10" spc="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/>
                <a:latin typeface="Arial"/>
                <a:cs typeface="Arial"/>
              </a:rPr>
              <a:t>Математика</a:t>
            </a:r>
            <a:endParaRPr lang="ru-RU" sz="2800" b="1" kern="10" spc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/>
              <a:latin typeface="Arial"/>
              <a:cs typeface="Arial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483768" y="1988839"/>
            <a:ext cx="1728192" cy="432049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28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Русский язык</a:t>
            </a:r>
            <a:endParaRPr lang="ru-RU" sz="28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979712" y="2564904"/>
            <a:ext cx="2232248" cy="36004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28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/>
                <a:latin typeface="Arial"/>
                <a:cs typeface="Arial"/>
              </a:rPr>
              <a:t>Окружающий мир</a:t>
            </a:r>
            <a:endParaRPr lang="ru-RU" sz="2800" b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539553" y="3068960"/>
            <a:ext cx="2736304" cy="57606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ru-RU" sz="28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"/>
                <a:cs typeface="Arial"/>
              </a:rPr>
              <a:t>Иностранный язык</a:t>
            </a:r>
            <a:endParaRPr lang="ru-RU" sz="28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2555777" y="3717032"/>
            <a:ext cx="1584175" cy="50405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28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Привет!</a:t>
            </a:r>
            <a:endParaRPr lang="ru-RU" sz="28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941168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1547664" y="4581128"/>
            <a:ext cx="1162199" cy="43204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en-US" sz="28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Arial"/>
                <a:cs typeface="Arial"/>
              </a:rPr>
              <a:t>Hello!</a:t>
            </a:r>
            <a:endParaRPr lang="ru-RU" sz="2800" b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16016" y="908720"/>
            <a:ext cx="424847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5004048" y="1268761"/>
            <a:ext cx="3600400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600" b="1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Люблю читать</a:t>
            </a:r>
            <a:endParaRPr lang="ru-RU" sz="6600" b="1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00808"/>
            <a:ext cx="15121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068960"/>
            <a:ext cx="12961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9" y="3140968"/>
            <a:ext cx="11521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5733256"/>
            <a:ext cx="3672408" cy="65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835292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Четвертый раздел «Мое творчество».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этот раздел ребенок помещает свои творческие работы: рисунки, сказки, стихи. Если ребенок гордится какой-то объемной поделкой, он помещает ее фотографию.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645024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Пятый раздел «Мои впечатления».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данном разделе ребенок вкладывает свои отзывы от экскурсий, посещения театра, о мероприятиях и т.д.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3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Шестой раздел «Мои достижения».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Здесь размещаются грамоты, сертификаты, дипломы, благодарственные письма, итоговые оценки по предметам базисного учебного плана.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Седьмой раздел «Самооценка моей деятельности за год».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этом разделе ребенок подводит итоги за год.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75252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539552" y="1268761"/>
            <a:ext cx="4104456" cy="432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6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Моё творчество</a:t>
            </a:r>
            <a:endParaRPr lang="ru-RU" sz="6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44824"/>
            <a:ext cx="16561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12961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00808"/>
            <a:ext cx="129614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76056" y="886571"/>
            <a:ext cx="396044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Портфолио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ученика начальной школы  главным является подраздел «Моё творчество», а не «Мои достижения». Именно ему следует уделять больше внимания и постоянно заполнять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новыми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материалами. 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не нужно называть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Портфолио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«Дневником достижений», чтобы учёба для вашего ребенка не превратилась в гонку за отличными отметками, грамотами и дипломами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740299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Анкета для родителей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Нравится ли Вашему ребенку  участвовать в проекте  «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Какие значительные события, по Вашему мнению, в жизни Вашего ребенка определяют сегодня его будущее?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Чем  нравится заниматься  Вашему ребенку (чем  он увлекается)?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Знаете ли Вы, какие профили обучения (10-11 классы) интересны Вашему ребенку? Они совпадают с Вашими предпочтениями?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Какие способности,  личные качества, знания, умения есть у Вашего ребенка  для  обучения по интересующему его профилю?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Чего, по Вашему мнению,  не хватает  Вашему ребенку для обучения  по интересующему его профилю?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Обсуждаете ли Вы будущее с Вашим ребенком? Чего бы он хотел добиться в будущем (через 5, 10. 20 лет)?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949180"/>
            <a:ext cx="864096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Рекомендации  родителям по ведению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портфолио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Помогите ребенку тщательно отобрать материал по каждому разделу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(в  соответствии с принятой структурой).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Обсудите, что получилось при выборе материала, что вызвало трудности, по какому принципу была организована информация в каждом разделе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Расскажите ребенку, что вызывает у Вас чувство гордости при знакомстве с материалами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Демонстрируйте его достижения перед другими членами семьи, родственниками,  знакомыми.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Поощряйте упорство и проявление характера в достижении целей по  работе с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Посоветуйтесь с ним, что бы мог ребенок Вам рекомендовать для формирования  Вашего профессионального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(паспорта карьеры).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Формируйте привычку доводить начатое дело до конца, даже если придется чем-то жертвовать.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086789"/>
            <a:ext cx="835292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Девизом работы с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портфолио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ученика начальной школы должна стать фраза: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"Каждодневный творческий процесс ученика должен быть зафиксирован"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Создание </a:t>
            </a:r>
            <a:r>
              <a:rPr lang="ru-RU" sz="3200" b="1" i="1" dirty="0" err="1" smtClean="0"/>
              <a:t>Портфолио</a:t>
            </a:r>
            <a:r>
              <a:rPr lang="ru-RU" sz="3200" b="1" i="1" dirty="0" smtClean="0"/>
              <a:t> – это увлекательная совместная кропотливая работа детей и их родителей.                                                                           </a:t>
            </a:r>
            <a:r>
              <a:rPr lang="ru-RU" sz="3200" b="1" i="1" dirty="0" err="1" smtClean="0"/>
              <a:t>Портфолио</a:t>
            </a:r>
            <a:r>
              <a:rPr lang="ru-RU" sz="3200" b="1" i="1" dirty="0" smtClean="0"/>
              <a:t> достижений обучающегося – это средство предъявления собственных достижений обучающегося для их оценки в определенный период времени.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28343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Общие положения</a:t>
            </a:r>
          </a:p>
          <a:p>
            <a:r>
              <a:rPr lang="ru-RU" sz="2800" b="1" dirty="0" err="1" smtClean="0"/>
              <a:t>Портфолио</a:t>
            </a:r>
            <a:r>
              <a:rPr lang="ru-RU" sz="2800" b="1" dirty="0" smtClean="0"/>
              <a:t> </a:t>
            </a:r>
            <a:r>
              <a:rPr lang="ru-RU" sz="2800" dirty="0" smtClean="0"/>
              <a:t>- это способ фиксирования, накопления и оценки индивидуальных образовательных достижений обучающихся в период его обучения с 1 по 4 классы.</a:t>
            </a:r>
          </a:p>
          <a:p>
            <a:r>
              <a:rPr lang="ru-RU" sz="2800" b="1" dirty="0" err="1" smtClean="0"/>
              <a:t>Портфолио</a:t>
            </a:r>
            <a:r>
              <a:rPr lang="ru-RU" sz="2800" dirty="0" smtClean="0"/>
              <a:t>  дополняет традиционные, контрольно-оценочные средства и позволяет учитывать результаты, достигнутые обучающимися в разнообразных видах деятельности: учебной, творческой, социальной, коммуникативной и других. </a:t>
            </a:r>
          </a:p>
          <a:p>
            <a:r>
              <a:rPr lang="ru-RU" sz="2800" b="1" dirty="0" err="1" smtClean="0"/>
              <a:t>Портфолио</a:t>
            </a:r>
            <a:r>
              <a:rPr lang="ru-RU" sz="2800" b="1" dirty="0" smtClean="0"/>
              <a:t> </a:t>
            </a:r>
            <a:r>
              <a:rPr lang="ru-RU" sz="2800" dirty="0" smtClean="0"/>
              <a:t>является основанием для составления рейтингов выпускников начальной школы, для подготовки карты представления ученика при переходе на вторую ступень обучения.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3"/>
            <a:ext cx="8820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Цель «</a:t>
            </a:r>
            <a:r>
              <a:rPr lang="ru-RU" sz="3200" b="1" i="1" dirty="0" err="1" smtClean="0"/>
              <a:t>портфолио</a:t>
            </a:r>
            <a:r>
              <a:rPr lang="ru-RU" sz="3200" b="1" i="1" dirty="0" smtClean="0"/>
              <a:t>»:</a:t>
            </a:r>
          </a:p>
          <a:p>
            <a:r>
              <a:rPr lang="ru-RU" sz="3200" dirty="0" smtClean="0"/>
              <a:t>- представить отчёт по процессу образования учащихся, увидеть  «картину»  значимых образовательных результатов  в  целом;</a:t>
            </a:r>
          </a:p>
          <a:p>
            <a:pPr>
              <a:buFontTx/>
              <a:buChar char="-"/>
            </a:pPr>
            <a:r>
              <a:rPr lang="ru-RU" sz="3200" dirty="0" smtClean="0"/>
              <a:t>обеспечить </a:t>
            </a:r>
            <a:r>
              <a:rPr lang="ru-RU" sz="3200" dirty="0" smtClean="0"/>
              <a:t>отслеживание индивидуального прогресса ученика в </a:t>
            </a:r>
            <a:r>
              <a:rPr lang="ru-RU" sz="3200" dirty="0" smtClean="0"/>
              <a:t>широком образовательном </a:t>
            </a:r>
            <a:r>
              <a:rPr lang="ru-RU" sz="3200" dirty="0" smtClean="0"/>
              <a:t>  </a:t>
            </a:r>
            <a:endParaRPr lang="ru-RU" sz="3200" dirty="0" smtClean="0"/>
          </a:p>
          <a:p>
            <a:r>
              <a:rPr lang="ru-RU" sz="3200" dirty="0" smtClean="0"/>
              <a:t> контексте;   </a:t>
            </a:r>
          </a:p>
          <a:p>
            <a:pPr>
              <a:buFontTx/>
              <a:buChar char="-"/>
            </a:pPr>
            <a:r>
              <a:rPr lang="ru-RU" sz="3200" dirty="0" smtClean="0"/>
              <a:t>продемонстрировать </a:t>
            </a:r>
            <a:r>
              <a:rPr lang="ru-RU" sz="3200" dirty="0" smtClean="0"/>
              <a:t>   его    способности практически применять приобретенные знания </a:t>
            </a:r>
            <a:endParaRPr lang="ru-RU" sz="3200" dirty="0" smtClean="0"/>
          </a:p>
          <a:p>
            <a:r>
              <a:rPr lang="ru-RU" sz="3200" dirty="0" smtClean="0"/>
              <a:t>и </a:t>
            </a:r>
            <a:r>
              <a:rPr lang="ru-RU" sz="3200" dirty="0" smtClean="0"/>
              <a:t>умения.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8924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Задачи:</a:t>
            </a:r>
          </a:p>
          <a:p>
            <a:r>
              <a:rPr lang="ru-RU" sz="3200" dirty="0" smtClean="0"/>
              <a:t>- поддерживать высокую учебную мотивацию учащихся;</a:t>
            </a:r>
          </a:p>
          <a:p>
            <a:r>
              <a:rPr lang="ru-RU" sz="3200" dirty="0" smtClean="0"/>
              <a:t>- поощрять их активность и самостоятельность, расширять возможности обучения </a:t>
            </a:r>
            <a:r>
              <a:rPr lang="ru-RU" sz="3200" dirty="0" smtClean="0"/>
              <a:t>и самообучения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- развивать навыки рефлексивной и оценочной (</a:t>
            </a:r>
            <a:r>
              <a:rPr lang="ru-RU" sz="3200" dirty="0" err="1" smtClean="0"/>
              <a:t>самооценочной</a:t>
            </a:r>
            <a:r>
              <a:rPr lang="ru-RU" sz="3200" dirty="0" smtClean="0"/>
              <a:t>) деятельности учащихся; </a:t>
            </a:r>
          </a:p>
          <a:p>
            <a:r>
              <a:rPr lang="ru-RU" sz="3200" dirty="0" smtClean="0"/>
              <a:t>- формировать умение учиться - ставить цели, планировать и организовывать собственную учебную деятельность.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Оформление «</a:t>
            </a:r>
            <a:r>
              <a:rPr lang="ru-RU" sz="2000" b="1" i="1" dirty="0" err="1" smtClean="0"/>
              <a:t>портфолио</a:t>
            </a:r>
            <a:r>
              <a:rPr lang="ru-RU" sz="2000" b="1" i="1" dirty="0" smtClean="0"/>
              <a:t>».</a:t>
            </a:r>
          </a:p>
          <a:p>
            <a:r>
              <a:rPr lang="ru-RU" sz="2000" dirty="0" smtClean="0"/>
              <a:t>      </a:t>
            </a:r>
            <a:r>
              <a:rPr lang="ru-RU" sz="2000" dirty="0" err="1" smtClean="0"/>
              <a:t>Портфолио</a:t>
            </a:r>
            <a:r>
              <a:rPr lang="ru-RU" sz="2000" dirty="0" smtClean="0"/>
              <a:t> оформляет обучающийся под руководством классного руководителя и родителей в соответствии со структурой, принятой в ОУ</a:t>
            </a:r>
          </a:p>
          <a:p>
            <a:r>
              <a:rPr lang="ru-RU" sz="2000" dirty="0" smtClean="0"/>
              <a:t>       При оформлении </a:t>
            </a:r>
            <a:r>
              <a:rPr lang="ru-RU" sz="2000" dirty="0" err="1" smtClean="0"/>
              <a:t>портфолио</a:t>
            </a:r>
            <a:r>
              <a:rPr lang="ru-RU" sz="2000" dirty="0" smtClean="0"/>
              <a:t> должны соблюдаться следующие требования:</a:t>
            </a:r>
          </a:p>
          <a:p>
            <a:r>
              <a:rPr lang="ru-RU" sz="2000" dirty="0" smtClean="0"/>
              <a:t>-</a:t>
            </a:r>
            <a:r>
              <a:rPr lang="ru-RU" sz="2000" b="1" i="1" dirty="0" smtClean="0"/>
              <a:t>систематичность и регулярность ведения </a:t>
            </a:r>
            <a:r>
              <a:rPr lang="ru-RU" sz="2000" b="1" i="1" dirty="0" err="1" smtClean="0"/>
              <a:t>портфолио</a:t>
            </a:r>
            <a:r>
              <a:rPr lang="ru-RU" sz="2000" b="1" i="1" dirty="0" smtClean="0"/>
              <a:t> - 1раз в четверть/полугодие;</a:t>
            </a:r>
          </a:p>
          <a:p>
            <a:r>
              <a:rPr lang="ru-RU" sz="2000" b="1" i="1" dirty="0" smtClean="0"/>
              <a:t>-достоверность сведений, представленных в </a:t>
            </a:r>
            <a:r>
              <a:rPr lang="ru-RU" sz="2000" b="1" i="1" dirty="0" err="1" smtClean="0"/>
              <a:t>портфолио</a:t>
            </a:r>
            <a:r>
              <a:rPr lang="ru-RU" sz="2000" b="1" i="1" dirty="0" smtClean="0"/>
              <a:t>;</a:t>
            </a:r>
          </a:p>
          <a:p>
            <a:r>
              <a:rPr lang="ru-RU" sz="2000" b="1" i="1" dirty="0" smtClean="0"/>
              <a:t>-аккуратность и эстетичность оформления;</a:t>
            </a:r>
          </a:p>
          <a:p>
            <a:r>
              <a:rPr lang="ru-RU" sz="2000" b="1" i="1" dirty="0" smtClean="0"/>
              <a:t>-разборчивость при ведении записей;</a:t>
            </a:r>
          </a:p>
          <a:p>
            <a:r>
              <a:rPr lang="ru-RU" sz="2000" b="1" i="1" dirty="0" smtClean="0"/>
              <a:t>-целостность и эстетическая завершенность представленных материалов;</a:t>
            </a:r>
          </a:p>
          <a:p>
            <a:r>
              <a:rPr lang="ru-RU" sz="2000" b="1" i="1" dirty="0" smtClean="0"/>
              <a:t>-наглядность;</a:t>
            </a:r>
          </a:p>
          <a:p>
            <a:r>
              <a:rPr lang="ru-RU" sz="2000" b="1" i="1" dirty="0" smtClean="0"/>
              <a:t>-сохранность </a:t>
            </a:r>
            <a:r>
              <a:rPr lang="ru-RU" sz="2000" b="1" i="1" dirty="0" err="1" smtClean="0"/>
              <a:t>портфолио</a:t>
            </a:r>
            <a:r>
              <a:rPr lang="ru-RU" sz="2000" b="1" i="1" dirty="0" smtClean="0"/>
              <a:t> ( по усмотрению ОУ).</a:t>
            </a:r>
          </a:p>
          <a:p>
            <a:r>
              <a:rPr lang="ru-RU" sz="2000" dirty="0" smtClean="0"/>
              <a:t>Образовательные достижения обучающегося и все необходимые сведения фиксируются в </a:t>
            </a:r>
            <a:r>
              <a:rPr lang="ru-RU" sz="2000" dirty="0" err="1" smtClean="0"/>
              <a:t>портфолио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течение года.</a:t>
            </a:r>
          </a:p>
          <a:p>
            <a:r>
              <a:rPr lang="ru-RU" sz="2000" dirty="0" smtClean="0"/>
              <a:t>Обучающийся имеет право включать в </a:t>
            </a:r>
            <a:r>
              <a:rPr lang="ru-RU" sz="2000" dirty="0" err="1" smtClean="0"/>
              <a:t>портфолио</a:t>
            </a:r>
            <a:r>
              <a:rPr lang="ru-RU" sz="2000" dirty="0" smtClean="0"/>
              <a:t> дополнительные разделы, материалы, элементы оформления, отражающие его индивидуальность.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076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/>
              <a:t>Структура и содержание «</a:t>
            </a:r>
            <a:r>
              <a:rPr lang="ru-RU" sz="5400" i="1" dirty="0" err="1" smtClean="0"/>
              <a:t>портфолио</a:t>
            </a:r>
            <a:r>
              <a:rPr lang="ru-RU" sz="5400" i="1" dirty="0" smtClean="0"/>
              <a:t>».</a:t>
            </a:r>
            <a:endParaRPr lang="ru-RU" sz="54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Первый раздел «Мой мир» включает в себя следующие рубрики: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04865"/>
            <a:ext cx="87129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1. «Мое имя» – информация об имени и фамилии ребенка. Ребенок также указывает дату своего рождения, день именин.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2. «Моя семья» – здесь ребенок рассказывает о каждом члене семьи, об общих увлечениях, о любимых семейных праздниках.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3. «Моя родословная» – ребенок при помощи родителей рисует древо семьи. Подписывает фамилии, имена, отчества и степень родства всех членов семьи. Если возможно размещает их фотографии. 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96944" cy="6514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4. «Мой город» – рассказ о родном городе, о его интересных местах, о происхождении улицы, на которой живет ребенок. Здесь же ребенок рисует схему безопасного маршрута от дома до школы.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5. «Мои увлечения» – небольшой рассказ о том, чем увлекается ребенок, какие кружки и секции посещает.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6. «Моя школа» – рассказ о школе, педагогах, своих любимых уроках по принципу «мне нравится ..., потому что ...».</a:t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7. «Мои цели» – с помощью учителя или родителей ребенок формулирует цели на каждую четверть. По итогам четверти и учебного года оценивает степень их достижения.</a:t>
            </a:r>
            <a:br>
              <a:rPr lang="ru-RU" sz="2400" b="1" i="1" dirty="0" smtClean="0"/>
            </a:br>
            <a:endParaRPr lang="ru-RU" sz="2400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672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1</cp:lastModifiedBy>
  <cp:revision>13</cp:revision>
  <dcterms:created xsi:type="dcterms:W3CDTF">2012-02-15T14:21:24Z</dcterms:created>
  <dcterms:modified xsi:type="dcterms:W3CDTF">2014-11-08T13:42:22Z</dcterms:modified>
</cp:coreProperties>
</file>