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69" r:id="rId2"/>
    <p:sldId id="270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74" r:id="rId11"/>
    <p:sldId id="273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63" r:id="rId20"/>
    <p:sldId id="264" r:id="rId21"/>
    <p:sldId id="265" r:id="rId22"/>
    <p:sldId id="266" r:id="rId23"/>
    <p:sldId id="267" r:id="rId24"/>
    <p:sldId id="268" r:id="rId25"/>
    <p:sldId id="282" r:id="rId26"/>
    <p:sldId id="283" r:id="rId27"/>
    <p:sldId id="284" r:id="rId28"/>
    <p:sldId id="285" r:id="rId29"/>
    <p:sldId id="286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B3FA9F-FB64-4635-B929-CF9BD6754005}" type="doc">
      <dgm:prSet loTypeId="urn:microsoft.com/office/officeart/2005/8/layout/vList5" loCatId="list" qsTypeId="urn:microsoft.com/office/officeart/2005/8/quickstyle/simple5" qsCatId="simple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E56A307F-5A5C-4626-886C-9D21214B6F63}">
      <dgm:prSet phldrT="[Текст]"/>
      <dgm:spPr/>
      <dgm:t>
        <a:bodyPr/>
        <a:lstStyle/>
        <a:p>
          <a:r>
            <a:rPr lang="ru-RU" dirty="0" smtClean="0">
              <a:solidFill>
                <a:schemeClr val="accent2"/>
              </a:solidFill>
            </a:rPr>
            <a:t>Диагностическая</a:t>
          </a:r>
          <a:endParaRPr lang="ru-RU" dirty="0">
            <a:solidFill>
              <a:schemeClr val="accent2"/>
            </a:solidFill>
          </a:endParaRPr>
        </a:p>
      </dgm:t>
    </dgm:pt>
    <dgm:pt modelId="{F45C88C7-F2AA-4AAD-BAB7-B0FF28A5C475}" type="parTrans" cxnId="{60441533-C587-4970-9159-9E6CEAB17DA4}">
      <dgm:prSet/>
      <dgm:spPr/>
      <dgm:t>
        <a:bodyPr/>
        <a:lstStyle/>
        <a:p>
          <a:endParaRPr lang="ru-RU"/>
        </a:p>
      </dgm:t>
    </dgm:pt>
    <dgm:pt modelId="{C7C600FF-FA5F-4EAB-993E-D247821895B0}" type="sibTrans" cxnId="{60441533-C587-4970-9159-9E6CEAB17DA4}">
      <dgm:prSet/>
      <dgm:spPr/>
      <dgm:t>
        <a:bodyPr/>
        <a:lstStyle/>
        <a:p>
          <a:endParaRPr lang="ru-RU"/>
        </a:p>
      </dgm:t>
    </dgm:pt>
    <dgm:pt modelId="{E06A6E1E-CD09-4D8E-AD27-2CC56ED9DF01}">
      <dgm:prSet phldrT="[Текст]" custT="1"/>
      <dgm:spPr/>
      <dgm:t>
        <a:bodyPr/>
        <a:lstStyle/>
        <a:p>
          <a:r>
            <a:rPr lang="ru-RU" sz="2000" dirty="0" smtClean="0"/>
            <a:t>Определение уровня развития предмета мониторинга</a:t>
          </a:r>
          <a:endParaRPr lang="ru-RU" sz="2000" dirty="0"/>
        </a:p>
      </dgm:t>
    </dgm:pt>
    <dgm:pt modelId="{3B922B3A-6AD3-4B25-A131-90581E4C8C2E}" type="parTrans" cxnId="{EAB3FBCB-6698-47C1-982A-5A49753FD7DA}">
      <dgm:prSet/>
      <dgm:spPr/>
      <dgm:t>
        <a:bodyPr/>
        <a:lstStyle/>
        <a:p>
          <a:endParaRPr lang="ru-RU"/>
        </a:p>
      </dgm:t>
    </dgm:pt>
    <dgm:pt modelId="{349447E0-8BF9-41F5-BAFF-8696A0F917B2}" type="sibTrans" cxnId="{EAB3FBCB-6698-47C1-982A-5A49753FD7DA}">
      <dgm:prSet/>
      <dgm:spPr/>
      <dgm:t>
        <a:bodyPr/>
        <a:lstStyle/>
        <a:p>
          <a:endParaRPr lang="ru-RU"/>
        </a:p>
      </dgm:t>
    </dgm:pt>
    <dgm:pt modelId="{A34F2BD8-5DBF-4498-BEDE-5E81DAF73270}">
      <dgm:prSet phldrT="[Текст]" custT="1"/>
      <dgm:spPr/>
      <dgm:t>
        <a:bodyPr/>
        <a:lstStyle/>
        <a:p>
          <a:r>
            <a:rPr lang="ru-RU" sz="2000" dirty="0" smtClean="0"/>
            <a:t>Отслеживание динамики развития предмета мониторинга по показателям  и в целом</a:t>
          </a:r>
          <a:endParaRPr lang="ru-RU" sz="2000" dirty="0"/>
        </a:p>
      </dgm:t>
    </dgm:pt>
    <dgm:pt modelId="{1A7721BB-A1C0-4F2B-A77C-0C9DF6D49071}" type="parTrans" cxnId="{6AE9663C-D3C1-4E29-8549-0418DA928A12}">
      <dgm:prSet/>
      <dgm:spPr/>
      <dgm:t>
        <a:bodyPr/>
        <a:lstStyle/>
        <a:p>
          <a:endParaRPr lang="ru-RU"/>
        </a:p>
      </dgm:t>
    </dgm:pt>
    <dgm:pt modelId="{5660F818-E74E-4FDE-940A-48C3D4C52C86}" type="sibTrans" cxnId="{6AE9663C-D3C1-4E29-8549-0418DA928A12}">
      <dgm:prSet/>
      <dgm:spPr/>
      <dgm:t>
        <a:bodyPr/>
        <a:lstStyle/>
        <a:p>
          <a:endParaRPr lang="ru-RU"/>
        </a:p>
      </dgm:t>
    </dgm:pt>
    <dgm:pt modelId="{AE4EA79A-2877-485A-B5C4-50FAB527D819}">
      <dgm:prSet phldrT="[Текст]"/>
      <dgm:spPr/>
      <dgm:t>
        <a:bodyPr/>
        <a:lstStyle/>
        <a:p>
          <a:r>
            <a:rPr lang="ru-RU" dirty="0" smtClean="0">
              <a:solidFill>
                <a:schemeClr val="accent2"/>
              </a:solidFill>
            </a:rPr>
            <a:t>Оценочная</a:t>
          </a:r>
          <a:endParaRPr lang="ru-RU" dirty="0">
            <a:solidFill>
              <a:schemeClr val="accent2"/>
            </a:solidFill>
          </a:endParaRPr>
        </a:p>
      </dgm:t>
    </dgm:pt>
    <dgm:pt modelId="{3B1588E3-5283-4013-A20A-F5A5CAFE65A3}" type="parTrans" cxnId="{FE03626B-078A-4B5C-8A78-E6B94E9E99C3}">
      <dgm:prSet/>
      <dgm:spPr/>
      <dgm:t>
        <a:bodyPr/>
        <a:lstStyle/>
        <a:p>
          <a:endParaRPr lang="ru-RU"/>
        </a:p>
      </dgm:t>
    </dgm:pt>
    <dgm:pt modelId="{AE965F10-A9E3-4D0A-A205-11269CBE03A1}" type="sibTrans" cxnId="{FE03626B-078A-4B5C-8A78-E6B94E9E99C3}">
      <dgm:prSet/>
      <dgm:spPr/>
      <dgm:t>
        <a:bodyPr/>
        <a:lstStyle/>
        <a:p>
          <a:endParaRPr lang="ru-RU"/>
        </a:p>
      </dgm:t>
    </dgm:pt>
    <dgm:pt modelId="{D8773808-EDE4-4B7B-AA0F-5EE7C41D638B}">
      <dgm:prSet phldrT="[Текст]"/>
      <dgm:spPr/>
      <dgm:t>
        <a:bodyPr/>
        <a:lstStyle/>
        <a:p>
          <a:r>
            <a:rPr lang="ru-RU" dirty="0" smtClean="0"/>
            <a:t>Наличие критериев эффективности  решения поставленных задач</a:t>
          </a:r>
          <a:endParaRPr lang="ru-RU" dirty="0"/>
        </a:p>
      </dgm:t>
    </dgm:pt>
    <dgm:pt modelId="{0B865701-28C9-4107-8EDF-137361172751}" type="parTrans" cxnId="{AB56336F-A951-42A5-8D25-29C944D13BF5}">
      <dgm:prSet/>
      <dgm:spPr/>
      <dgm:t>
        <a:bodyPr/>
        <a:lstStyle/>
        <a:p>
          <a:endParaRPr lang="ru-RU"/>
        </a:p>
      </dgm:t>
    </dgm:pt>
    <dgm:pt modelId="{40E21988-1AE0-426A-8B68-6A4D2304BB94}" type="sibTrans" cxnId="{AB56336F-A951-42A5-8D25-29C944D13BF5}">
      <dgm:prSet/>
      <dgm:spPr/>
      <dgm:t>
        <a:bodyPr/>
        <a:lstStyle/>
        <a:p>
          <a:endParaRPr lang="ru-RU"/>
        </a:p>
      </dgm:t>
    </dgm:pt>
    <dgm:pt modelId="{D594A5B5-1ABF-49F6-B636-9E83FFC56768}">
      <dgm:prSet phldrT="[Текст]"/>
      <dgm:spPr/>
      <dgm:t>
        <a:bodyPr/>
        <a:lstStyle/>
        <a:p>
          <a:r>
            <a:rPr lang="ru-RU" dirty="0" smtClean="0">
              <a:solidFill>
                <a:schemeClr val="accent2"/>
              </a:solidFill>
            </a:rPr>
            <a:t>Контрольная</a:t>
          </a:r>
          <a:endParaRPr lang="ru-RU" dirty="0">
            <a:solidFill>
              <a:schemeClr val="accent2"/>
            </a:solidFill>
          </a:endParaRPr>
        </a:p>
      </dgm:t>
    </dgm:pt>
    <dgm:pt modelId="{C17C2767-D92E-4889-B242-D940F6A843D0}" type="parTrans" cxnId="{193E3C0D-2175-4126-B8BD-C2AE87D71058}">
      <dgm:prSet/>
      <dgm:spPr/>
      <dgm:t>
        <a:bodyPr/>
        <a:lstStyle/>
        <a:p>
          <a:endParaRPr lang="ru-RU"/>
        </a:p>
      </dgm:t>
    </dgm:pt>
    <dgm:pt modelId="{57F511BE-11C3-41D0-BAC2-6F75A95C2E8C}" type="sibTrans" cxnId="{193E3C0D-2175-4126-B8BD-C2AE87D71058}">
      <dgm:prSet/>
      <dgm:spPr/>
      <dgm:t>
        <a:bodyPr/>
        <a:lstStyle/>
        <a:p>
          <a:endParaRPr lang="ru-RU"/>
        </a:p>
      </dgm:t>
    </dgm:pt>
    <dgm:pt modelId="{8A6800B0-E40B-4426-9DBA-12A1F9024C76}">
      <dgm:prSet phldrT="[Текст]"/>
      <dgm:spPr/>
      <dgm:t>
        <a:bodyPr/>
        <a:lstStyle/>
        <a:p>
          <a:r>
            <a:rPr lang="ru-RU" dirty="0" smtClean="0"/>
            <a:t>Критерии эффективности  работы</a:t>
          </a:r>
          <a:endParaRPr lang="ru-RU" dirty="0"/>
        </a:p>
      </dgm:t>
    </dgm:pt>
    <dgm:pt modelId="{6EA20189-D114-49EB-86E4-FA6779DED0C8}" type="parTrans" cxnId="{94CD9B82-515C-4B59-A916-8AE83CE3B8B5}">
      <dgm:prSet/>
      <dgm:spPr/>
      <dgm:t>
        <a:bodyPr/>
        <a:lstStyle/>
        <a:p>
          <a:endParaRPr lang="ru-RU"/>
        </a:p>
      </dgm:t>
    </dgm:pt>
    <dgm:pt modelId="{E3B74251-E295-4637-A290-3EC25DAB28FA}" type="sibTrans" cxnId="{94CD9B82-515C-4B59-A916-8AE83CE3B8B5}">
      <dgm:prSet/>
      <dgm:spPr/>
      <dgm:t>
        <a:bodyPr/>
        <a:lstStyle/>
        <a:p>
          <a:endParaRPr lang="ru-RU"/>
        </a:p>
      </dgm:t>
    </dgm:pt>
    <dgm:pt modelId="{FA95AAE7-D673-471E-860C-00E7980217CC}" type="pres">
      <dgm:prSet presAssocID="{5BB3FA9F-FB64-4635-B929-CF9BD675400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660D20C-9201-46E0-8EE3-2A76C0E31C85}" type="pres">
      <dgm:prSet presAssocID="{E56A307F-5A5C-4626-886C-9D21214B6F63}" presName="linNode" presStyleCnt="0"/>
      <dgm:spPr/>
      <dgm:t>
        <a:bodyPr/>
        <a:lstStyle/>
        <a:p>
          <a:endParaRPr lang="ru-RU"/>
        </a:p>
      </dgm:t>
    </dgm:pt>
    <dgm:pt modelId="{B03BD8E4-CAD4-492F-BFD9-EB3F88ED5F4F}" type="pres">
      <dgm:prSet presAssocID="{E56A307F-5A5C-4626-886C-9D21214B6F63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E32949-0B5D-42A8-B789-75967CFBD2B2}" type="pres">
      <dgm:prSet presAssocID="{E56A307F-5A5C-4626-886C-9D21214B6F63}" presName="descendantText" presStyleLbl="alignAccFollowNode1" presStyleIdx="0" presStyleCnt="3" custScaleY="1162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6D166C-0592-43BA-9109-1CE68B536DB2}" type="pres">
      <dgm:prSet presAssocID="{C7C600FF-FA5F-4EAB-993E-D247821895B0}" presName="sp" presStyleCnt="0"/>
      <dgm:spPr/>
      <dgm:t>
        <a:bodyPr/>
        <a:lstStyle/>
        <a:p>
          <a:endParaRPr lang="ru-RU"/>
        </a:p>
      </dgm:t>
    </dgm:pt>
    <dgm:pt modelId="{7D365DB6-7226-4841-B6A4-1B2C6D6753D9}" type="pres">
      <dgm:prSet presAssocID="{AE4EA79A-2877-485A-B5C4-50FAB527D819}" presName="linNode" presStyleCnt="0"/>
      <dgm:spPr/>
      <dgm:t>
        <a:bodyPr/>
        <a:lstStyle/>
        <a:p>
          <a:endParaRPr lang="ru-RU"/>
        </a:p>
      </dgm:t>
    </dgm:pt>
    <dgm:pt modelId="{7913929A-75E1-49C2-B6E3-DF7F557F2F52}" type="pres">
      <dgm:prSet presAssocID="{AE4EA79A-2877-485A-B5C4-50FAB527D819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A1C8D7-120E-4F64-8676-4905AA5B6928}" type="pres">
      <dgm:prSet presAssocID="{AE4EA79A-2877-485A-B5C4-50FAB527D819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D3541F-3BDF-43AB-97C9-D7011D7E788F}" type="pres">
      <dgm:prSet presAssocID="{AE965F10-A9E3-4D0A-A205-11269CBE03A1}" presName="sp" presStyleCnt="0"/>
      <dgm:spPr/>
      <dgm:t>
        <a:bodyPr/>
        <a:lstStyle/>
        <a:p>
          <a:endParaRPr lang="ru-RU"/>
        </a:p>
      </dgm:t>
    </dgm:pt>
    <dgm:pt modelId="{1A9BE33B-E1B1-4C28-B11D-F6AF1237B6A7}" type="pres">
      <dgm:prSet presAssocID="{D594A5B5-1ABF-49F6-B636-9E83FFC56768}" presName="linNode" presStyleCnt="0"/>
      <dgm:spPr/>
      <dgm:t>
        <a:bodyPr/>
        <a:lstStyle/>
        <a:p>
          <a:endParaRPr lang="ru-RU"/>
        </a:p>
      </dgm:t>
    </dgm:pt>
    <dgm:pt modelId="{CFA46915-85A6-480F-BE76-EB7C1C1DD36A}" type="pres">
      <dgm:prSet presAssocID="{D594A5B5-1ABF-49F6-B636-9E83FFC56768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34356D-4494-4C41-9EDE-0A7E6A5AB0DE}" type="pres">
      <dgm:prSet presAssocID="{D594A5B5-1ABF-49F6-B636-9E83FFC56768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AE9663C-D3C1-4E29-8549-0418DA928A12}" srcId="{E56A307F-5A5C-4626-886C-9D21214B6F63}" destId="{A34F2BD8-5DBF-4498-BEDE-5E81DAF73270}" srcOrd="1" destOrd="0" parTransId="{1A7721BB-A1C0-4F2B-A77C-0C9DF6D49071}" sibTransId="{5660F818-E74E-4FDE-940A-48C3D4C52C86}"/>
    <dgm:cxn modelId="{B8095B03-BE70-425B-9C8B-3B984E9C020C}" type="presOf" srcId="{D594A5B5-1ABF-49F6-B636-9E83FFC56768}" destId="{CFA46915-85A6-480F-BE76-EB7C1C1DD36A}" srcOrd="0" destOrd="0" presId="urn:microsoft.com/office/officeart/2005/8/layout/vList5"/>
    <dgm:cxn modelId="{AA6DA943-6603-4276-B84D-5E5089D5FD05}" type="presOf" srcId="{E56A307F-5A5C-4626-886C-9D21214B6F63}" destId="{B03BD8E4-CAD4-492F-BFD9-EB3F88ED5F4F}" srcOrd="0" destOrd="0" presId="urn:microsoft.com/office/officeart/2005/8/layout/vList5"/>
    <dgm:cxn modelId="{EAB3FBCB-6698-47C1-982A-5A49753FD7DA}" srcId="{E56A307F-5A5C-4626-886C-9D21214B6F63}" destId="{E06A6E1E-CD09-4D8E-AD27-2CC56ED9DF01}" srcOrd="0" destOrd="0" parTransId="{3B922B3A-6AD3-4B25-A131-90581E4C8C2E}" sibTransId="{349447E0-8BF9-41F5-BAFF-8696A0F917B2}"/>
    <dgm:cxn modelId="{C5FEA352-1F2C-419C-B639-F507AC044C7E}" type="presOf" srcId="{AE4EA79A-2877-485A-B5C4-50FAB527D819}" destId="{7913929A-75E1-49C2-B6E3-DF7F557F2F52}" srcOrd="0" destOrd="0" presId="urn:microsoft.com/office/officeart/2005/8/layout/vList5"/>
    <dgm:cxn modelId="{0CE72D8C-AED4-4537-96FE-645EFA2A429B}" type="presOf" srcId="{8A6800B0-E40B-4426-9DBA-12A1F9024C76}" destId="{2934356D-4494-4C41-9EDE-0A7E6A5AB0DE}" srcOrd="0" destOrd="0" presId="urn:microsoft.com/office/officeart/2005/8/layout/vList5"/>
    <dgm:cxn modelId="{FAE817E4-2ED2-4083-8C86-873BF9C7AEBD}" type="presOf" srcId="{5BB3FA9F-FB64-4635-B929-CF9BD6754005}" destId="{FA95AAE7-D673-471E-860C-00E7980217CC}" srcOrd="0" destOrd="0" presId="urn:microsoft.com/office/officeart/2005/8/layout/vList5"/>
    <dgm:cxn modelId="{AB56336F-A951-42A5-8D25-29C944D13BF5}" srcId="{AE4EA79A-2877-485A-B5C4-50FAB527D819}" destId="{D8773808-EDE4-4B7B-AA0F-5EE7C41D638B}" srcOrd="0" destOrd="0" parTransId="{0B865701-28C9-4107-8EDF-137361172751}" sibTransId="{40E21988-1AE0-426A-8B68-6A4D2304BB94}"/>
    <dgm:cxn modelId="{60441533-C587-4970-9159-9E6CEAB17DA4}" srcId="{5BB3FA9F-FB64-4635-B929-CF9BD6754005}" destId="{E56A307F-5A5C-4626-886C-9D21214B6F63}" srcOrd="0" destOrd="0" parTransId="{F45C88C7-F2AA-4AAD-BAB7-B0FF28A5C475}" sibTransId="{C7C600FF-FA5F-4EAB-993E-D247821895B0}"/>
    <dgm:cxn modelId="{4FA88783-75C4-4876-A640-C676DB87BCB7}" type="presOf" srcId="{D8773808-EDE4-4B7B-AA0F-5EE7C41D638B}" destId="{1CA1C8D7-120E-4F64-8676-4905AA5B6928}" srcOrd="0" destOrd="0" presId="urn:microsoft.com/office/officeart/2005/8/layout/vList5"/>
    <dgm:cxn modelId="{94CD9B82-515C-4B59-A916-8AE83CE3B8B5}" srcId="{D594A5B5-1ABF-49F6-B636-9E83FFC56768}" destId="{8A6800B0-E40B-4426-9DBA-12A1F9024C76}" srcOrd="0" destOrd="0" parTransId="{6EA20189-D114-49EB-86E4-FA6779DED0C8}" sibTransId="{E3B74251-E295-4637-A290-3EC25DAB28FA}"/>
    <dgm:cxn modelId="{DECF49DF-21A4-47D4-AAE5-51C580E57FBE}" type="presOf" srcId="{E06A6E1E-CD09-4D8E-AD27-2CC56ED9DF01}" destId="{30E32949-0B5D-42A8-B789-75967CFBD2B2}" srcOrd="0" destOrd="0" presId="urn:microsoft.com/office/officeart/2005/8/layout/vList5"/>
    <dgm:cxn modelId="{193E3C0D-2175-4126-B8BD-C2AE87D71058}" srcId="{5BB3FA9F-FB64-4635-B929-CF9BD6754005}" destId="{D594A5B5-1ABF-49F6-B636-9E83FFC56768}" srcOrd="2" destOrd="0" parTransId="{C17C2767-D92E-4889-B242-D940F6A843D0}" sibTransId="{57F511BE-11C3-41D0-BAC2-6F75A95C2E8C}"/>
    <dgm:cxn modelId="{C4EF1257-C34E-40F1-9E98-24D801E97C3A}" type="presOf" srcId="{A34F2BD8-5DBF-4498-BEDE-5E81DAF73270}" destId="{30E32949-0B5D-42A8-B789-75967CFBD2B2}" srcOrd="0" destOrd="1" presId="urn:microsoft.com/office/officeart/2005/8/layout/vList5"/>
    <dgm:cxn modelId="{FE03626B-078A-4B5C-8A78-E6B94E9E99C3}" srcId="{5BB3FA9F-FB64-4635-B929-CF9BD6754005}" destId="{AE4EA79A-2877-485A-B5C4-50FAB527D819}" srcOrd="1" destOrd="0" parTransId="{3B1588E3-5283-4013-A20A-F5A5CAFE65A3}" sibTransId="{AE965F10-A9E3-4D0A-A205-11269CBE03A1}"/>
    <dgm:cxn modelId="{08BB8E3D-9BC6-44D8-ABCD-859798DE6335}" type="presParOf" srcId="{FA95AAE7-D673-471E-860C-00E7980217CC}" destId="{6660D20C-9201-46E0-8EE3-2A76C0E31C85}" srcOrd="0" destOrd="0" presId="urn:microsoft.com/office/officeart/2005/8/layout/vList5"/>
    <dgm:cxn modelId="{BEE1361F-DB86-4538-9D06-DA8DFAF75833}" type="presParOf" srcId="{6660D20C-9201-46E0-8EE3-2A76C0E31C85}" destId="{B03BD8E4-CAD4-492F-BFD9-EB3F88ED5F4F}" srcOrd="0" destOrd="0" presId="urn:microsoft.com/office/officeart/2005/8/layout/vList5"/>
    <dgm:cxn modelId="{A3D1C216-9F48-4D92-A92D-781E77E88973}" type="presParOf" srcId="{6660D20C-9201-46E0-8EE3-2A76C0E31C85}" destId="{30E32949-0B5D-42A8-B789-75967CFBD2B2}" srcOrd="1" destOrd="0" presId="urn:microsoft.com/office/officeart/2005/8/layout/vList5"/>
    <dgm:cxn modelId="{2BDD0B78-649E-4021-9B3A-C2E4C7FC2266}" type="presParOf" srcId="{FA95AAE7-D673-471E-860C-00E7980217CC}" destId="{076D166C-0592-43BA-9109-1CE68B536DB2}" srcOrd="1" destOrd="0" presId="urn:microsoft.com/office/officeart/2005/8/layout/vList5"/>
    <dgm:cxn modelId="{E754BBD5-03DC-421E-A3DE-EAA231748A63}" type="presParOf" srcId="{FA95AAE7-D673-471E-860C-00E7980217CC}" destId="{7D365DB6-7226-4841-B6A4-1B2C6D6753D9}" srcOrd="2" destOrd="0" presId="urn:microsoft.com/office/officeart/2005/8/layout/vList5"/>
    <dgm:cxn modelId="{FD646814-439E-41F5-999F-28E14037AC20}" type="presParOf" srcId="{7D365DB6-7226-4841-B6A4-1B2C6D6753D9}" destId="{7913929A-75E1-49C2-B6E3-DF7F557F2F52}" srcOrd="0" destOrd="0" presId="urn:microsoft.com/office/officeart/2005/8/layout/vList5"/>
    <dgm:cxn modelId="{4F07B6D7-3D6D-4720-9565-DD7C77BA4F59}" type="presParOf" srcId="{7D365DB6-7226-4841-B6A4-1B2C6D6753D9}" destId="{1CA1C8D7-120E-4F64-8676-4905AA5B6928}" srcOrd="1" destOrd="0" presId="urn:microsoft.com/office/officeart/2005/8/layout/vList5"/>
    <dgm:cxn modelId="{3D7C451A-90A3-4DA5-9C62-359E035FD2A7}" type="presParOf" srcId="{FA95AAE7-D673-471E-860C-00E7980217CC}" destId="{02D3541F-3BDF-43AB-97C9-D7011D7E788F}" srcOrd="3" destOrd="0" presId="urn:microsoft.com/office/officeart/2005/8/layout/vList5"/>
    <dgm:cxn modelId="{13380FC8-C725-41B1-8B10-D5B6C671175C}" type="presParOf" srcId="{FA95AAE7-D673-471E-860C-00E7980217CC}" destId="{1A9BE33B-E1B1-4C28-B11D-F6AF1237B6A7}" srcOrd="4" destOrd="0" presId="urn:microsoft.com/office/officeart/2005/8/layout/vList5"/>
    <dgm:cxn modelId="{E2670AF3-DA75-4BC1-8A33-A0D16B06FC7D}" type="presParOf" srcId="{1A9BE33B-E1B1-4C28-B11D-F6AF1237B6A7}" destId="{CFA46915-85A6-480F-BE76-EB7C1C1DD36A}" srcOrd="0" destOrd="0" presId="urn:microsoft.com/office/officeart/2005/8/layout/vList5"/>
    <dgm:cxn modelId="{8835954B-9CC8-4162-A116-E84AB085A69E}" type="presParOf" srcId="{1A9BE33B-E1B1-4C28-B11D-F6AF1237B6A7}" destId="{2934356D-4494-4C41-9EDE-0A7E6A5AB0D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E32949-0B5D-42A8-B789-75967CFBD2B2}">
      <dsp:nvSpPr>
        <dsp:cNvPr id="0" name=""/>
        <dsp:cNvSpPr/>
      </dsp:nvSpPr>
      <dsp:spPr>
        <a:xfrm rot="5400000">
          <a:off x="4776299" y="-1748983"/>
          <a:ext cx="1639657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Определение уровня развития предмета мониторинга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Отслеживание динамики развития предмета мониторинга по показателям  и в целом</a:t>
          </a:r>
          <a:endParaRPr lang="ru-RU" sz="2000" kern="1200" dirty="0"/>
        </a:p>
      </dsp:txBody>
      <dsp:txXfrm rot="5400000">
        <a:off x="4776299" y="-1748983"/>
        <a:ext cx="1639657" cy="5266944"/>
      </dsp:txXfrm>
    </dsp:sp>
    <dsp:sp modelId="{B03BD8E4-CAD4-492F-BFD9-EB3F88ED5F4F}">
      <dsp:nvSpPr>
        <dsp:cNvPr id="0" name=""/>
        <dsp:cNvSpPr/>
      </dsp:nvSpPr>
      <dsp:spPr>
        <a:xfrm>
          <a:off x="0" y="2672"/>
          <a:ext cx="2962656" cy="1763633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solidFill>
                <a:schemeClr val="accent2"/>
              </a:solidFill>
            </a:rPr>
            <a:t>Диагностическая</a:t>
          </a:r>
          <a:endParaRPr lang="ru-RU" sz="2600" kern="1200" dirty="0">
            <a:solidFill>
              <a:schemeClr val="accent2"/>
            </a:solidFill>
          </a:endParaRPr>
        </a:p>
      </dsp:txBody>
      <dsp:txXfrm>
        <a:off x="0" y="2672"/>
        <a:ext cx="2962656" cy="1763633"/>
      </dsp:txXfrm>
    </dsp:sp>
    <dsp:sp modelId="{1CA1C8D7-120E-4F64-8676-4905AA5B6928}">
      <dsp:nvSpPr>
        <dsp:cNvPr id="0" name=""/>
        <dsp:cNvSpPr/>
      </dsp:nvSpPr>
      <dsp:spPr>
        <a:xfrm rot="5400000">
          <a:off x="4890674" y="102831"/>
          <a:ext cx="1410906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kern="1200" dirty="0" smtClean="0"/>
            <a:t>Наличие критериев эффективности  решения поставленных задач</a:t>
          </a:r>
          <a:endParaRPr lang="ru-RU" sz="2700" kern="1200" dirty="0"/>
        </a:p>
      </dsp:txBody>
      <dsp:txXfrm rot="5400000">
        <a:off x="4890674" y="102831"/>
        <a:ext cx="1410906" cy="5266944"/>
      </dsp:txXfrm>
    </dsp:sp>
    <dsp:sp modelId="{7913929A-75E1-49C2-B6E3-DF7F557F2F52}">
      <dsp:nvSpPr>
        <dsp:cNvPr id="0" name=""/>
        <dsp:cNvSpPr/>
      </dsp:nvSpPr>
      <dsp:spPr>
        <a:xfrm>
          <a:off x="0" y="1854487"/>
          <a:ext cx="2962656" cy="1763633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153123"/>
                <a:satOff val="-2196"/>
                <a:lumOff val="12807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153123"/>
                <a:satOff val="-2196"/>
                <a:lumOff val="12807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153123"/>
                <a:satOff val="-2196"/>
                <a:lumOff val="1280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solidFill>
                <a:schemeClr val="accent2"/>
              </a:solidFill>
            </a:rPr>
            <a:t>Оценочная</a:t>
          </a:r>
          <a:endParaRPr lang="ru-RU" sz="2600" kern="1200" dirty="0">
            <a:solidFill>
              <a:schemeClr val="accent2"/>
            </a:solidFill>
          </a:endParaRPr>
        </a:p>
      </dsp:txBody>
      <dsp:txXfrm>
        <a:off x="0" y="1854487"/>
        <a:ext cx="2962656" cy="1763633"/>
      </dsp:txXfrm>
    </dsp:sp>
    <dsp:sp modelId="{2934356D-4494-4C41-9EDE-0A7E6A5AB0DE}">
      <dsp:nvSpPr>
        <dsp:cNvPr id="0" name=""/>
        <dsp:cNvSpPr/>
      </dsp:nvSpPr>
      <dsp:spPr>
        <a:xfrm rot="5400000">
          <a:off x="4890674" y="1954647"/>
          <a:ext cx="1410906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kern="1200" dirty="0" smtClean="0"/>
            <a:t>Критерии эффективности  работы</a:t>
          </a:r>
          <a:endParaRPr lang="ru-RU" sz="2700" kern="1200" dirty="0"/>
        </a:p>
      </dsp:txBody>
      <dsp:txXfrm rot="5400000">
        <a:off x="4890674" y="1954647"/>
        <a:ext cx="1410906" cy="5266944"/>
      </dsp:txXfrm>
    </dsp:sp>
    <dsp:sp modelId="{CFA46915-85A6-480F-BE76-EB7C1C1DD36A}">
      <dsp:nvSpPr>
        <dsp:cNvPr id="0" name=""/>
        <dsp:cNvSpPr/>
      </dsp:nvSpPr>
      <dsp:spPr>
        <a:xfrm>
          <a:off x="0" y="3706302"/>
          <a:ext cx="2962656" cy="1763633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306246"/>
                <a:satOff val="-4392"/>
                <a:lumOff val="25615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306246"/>
                <a:satOff val="-4392"/>
                <a:lumOff val="25615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306246"/>
                <a:satOff val="-4392"/>
                <a:lumOff val="256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solidFill>
                <a:schemeClr val="accent2"/>
              </a:solidFill>
            </a:rPr>
            <a:t>Контрольная</a:t>
          </a:r>
          <a:endParaRPr lang="ru-RU" sz="2600" kern="1200" dirty="0">
            <a:solidFill>
              <a:schemeClr val="accent2"/>
            </a:solidFill>
          </a:endParaRPr>
        </a:p>
      </dsp:txBody>
      <dsp:txXfrm>
        <a:off x="0" y="3706302"/>
        <a:ext cx="2962656" cy="1763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4D5EFD-1DB0-4CCB-9988-97022FBB5773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91A640-3440-4F4B-8C4F-9215FF85788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2542097-2186-472A-9767-AF2F6A26F6A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A2F948A-9608-4447-AFCD-23F307E0B7E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dirty="0" smtClean="0"/>
              <a:t> «Школьный старт» – это возможность для учителя понять причины успеха и неудач его учеников и с первых дней  осознанно и целенаправленно работать над формированием универсальных учебных действий. </a:t>
            </a:r>
          </a:p>
          <a:p>
            <a:pPr>
              <a:spcBef>
                <a:spcPct val="0"/>
              </a:spcBef>
            </a:pPr>
            <a:r>
              <a:rPr lang="ru-RU" dirty="0" smtClean="0"/>
              <a:t>Кроме того, без стартовой диагностики невозможно правильно оценить результаты, полученные в конце первого класса при изучении </a:t>
            </a:r>
            <a:r>
              <a:rPr lang="ru-RU" dirty="0" err="1" smtClean="0"/>
              <a:t>ууд</a:t>
            </a:r>
            <a:r>
              <a:rPr lang="ru-RU" dirty="0" smtClean="0"/>
              <a:t>. </a:t>
            </a:r>
          </a:p>
          <a:p>
            <a:pPr>
              <a:spcBef>
                <a:spcPct val="0"/>
              </a:spcBef>
            </a:pPr>
            <a:r>
              <a:rPr lang="ru-RU" dirty="0" smtClean="0"/>
              <a:t>Педагогическая диагностика стартовой готовности проводится на 3-4 неделе обучения первоклассника. Задания выполняются ребенком в личной рабочей тетради под руководством учителя.</a:t>
            </a:r>
          </a:p>
          <a:p>
            <a:pPr>
              <a:spcBef>
                <a:spcPct val="0"/>
              </a:spcBef>
            </a:pPr>
            <a:r>
              <a:rPr lang="ru-RU" dirty="0" smtClean="0"/>
              <a:t>В помощь учителю разработаны методические рекомендации. Они предоставляют всю необходимую для проведения информацию: цель задания, инструкция, время выполнения,  описывают действия учителя в тех или иных непредвиденных ситуациях, возможные ответы на вопросы детей и т.д.</a:t>
            </a:r>
          </a:p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650D116-D83A-417C-A705-95922E960507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3063524-36B9-42E2-86DC-6CB369D2B20D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_________Microsoft_Office_Word_20071.docx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725" y="6492875"/>
            <a:ext cx="8966200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Text Box 10"/>
          <p:cNvSpPr txBox="1">
            <a:spLocks noChangeArrowheads="1"/>
          </p:cNvSpPr>
          <p:nvPr/>
        </p:nvSpPr>
        <p:spPr bwMode="auto">
          <a:xfrm>
            <a:off x="6989763" y="6573838"/>
            <a:ext cx="2133600" cy="24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lnSpc>
                <a:spcPct val="95000"/>
              </a:lnSpc>
            </a:pPr>
            <a:r>
              <a:rPr lang="ru-RU" sz="1700" i="1">
                <a:solidFill>
                  <a:srgbClr val="000000"/>
                </a:solidFill>
                <a:latin typeface="Arial" charset="0"/>
              </a:rPr>
              <a:t>1</a:t>
            </a:r>
            <a:endParaRPr lang="en-US" sz="1700" i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176" name="Содержимое 8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ru-RU" b="1" i="1" dirty="0" smtClean="0"/>
              <a:t>Мониторинг</a:t>
            </a:r>
            <a:r>
              <a:rPr lang="ru-RU" i="1" dirty="0" smtClean="0"/>
              <a:t> – профессиональная деятельность по отслеживанию состояния или развития какого-либо предмета изучения, которая позволяет оценить результативность осуществляемой деятельности и принять своевременные и обоснованные решения</a:t>
            </a:r>
            <a:endParaRPr lang="ru-RU" dirty="0" smtClean="0"/>
          </a:p>
          <a:p>
            <a:pPr>
              <a:lnSpc>
                <a:spcPct val="150000"/>
              </a:lnSpc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332769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6934200" cy="914400"/>
          </a:xfrm>
        </p:spPr>
        <p:txBody>
          <a:bodyPr/>
          <a:lstStyle/>
          <a:p>
            <a:pPr algn="ctr"/>
            <a:r>
              <a:rPr lang="ru-RU" sz="2400" i="1" dirty="0" smtClean="0"/>
              <a:t>Дифференциация требований к подготовке учащихся</a:t>
            </a:r>
            <a:endParaRPr lang="ru-RU" sz="24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600200"/>
            <a:ext cx="8075240" cy="4525963"/>
          </a:xfrm>
        </p:spPr>
        <p:txBody>
          <a:bodyPr/>
          <a:lstStyle/>
          <a:p>
            <a:r>
              <a:rPr lang="ru-RU" sz="1800" b="1" i="1" dirty="0" smtClean="0"/>
              <a:t>В первую группу</a:t>
            </a:r>
            <a:r>
              <a:rPr lang="ru-RU" sz="1800" dirty="0" smtClean="0"/>
              <a:t> входят задания, в которых очевиден способ решения. Поэтому выполнение данных заданий является обязательным для всех учащихся, а полученные результаты рассматриваются как показатель успешности достижения учеником базового уровня знаний.</a:t>
            </a:r>
          </a:p>
          <a:p>
            <a:r>
              <a:rPr lang="ru-RU" sz="1800" dirty="0" smtClean="0"/>
              <a:t>При выполнении заданий </a:t>
            </a:r>
            <a:r>
              <a:rPr lang="ru-RU" sz="1800" b="1" i="1" dirty="0" smtClean="0"/>
              <a:t>второй группы</a:t>
            </a:r>
            <a:r>
              <a:rPr lang="ru-RU" sz="1800" dirty="0" smtClean="0"/>
              <a:t> – повышенного уровня, ученик должен сам выбрать способ из известных ему или самостоятельно сконструировать способ решения, интегрируя два-три изученных или преобразуя их. Таким образом, при выполнении заданий повышенного уровня учащиеся демонстрируют не дополнительный объем знаний, а уровень самостоятельности в использовании изученного материала. </a:t>
            </a:r>
          </a:p>
          <a:p>
            <a:r>
              <a:rPr lang="ru-RU" sz="1800" i="1" dirty="0" smtClean="0">
                <a:solidFill>
                  <a:srgbClr val="FF0000"/>
                </a:solidFill>
              </a:rPr>
              <a:t>Основная цель включения заданий повышенного уровня</a:t>
            </a:r>
            <a:r>
              <a:rPr lang="ru-RU" sz="1800" i="1" dirty="0" smtClean="0"/>
              <a:t> – предоставить возможность обучающимся продемонстрировать более высокий уровень достижений и выявить динамику роста численности группы наиболее подготовленных учащихся</a:t>
            </a:r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6934200" cy="914400"/>
          </a:xfrm>
        </p:spPr>
        <p:txBody>
          <a:bodyPr/>
          <a:lstStyle/>
          <a:p>
            <a:r>
              <a:rPr lang="ru-RU" sz="2400" i="1" dirty="0" smtClean="0"/>
              <a:t>Характеристики  мониторинговой  работы </a:t>
            </a:r>
            <a:endParaRPr lang="ru-RU" sz="24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700808"/>
            <a:ext cx="8003232" cy="4585712"/>
          </a:xfrm>
        </p:spPr>
        <p:txBody>
          <a:bodyPr>
            <a:noAutofit/>
          </a:bodyPr>
          <a:lstStyle/>
          <a:p>
            <a:pPr lvl="0" algn="just"/>
            <a:r>
              <a:rPr lang="ru-RU" sz="2800" dirty="0" smtClean="0"/>
              <a:t>накопительная система </a:t>
            </a:r>
            <a:r>
              <a:rPr lang="ru-RU" sz="2800" dirty="0"/>
              <a:t>оценивания результатов: по 1 баллу за каждый правильный </a:t>
            </a:r>
            <a:r>
              <a:rPr lang="ru-RU" sz="2800" dirty="0" smtClean="0"/>
              <a:t>ответ; </a:t>
            </a:r>
            <a:endParaRPr lang="ru-RU" sz="2800" dirty="0"/>
          </a:p>
          <a:p>
            <a:pPr lvl="0" algn="just"/>
            <a:r>
              <a:rPr lang="ru-RU" sz="2800" dirty="0"/>
              <a:t>выявление умения осуществлять итоговый контроль собственной деятельности при выполнении </a:t>
            </a:r>
            <a:r>
              <a:rPr lang="ru-RU" sz="2800" dirty="0" smtClean="0"/>
              <a:t>работы;</a:t>
            </a:r>
            <a:endParaRPr lang="ru-RU" sz="2800" dirty="0"/>
          </a:p>
          <a:p>
            <a:pPr lvl="0" algn="just"/>
            <a:r>
              <a:rPr lang="ru-RU" sz="2800" dirty="0" smtClean="0"/>
              <a:t>признание права учащегося на ошибку, реализуемого через систему норм оценивания</a:t>
            </a:r>
          </a:p>
          <a:p>
            <a:pPr lvl="0" algn="just"/>
            <a:r>
              <a:rPr lang="ru-RU" sz="2800" dirty="0" smtClean="0"/>
              <a:t>использование с развивающей (тренировочной) целью или с целью контроля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413951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6934200" cy="914400"/>
          </a:xfrm>
        </p:spPr>
        <p:txBody>
          <a:bodyPr/>
          <a:lstStyle/>
          <a:p>
            <a:pPr algn="ctr"/>
            <a:r>
              <a:rPr lang="ru-RU" sz="2400" i="1" dirty="0" smtClean="0"/>
              <a:t>Структура работы комплексного характера</a:t>
            </a:r>
            <a:endParaRPr lang="ru-RU" sz="24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Нормированный текст художественного или научно-популярного характера (источник информации)</a:t>
            </a:r>
          </a:p>
          <a:p>
            <a:endParaRPr lang="ru-RU" sz="2000" dirty="0" smtClean="0"/>
          </a:p>
          <a:p>
            <a:r>
              <a:rPr lang="ru-RU" sz="2000" dirty="0" smtClean="0"/>
              <a:t>Тематические задания (10 – 15) по математике, русскому языку, литературному чтению, окружающему миру</a:t>
            </a:r>
          </a:p>
          <a:p>
            <a:endParaRPr lang="ru-RU" sz="2000" dirty="0" smtClean="0"/>
          </a:p>
          <a:p>
            <a:r>
              <a:rPr lang="ru-RU" sz="2000" dirty="0" smtClean="0"/>
              <a:t>Задания на </a:t>
            </a:r>
            <a:r>
              <a:rPr lang="ru-RU" sz="2000" dirty="0" err="1" smtClean="0"/>
              <a:t>межпредметной</a:t>
            </a:r>
            <a:r>
              <a:rPr lang="ru-RU" sz="2000" dirty="0" smtClean="0"/>
              <a:t> основе для выявления уровня развития универсальных учебных действий и навыков работы с информацией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6934200" cy="914400"/>
          </a:xfrm>
        </p:spPr>
        <p:txBody>
          <a:bodyPr/>
          <a:lstStyle/>
          <a:p>
            <a:r>
              <a:rPr lang="ru-RU" sz="2400" i="1" dirty="0" smtClean="0"/>
              <a:t>Задания итоговой комплексной работы для 1 класса, 2011/2012 учебного года</a:t>
            </a:r>
            <a:endParaRPr lang="ru-RU" sz="24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908720"/>
            <a:ext cx="7499176" cy="5073427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endParaRPr lang="ru-RU" sz="1400" b="1" dirty="0" smtClean="0"/>
          </a:p>
          <a:p>
            <a:pPr marL="0" lvl="0" indent="0">
              <a:buNone/>
            </a:pPr>
            <a:endParaRPr lang="ru-RU" sz="1400" b="1" dirty="0"/>
          </a:p>
          <a:p>
            <a:pPr marL="0" lvl="0" indent="0">
              <a:buNone/>
            </a:pPr>
            <a:r>
              <a:rPr lang="ru-RU" sz="1400" b="1" dirty="0" smtClean="0"/>
              <a:t>1.    Прочитай </a:t>
            </a:r>
            <a:r>
              <a:rPr lang="ru-RU" sz="1400" b="1" dirty="0"/>
              <a:t>текст</a:t>
            </a:r>
            <a:endParaRPr lang="ru-RU" sz="1400" dirty="0"/>
          </a:p>
          <a:p>
            <a:pPr marL="0" indent="0">
              <a:buNone/>
            </a:pPr>
            <a:r>
              <a:rPr lang="ru-RU" sz="1400" dirty="0" smtClean="0"/>
              <a:t>	Однажды </a:t>
            </a:r>
            <a:r>
              <a:rPr lang="ru-RU" sz="1400" dirty="0"/>
              <a:t>летом нёс зайчик лист капусты. Лист был большой и круглый.</a:t>
            </a:r>
          </a:p>
          <a:p>
            <a:pPr marL="0" indent="0">
              <a:buNone/>
            </a:pPr>
            <a:r>
              <a:rPr lang="ru-RU" sz="1400" dirty="0"/>
              <a:t>Вдруг он услышал жалобный писк. Это воробышек лежал под ку­стом.  Злой мальчишка подшиб его.</a:t>
            </a:r>
          </a:p>
          <a:p>
            <a:pPr marL="0" indent="0">
              <a:buNone/>
            </a:pPr>
            <a:r>
              <a:rPr lang="ru-RU" sz="1400" dirty="0"/>
              <a:t>— Пить, пить, — просил воробы­шек.</a:t>
            </a:r>
          </a:p>
          <a:p>
            <a:pPr marL="0" indent="0">
              <a:buNone/>
            </a:pPr>
            <a:r>
              <a:rPr lang="ru-RU" sz="1400" dirty="0"/>
              <a:t>Зайчик не раздумывал. Он побе­жал к реке, принёс воды на капуст­ном листе и напоил воро­бья (по Е.И. </a:t>
            </a:r>
            <a:r>
              <a:rPr lang="ru-RU" sz="1400" dirty="0" err="1"/>
              <a:t>Чарушину</a:t>
            </a:r>
            <a:r>
              <a:rPr lang="ru-RU" sz="1400" dirty="0" smtClean="0"/>
              <a:t>).</a:t>
            </a:r>
          </a:p>
          <a:p>
            <a:pPr marL="0" indent="0">
              <a:buNone/>
            </a:pPr>
            <a:r>
              <a:rPr lang="ru-RU" sz="1400" dirty="0"/>
              <a:t> </a:t>
            </a:r>
          </a:p>
          <a:p>
            <a:pPr marL="0" lvl="0" indent="0">
              <a:buNone/>
            </a:pPr>
            <a:r>
              <a:rPr lang="ru-RU" sz="1400" b="1" dirty="0" smtClean="0"/>
              <a:t>2.     Расставь </a:t>
            </a:r>
            <a:r>
              <a:rPr lang="ru-RU" sz="1400" b="1" dirty="0"/>
              <a:t>события по порядку: </a:t>
            </a:r>
            <a:endParaRPr lang="ru-RU" sz="1400" dirty="0"/>
          </a:p>
          <a:p>
            <a:r>
              <a:rPr lang="ru-RU" sz="1400" dirty="0"/>
              <a:t>Жалобный писк.</a:t>
            </a:r>
          </a:p>
          <a:p>
            <a:r>
              <a:rPr lang="ru-RU" sz="1400" dirty="0"/>
              <a:t>Зайчик с листом.</a:t>
            </a:r>
          </a:p>
          <a:p>
            <a:r>
              <a:rPr lang="ru-RU" sz="1400" dirty="0"/>
              <a:t>Забота о воробышке.</a:t>
            </a:r>
          </a:p>
          <a:p>
            <a:pPr marL="0" indent="0">
              <a:buNone/>
            </a:pPr>
            <a:r>
              <a:rPr lang="ru-RU" sz="1400" dirty="0"/>
              <a:t> </a:t>
            </a:r>
          </a:p>
          <a:p>
            <a:pPr marL="0" lvl="0" indent="0">
              <a:buNone/>
            </a:pPr>
            <a:r>
              <a:rPr lang="ru-RU" sz="1400" b="1" dirty="0" smtClean="0"/>
              <a:t>3.     Придумай </a:t>
            </a:r>
            <a:r>
              <a:rPr lang="ru-RU" sz="1400" b="1" dirty="0"/>
              <a:t>к тексту заголовок:_______________________________</a:t>
            </a:r>
            <a:endParaRPr lang="ru-RU" sz="1400" dirty="0"/>
          </a:p>
          <a:p>
            <a:endParaRPr lang="ru-RU" sz="1400" dirty="0"/>
          </a:p>
          <a:p>
            <a:pPr lvl="0">
              <a:buAutoNum type="arabicPeriod" startAt="4"/>
            </a:pPr>
            <a:r>
              <a:rPr lang="ru-RU" sz="1400" b="1" dirty="0" smtClean="0"/>
              <a:t>Выпиши </a:t>
            </a:r>
            <a:r>
              <a:rPr lang="ru-RU" sz="1400" b="1" dirty="0"/>
              <a:t>из текста слова, которыми автор описывает капустный лист: </a:t>
            </a:r>
            <a:r>
              <a:rPr lang="ru-RU" sz="1400" b="1" dirty="0" smtClean="0"/>
              <a:t>_________________________________________________________</a:t>
            </a:r>
            <a:endParaRPr lang="ru-RU" sz="1400" dirty="0" smtClean="0"/>
          </a:p>
          <a:p>
            <a:pPr lvl="0">
              <a:buAutoNum type="arabicPeriod" startAt="4"/>
            </a:pPr>
            <a:endParaRPr lang="ru-RU" sz="1400" dirty="0"/>
          </a:p>
          <a:p>
            <a:pPr marL="0" lvl="0" indent="0">
              <a:buNone/>
            </a:pPr>
            <a:r>
              <a:rPr lang="ru-RU" sz="1400" b="1" dirty="0" smtClean="0"/>
              <a:t>5.    </a:t>
            </a:r>
            <a:r>
              <a:rPr lang="ru-RU" sz="1400" b="1" dirty="0"/>
              <a:t>Назови одним словом:</a:t>
            </a:r>
            <a:endParaRPr lang="ru-RU" sz="1400" dirty="0"/>
          </a:p>
          <a:p>
            <a:pPr marL="0" indent="0"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Заяц</a:t>
            </a:r>
            <a:r>
              <a:rPr lang="ru-RU" sz="1400" dirty="0"/>
              <a:t>, воробей – это …___________________________________________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123024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836712"/>
            <a:ext cx="7427168" cy="4525963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ru-RU" sz="1400" b="1" dirty="0" smtClean="0"/>
              <a:t>6.    В </a:t>
            </a:r>
            <a:r>
              <a:rPr lang="ru-RU" sz="1400" b="1" dirty="0"/>
              <a:t>какое время года происходят события в тексте? Отметь правильный ответ:</a:t>
            </a:r>
            <a:endParaRPr lang="ru-RU" sz="1400" dirty="0"/>
          </a:p>
          <a:p>
            <a:r>
              <a:rPr lang="ru-RU" sz="1400" dirty="0"/>
              <a:t>Весной</a:t>
            </a:r>
          </a:p>
          <a:p>
            <a:r>
              <a:rPr lang="ru-RU" sz="1400" dirty="0"/>
              <a:t>Летом</a:t>
            </a:r>
          </a:p>
          <a:p>
            <a:r>
              <a:rPr lang="ru-RU" sz="1400" dirty="0"/>
              <a:t>Зимой</a:t>
            </a:r>
          </a:p>
          <a:p>
            <a:pPr marL="0" indent="0">
              <a:buNone/>
            </a:pPr>
            <a:r>
              <a:rPr lang="ru-RU" sz="1400" dirty="0"/>
              <a:t> </a:t>
            </a:r>
          </a:p>
          <a:p>
            <a:pPr marL="0" lvl="0" indent="0">
              <a:buNone/>
            </a:pPr>
            <a:r>
              <a:rPr lang="ru-RU" sz="1400" b="1" dirty="0" smtClean="0"/>
              <a:t>7.    Почему </a:t>
            </a:r>
            <a:r>
              <a:rPr lang="ru-RU" sz="1400" b="1" dirty="0"/>
              <a:t>зайчик смог  принести воду на капустном листе? Отметь правильный ответ:</a:t>
            </a:r>
            <a:endParaRPr lang="ru-RU" sz="1400" dirty="0"/>
          </a:p>
          <a:p>
            <a:r>
              <a:rPr lang="ru-RU" sz="1400" dirty="0"/>
              <a:t>Лист вкусный</a:t>
            </a:r>
          </a:p>
          <a:p>
            <a:r>
              <a:rPr lang="ru-RU" sz="1400" dirty="0"/>
              <a:t>Лист вогнутый и плотный</a:t>
            </a:r>
          </a:p>
          <a:p>
            <a:r>
              <a:rPr lang="ru-RU" sz="1400" dirty="0"/>
              <a:t>Лист зелёный</a:t>
            </a:r>
          </a:p>
          <a:p>
            <a:pPr marL="0" indent="0">
              <a:buNone/>
            </a:pPr>
            <a:r>
              <a:rPr lang="ru-RU" sz="1400" dirty="0"/>
              <a:t> </a:t>
            </a:r>
          </a:p>
          <a:p>
            <a:pPr marL="0" lvl="0" indent="0">
              <a:buNone/>
            </a:pPr>
            <a:r>
              <a:rPr lang="ru-RU" sz="1400" b="1" dirty="0" smtClean="0"/>
              <a:t>8.    Ответь </a:t>
            </a:r>
            <a:r>
              <a:rPr lang="ru-RU" sz="1400" b="1" dirty="0"/>
              <a:t>на вопрос:</a:t>
            </a:r>
            <a:endParaRPr lang="ru-RU" sz="1400" dirty="0"/>
          </a:p>
          <a:p>
            <a:pPr marL="0" indent="0">
              <a:buNone/>
            </a:pPr>
            <a:r>
              <a:rPr lang="ru-RU" sz="1400" dirty="0" smtClean="0"/>
              <a:t>	Зайчик </a:t>
            </a:r>
            <a:r>
              <a:rPr lang="ru-RU" sz="1400" dirty="0"/>
              <a:t>нёс на листочке несколько капель воды. По дороге 6 капель упали и остались 7 капель. Сколько капель воды было у зайчика на листе сначала?</a:t>
            </a:r>
          </a:p>
          <a:p>
            <a:pPr marL="0" indent="0">
              <a:buNone/>
            </a:pPr>
            <a:r>
              <a:rPr lang="ru-RU" sz="1400" dirty="0" smtClean="0"/>
              <a:t>	Решение</a:t>
            </a:r>
            <a:r>
              <a:rPr lang="ru-RU" sz="1400" dirty="0"/>
              <a:t>: _____________________________</a:t>
            </a:r>
          </a:p>
          <a:p>
            <a:pPr marL="0" indent="0">
              <a:buNone/>
            </a:pPr>
            <a:r>
              <a:rPr lang="ru-RU" sz="1400" dirty="0" smtClean="0"/>
              <a:t>	Ответ</a:t>
            </a:r>
            <a:r>
              <a:rPr lang="ru-RU" sz="1400" dirty="0"/>
              <a:t>: </a:t>
            </a:r>
            <a:endParaRPr lang="ru-RU" sz="1400" dirty="0" smtClean="0"/>
          </a:p>
          <a:p>
            <a:pPr marL="0" lvl="0" indent="0">
              <a:buNone/>
            </a:pPr>
            <a:r>
              <a:rPr lang="ru-RU" sz="1400" b="1" dirty="0" smtClean="0"/>
              <a:t>9</a:t>
            </a:r>
            <a:r>
              <a:rPr lang="ru-RU" sz="1400" dirty="0" smtClean="0"/>
              <a:t>.    </a:t>
            </a:r>
            <a:r>
              <a:rPr lang="ru-RU" sz="1400" b="1" dirty="0" smtClean="0"/>
              <a:t>Найди </a:t>
            </a:r>
            <a:r>
              <a:rPr lang="ru-RU" sz="1400" b="1" dirty="0"/>
              <a:t>в тексте и прочитай первое и третье предложения. </a:t>
            </a:r>
            <a:r>
              <a:rPr lang="ru-RU" sz="1400" dirty="0" smtClean="0"/>
              <a:t>Посчитай</a:t>
            </a:r>
            <a:r>
              <a:rPr lang="ru-RU" sz="1400" dirty="0"/>
              <a:t>, сколько слов в первом предложении?</a:t>
            </a:r>
          </a:p>
          <a:p>
            <a:r>
              <a:rPr lang="ru-RU" sz="1400" dirty="0"/>
              <a:t>Ответ: </a:t>
            </a:r>
          </a:p>
          <a:p>
            <a:r>
              <a:rPr lang="ru-RU" sz="1400" dirty="0"/>
              <a:t>Посчитай, сколько слов в третьем предложении?</a:t>
            </a:r>
          </a:p>
          <a:p>
            <a:r>
              <a:rPr lang="ru-RU" sz="1400" dirty="0"/>
              <a:t>Ответ: </a:t>
            </a:r>
          </a:p>
          <a:p>
            <a:r>
              <a:rPr lang="ru-RU" sz="1400" dirty="0"/>
              <a:t>На сколько слов в первом предложении больше, чем в третьем предложении?</a:t>
            </a:r>
          </a:p>
          <a:p>
            <a:r>
              <a:rPr lang="ru-RU" sz="1400" dirty="0"/>
              <a:t>Ответ: </a:t>
            </a:r>
          </a:p>
          <a:p>
            <a:pPr marL="0" indent="0">
              <a:buNone/>
            </a:pPr>
            <a:endParaRPr lang="ru-RU" sz="1400" dirty="0"/>
          </a:p>
          <a:p>
            <a:endParaRPr lang="ru-RU" sz="1400" dirty="0"/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74897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32656"/>
            <a:ext cx="8229600" cy="6408712"/>
          </a:xfrm>
        </p:spPr>
        <p:txBody>
          <a:bodyPr/>
          <a:lstStyle/>
          <a:p>
            <a:pPr lvl="0">
              <a:buAutoNum type="arabicPeriod" startAt="10"/>
            </a:pPr>
            <a:r>
              <a:rPr lang="ru-RU" sz="1400" b="1" dirty="0" smtClean="0"/>
              <a:t>На </a:t>
            </a:r>
            <a:r>
              <a:rPr lang="ru-RU" sz="1400" b="1" dirty="0"/>
              <a:t>рисунке показан рост зайца, воробья и мальчика. Определи по рисунку, кто из них находится под цифрами  1,  2,  3. Напиши.</a:t>
            </a:r>
            <a:endParaRPr lang="ru-RU" sz="1400" dirty="0"/>
          </a:p>
          <a:p>
            <a:pPr>
              <a:buAutoNum type="arabicPeriod" startAt="10"/>
            </a:pPr>
            <a:endParaRPr lang="ru-RU" sz="1400" dirty="0" smtClean="0"/>
          </a:p>
          <a:p>
            <a:pPr>
              <a:buAutoNum type="arabicPeriod" startAt="10"/>
            </a:pPr>
            <a:endParaRPr lang="ru-RU" sz="1400" dirty="0"/>
          </a:p>
          <a:p>
            <a:pPr>
              <a:buAutoNum type="arabicPeriod" startAt="10"/>
            </a:pPr>
            <a:endParaRPr lang="ru-RU" sz="1400" dirty="0" smtClean="0"/>
          </a:p>
          <a:p>
            <a:pPr>
              <a:buAutoNum type="arabicPeriod" startAt="10"/>
            </a:pPr>
            <a:endParaRPr lang="ru-RU" sz="1400" dirty="0"/>
          </a:p>
          <a:p>
            <a:pPr>
              <a:buAutoNum type="arabicPeriod" startAt="10"/>
            </a:pPr>
            <a:endParaRPr lang="ru-RU" sz="1400" dirty="0" smtClean="0"/>
          </a:p>
          <a:p>
            <a:pPr>
              <a:buAutoNum type="arabicPeriod" startAt="10"/>
            </a:pPr>
            <a:endParaRPr lang="ru-RU" sz="1400" dirty="0"/>
          </a:p>
          <a:p>
            <a:pPr marL="0" indent="0">
              <a:buNone/>
            </a:pPr>
            <a:endParaRPr lang="ru-RU" sz="1400" dirty="0" smtClean="0"/>
          </a:p>
          <a:p>
            <a:pPr marL="0" lvl="0" indent="0">
              <a:buNone/>
            </a:pPr>
            <a:r>
              <a:rPr lang="ru-RU" sz="1400" b="1" dirty="0" smtClean="0"/>
              <a:t>11.   Отметь </a:t>
            </a:r>
            <a:r>
              <a:rPr lang="ru-RU" sz="1400" b="1" dirty="0"/>
              <a:t>верное высказывание:</a:t>
            </a:r>
            <a:endParaRPr lang="ru-RU" sz="1400" dirty="0"/>
          </a:p>
          <a:p>
            <a:r>
              <a:rPr lang="ru-RU" sz="1400" dirty="0"/>
              <a:t>Воробей ниже мальчика и выше зайца</a:t>
            </a:r>
          </a:p>
          <a:p>
            <a:r>
              <a:rPr lang="ru-RU" sz="1400" dirty="0"/>
              <a:t>Заяц выше воробья и ниже мальчика</a:t>
            </a:r>
          </a:p>
          <a:p>
            <a:r>
              <a:rPr lang="ru-RU" sz="1400" dirty="0"/>
              <a:t>Мальчик выше зайца и ниже </a:t>
            </a:r>
            <a:r>
              <a:rPr lang="ru-RU" sz="1400" dirty="0" smtClean="0"/>
              <a:t>воробья</a:t>
            </a:r>
          </a:p>
          <a:p>
            <a:endParaRPr lang="ru-RU" sz="1400" dirty="0"/>
          </a:p>
          <a:p>
            <a:pPr lvl="0">
              <a:buAutoNum type="arabicPeriod" startAt="12"/>
            </a:pPr>
            <a:r>
              <a:rPr lang="ru-RU" sz="1400" b="1" dirty="0" smtClean="0"/>
              <a:t>Проверь </a:t>
            </a:r>
            <a:r>
              <a:rPr lang="ru-RU" sz="1400" b="1" dirty="0"/>
              <a:t>себя. </a:t>
            </a:r>
            <a:r>
              <a:rPr lang="ru-RU" sz="1400" dirty="0"/>
              <a:t>Отметь задания, которые ты выполнил</a:t>
            </a:r>
            <a:r>
              <a:rPr lang="ru-RU" sz="1400" dirty="0" smtClean="0"/>
              <a:t>.</a:t>
            </a:r>
          </a:p>
          <a:p>
            <a:pPr lvl="0">
              <a:buAutoNum type="arabicPeriod" startAt="12"/>
            </a:pPr>
            <a:endParaRPr lang="ru-RU" sz="1400" dirty="0"/>
          </a:p>
          <a:p>
            <a:pPr lvl="0">
              <a:buAutoNum type="arabicPeriod" startAt="12"/>
            </a:pPr>
            <a:endParaRPr lang="ru-RU" sz="1400" dirty="0" smtClean="0"/>
          </a:p>
          <a:p>
            <a:pPr lvl="0">
              <a:buAutoNum type="arabicPeriod" startAt="12"/>
            </a:pPr>
            <a:endParaRPr lang="ru-RU" sz="1400" dirty="0"/>
          </a:p>
          <a:p>
            <a:pPr>
              <a:buAutoNum type="arabicPeriod" startAt="10"/>
            </a:pPr>
            <a:endParaRPr lang="ru-RU" sz="1400" dirty="0"/>
          </a:p>
        </p:txBody>
      </p:sp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836712"/>
            <a:ext cx="2088629" cy="1881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39638482"/>
              </p:ext>
            </p:extLst>
          </p:nvPr>
        </p:nvGraphicFramePr>
        <p:xfrm>
          <a:off x="1475656" y="4221088"/>
          <a:ext cx="4976813" cy="2432050"/>
        </p:xfrm>
        <a:graphic>
          <a:graphicData uri="http://schemas.openxmlformats.org/presentationml/2006/ole">
            <p:oleObj spid="_x0000_s1026" name="Документ" r:id="rId4" imgW="6196365" imgH="3032488" progId="Word.Documen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13042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6934200" cy="1192560"/>
          </a:xfrm>
        </p:spPr>
        <p:txBody>
          <a:bodyPr/>
          <a:lstStyle/>
          <a:p>
            <a:pPr algn="ctr"/>
            <a:r>
              <a:rPr lang="ru-RU" sz="2400" i="1" dirty="0" smtClean="0"/>
              <a:t>Формулировка заданий</a:t>
            </a:r>
            <a:endParaRPr lang="ru-RU" sz="24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70080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sz="2000" b="1" dirty="0" smtClean="0"/>
              <a:t>ФГОС: </a:t>
            </a:r>
          </a:p>
          <a:p>
            <a:pPr marL="0" indent="0">
              <a:buNone/>
            </a:pPr>
            <a:r>
              <a:rPr lang="ru-RU" sz="2000" b="1" dirty="0" smtClean="0"/>
              <a:t>Что оценивается как результат образования?  </a:t>
            </a:r>
            <a:r>
              <a:rPr lang="ru-RU" sz="2000" b="1" i="1" dirty="0" smtClean="0"/>
              <a:t>Деятельность учеников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>
                <a:solidFill>
                  <a:srgbClr val="C00000"/>
                </a:solidFill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</a:rPr>
              <a:t>(</a:t>
            </a:r>
            <a:r>
              <a:rPr lang="ru-RU" sz="2000" b="1" dirty="0" err="1" smtClean="0">
                <a:solidFill>
                  <a:srgbClr val="C00000"/>
                </a:solidFill>
              </a:rPr>
              <a:t>КИМы</a:t>
            </a:r>
            <a:r>
              <a:rPr lang="ru-RU" sz="2000" b="1" dirty="0" smtClean="0">
                <a:solidFill>
                  <a:srgbClr val="C00000"/>
                </a:solidFill>
              </a:rPr>
              <a:t>: не проверка знаний, а проверка умений ими пользоваться)</a:t>
            </a:r>
          </a:p>
          <a:p>
            <a:pPr marL="0" indent="0">
              <a:buNone/>
            </a:pPr>
            <a:endParaRPr lang="ru-RU" sz="2000" dirty="0" smtClean="0"/>
          </a:p>
          <a:p>
            <a:r>
              <a:rPr lang="ru-RU" sz="2000" dirty="0" smtClean="0"/>
              <a:t>При формулировке заданий, отличных от тех, с которыми школьник встречается во время текущих проверок, акцент делается на действиях, которые необходимо предпринять: </a:t>
            </a:r>
            <a:r>
              <a:rPr lang="ru-RU" sz="2000" b="1" i="1" dirty="0" smtClean="0"/>
              <a:t>«Запиши, найди, выпиши, …»</a:t>
            </a:r>
          </a:p>
          <a:p>
            <a:r>
              <a:rPr lang="ru-RU" sz="2000" i="1" dirty="0" smtClean="0"/>
              <a:t>Оценивается не сколько знание, сколько умение применить это знание в стандартной учебной ситуации</a:t>
            </a:r>
            <a:endParaRPr lang="ru-RU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6912768" cy="914400"/>
          </a:xfrm>
        </p:spPr>
        <p:txBody>
          <a:bodyPr/>
          <a:lstStyle/>
          <a:p>
            <a:r>
              <a:rPr lang="ru-RU" sz="2400" i="1" dirty="0" smtClean="0"/>
              <a:t>Примеры заданий базового и повышенного уровней ( 2 класс)</a:t>
            </a:r>
            <a:r>
              <a:rPr lang="ru-RU" sz="2400" dirty="0" smtClean="0"/>
              <a:t>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772816"/>
            <a:ext cx="7848872" cy="43533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800" b="1" dirty="0" smtClean="0"/>
              <a:t>Задание 1 </a:t>
            </a:r>
          </a:p>
          <a:p>
            <a:pPr marL="0" indent="0">
              <a:buNone/>
            </a:pPr>
            <a:r>
              <a:rPr lang="ru-RU" sz="1800" dirty="0" smtClean="0"/>
              <a:t> Найти периметр прямоугольника, длина которого </a:t>
            </a:r>
            <a:r>
              <a:rPr lang="ru-RU" sz="1800" dirty="0"/>
              <a:t>6 см, </a:t>
            </a:r>
            <a:r>
              <a:rPr lang="ru-RU" sz="1800" dirty="0" smtClean="0"/>
              <a:t>а ширина 4 см. </a:t>
            </a:r>
          </a:p>
          <a:p>
            <a:pPr marL="0" indent="0">
              <a:buNone/>
            </a:pPr>
            <a:r>
              <a:rPr lang="ru-RU" sz="1800" b="1" dirty="0"/>
              <a:t>Задание 2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B050"/>
                </a:solidFill>
              </a:rPr>
              <a:t>Длина огорода 6 м, а ширина 4 м. Девочка вдоль забора обошла этот огород. Какое расстояние прошла девочка</a:t>
            </a:r>
            <a:r>
              <a:rPr lang="ru-RU" sz="1800" dirty="0" smtClean="0">
                <a:solidFill>
                  <a:srgbClr val="00B050"/>
                </a:solidFill>
              </a:rPr>
              <a:t>?</a:t>
            </a:r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r>
              <a:rPr lang="ru-RU" sz="1800" b="1" dirty="0" smtClean="0"/>
              <a:t>Задание 1</a:t>
            </a:r>
          </a:p>
          <a:p>
            <a:pPr marL="0" indent="0">
              <a:buNone/>
            </a:pPr>
            <a:r>
              <a:rPr lang="ru-RU" sz="1800" dirty="0"/>
              <a:t>У Кати 30 руб., у Оксаны 20 </a:t>
            </a:r>
            <a:r>
              <a:rPr lang="ru-RU" sz="1800" dirty="0" smtClean="0"/>
              <a:t>руб. </a:t>
            </a:r>
          </a:p>
          <a:p>
            <a:pPr marL="0" indent="0">
              <a:buNone/>
            </a:pPr>
            <a:r>
              <a:rPr lang="ru-RU" sz="1800" dirty="0" smtClean="0"/>
              <a:t>Сколько </a:t>
            </a:r>
            <a:r>
              <a:rPr lang="ru-RU" sz="1800" dirty="0"/>
              <a:t>всего денег у девочек?</a:t>
            </a:r>
          </a:p>
          <a:p>
            <a:pPr marL="0" indent="0">
              <a:buNone/>
            </a:pPr>
            <a:r>
              <a:rPr lang="ru-RU" sz="1400" i="1" dirty="0" smtClean="0"/>
              <a:t>Слово </a:t>
            </a:r>
            <a:r>
              <a:rPr lang="ru-RU" sz="1400" i="1" dirty="0"/>
              <a:t>«всего» - прямое указание на ход решения, то есть ограничение поиска</a:t>
            </a:r>
            <a:endParaRPr lang="ru-RU" sz="1400" i="1" dirty="0" smtClean="0"/>
          </a:p>
          <a:p>
            <a:pPr marL="0" indent="0">
              <a:buNone/>
            </a:pPr>
            <a:r>
              <a:rPr lang="ru-RU" sz="1800" b="1" dirty="0" smtClean="0"/>
              <a:t>Задание 2</a:t>
            </a:r>
            <a:r>
              <a:rPr lang="ru-RU" sz="1800" dirty="0"/>
              <a:t>	</a:t>
            </a: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>
                <a:solidFill>
                  <a:srgbClr val="00B050"/>
                </a:solidFill>
              </a:rPr>
              <a:t>Хватит </a:t>
            </a:r>
            <a:r>
              <a:rPr lang="ru-RU" sz="1800" dirty="0">
                <a:solidFill>
                  <a:srgbClr val="00B050"/>
                </a:solidFill>
              </a:rPr>
              <a:t>ли девочкам денег, чтобы купить набор </a:t>
            </a:r>
            <a:r>
              <a:rPr lang="ru-RU" sz="1800" dirty="0" smtClean="0">
                <a:solidFill>
                  <a:srgbClr val="00B050"/>
                </a:solidFill>
              </a:rPr>
              <a:t>цветных карандашей </a:t>
            </a:r>
            <a:r>
              <a:rPr lang="ru-RU" sz="1800" dirty="0">
                <a:solidFill>
                  <a:srgbClr val="00B050"/>
                </a:solidFill>
              </a:rPr>
              <a:t>за 49 </a:t>
            </a:r>
            <a:r>
              <a:rPr lang="ru-RU" sz="1800" dirty="0" smtClean="0">
                <a:solidFill>
                  <a:srgbClr val="00B050"/>
                </a:solidFill>
              </a:rPr>
              <a:t>рублей?</a:t>
            </a:r>
            <a:endParaRPr lang="ru-RU" sz="18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ru-RU" sz="1400" i="1" dirty="0" smtClean="0"/>
              <a:t>В </a:t>
            </a:r>
            <a:r>
              <a:rPr lang="ru-RU" sz="1400" i="1" dirty="0"/>
              <a:t>этом случае  нет ограничений для поиска, нет прямого указания на ход решения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409046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ru-RU" sz="2000" b="1" dirty="0" smtClean="0"/>
              <a:t>Напиши</a:t>
            </a:r>
            <a:r>
              <a:rPr lang="ru-RU" sz="2000" dirty="0" smtClean="0"/>
              <a:t>, как ты понимаешь смысл слов «хлопотливый труженик».</a:t>
            </a:r>
          </a:p>
          <a:p>
            <a:endParaRPr lang="ru-RU" sz="2000" dirty="0" smtClean="0"/>
          </a:p>
          <a:p>
            <a:r>
              <a:rPr lang="ru-RU" sz="2000" dirty="0" smtClean="0"/>
              <a:t>Почему ежик устраивает себе постель из листьев и мха. </a:t>
            </a:r>
            <a:r>
              <a:rPr lang="ru-RU" sz="2000" b="1" dirty="0" smtClean="0"/>
              <a:t>Напиши.</a:t>
            </a:r>
          </a:p>
          <a:p>
            <a:endParaRPr lang="ru-RU" sz="2000" dirty="0" smtClean="0"/>
          </a:p>
          <a:p>
            <a:r>
              <a:rPr lang="ru-RU" sz="2000" dirty="0" smtClean="0"/>
              <a:t>Что, </a:t>
            </a:r>
            <a:r>
              <a:rPr lang="ru-RU" sz="2000" dirty="0" smtClean="0">
                <a:solidFill>
                  <a:srgbClr val="00B050"/>
                </a:solidFill>
              </a:rPr>
              <a:t>по-твоему</a:t>
            </a:r>
            <a:r>
              <a:rPr lang="ru-RU" sz="2000" dirty="0" smtClean="0"/>
              <a:t>, нужно сделать, чтобы сохранить численность носорогов? </a:t>
            </a:r>
            <a:r>
              <a:rPr lang="ru-RU" sz="2000" dirty="0" smtClean="0">
                <a:solidFill>
                  <a:srgbClr val="00B050"/>
                </a:solidFill>
              </a:rPr>
              <a:t>Напиши.</a:t>
            </a:r>
          </a:p>
          <a:p>
            <a:endParaRPr lang="ru-RU" sz="2000" dirty="0" smtClean="0"/>
          </a:p>
          <a:p>
            <a:r>
              <a:rPr lang="ru-RU" sz="2000" dirty="0" smtClean="0"/>
              <a:t>Зачем, </a:t>
            </a:r>
            <a:r>
              <a:rPr lang="ru-RU" sz="2000" dirty="0" smtClean="0">
                <a:solidFill>
                  <a:srgbClr val="FF0000"/>
                </a:solidFill>
              </a:rPr>
              <a:t>по-твоему !!!!!!</a:t>
            </a:r>
            <a:r>
              <a:rPr lang="ru-RU" sz="2000" dirty="0" smtClean="0"/>
              <a:t>, маленькие птицы часто садятся на спины носорогов? </a:t>
            </a:r>
            <a:r>
              <a:rPr lang="ru-RU" sz="2000" b="1" dirty="0" smtClean="0">
                <a:solidFill>
                  <a:srgbClr val="FF0000"/>
                </a:solidFill>
              </a:rPr>
              <a:t>Выбери ответ.</a:t>
            </a:r>
          </a:p>
          <a:p>
            <a:endParaRPr lang="ru-RU" sz="2000" dirty="0" smtClean="0"/>
          </a:p>
          <a:p>
            <a:r>
              <a:rPr lang="ru-RU" sz="2000" dirty="0" smtClean="0"/>
              <a:t>Объясни, почему мышь называется полевкой. </a:t>
            </a:r>
            <a:r>
              <a:rPr lang="ru-RU" sz="2000" b="1" dirty="0" smtClean="0"/>
              <a:t>Напиши.</a:t>
            </a:r>
          </a:p>
          <a:p>
            <a:endParaRPr lang="ru-RU" sz="2000" dirty="0" smtClean="0"/>
          </a:p>
          <a:p>
            <a:r>
              <a:rPr lang="ru-RU" sz="2000" dirty="0" smtClean="0"/>
              <a:t>Запиши, сколько кур может утащить хорек за 2 ночи</a:t>
            </a:r>
            <a:r>
              <a:rPr lang="ru-RU" sz="2000" b="1" dirty="0" smtClean="0"/>
              <a:t>. Подсказку найди в тексте.</a:t>
            </a:r>
          </a:p>
          <a:p>
            <a:pPr marL="0" indent="0">
              <a:buNone/>
            </a:pPr>
            <a:endParaRPr lang="ru-RU" sz="2000" dirty="0" smtClean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85923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1428750"/>
          </a:xfrm>
        </p:spPr>
        <p:txBody>
          <a:bodyPr/>
          <a:lstStyle/>
          <a:p>
            <a:pPr algn="just"/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Типичные трудности четвероклассников при выполнении итоговых работ, составленных на основе планируемых результатов обучения.</a:t>
            </a:r>
          </a:p>
        </p:txBody>
      </p:sp>
      <p:sp>
        <p:nvSpPr>
          <p:cNvPr id="24578" name="Содержимое 2"/>
          <p:cNvSpPr>
            <a:spLocks noGrp="1"/>
          </p:cNvSpPr>
          <p:nvPr>
            <p:ph idx="1"/>
          </p:nvPr>
        </p:nvSpPr>
        <p:spPr>
          <a:xfrm>
            <a:off x="457200" y="1857375"/>
            <a:ext cx="8229600" cy="4716463"/>
          </a:xfrm>
        </p:spPr>
        <p:txBody>
          <a:bodyPr/>
          <a:lstStyle/>
          <a:p>
            <a:pPr algn="just">
              <a:buFont typeface="Georgia" pitchFamily="18" charset="0"/>
              <a:buNone/>
            </a:pPr>
            <a:r>
              <a:rPr lang="ru-RU" sz="2400" b="1" i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частичное выполнение задания учеником</a:t>
            </a:r>
            <a:r>
              <a:rPr lang="ru-RU" sz="24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Это связано с неумением ученика «удержать » цель учебной задачи в ходе её решения, неумением планировать шаги своей работы, не контролирует ход решения, подменять задание более простым, ответ на первую часть вопроса, пропуская вторую;</a:t>
            </a:r>
          </a:p>
          <a:p>
            <a:pPr algn="just">
              <a:buFont typeface="Georgia" pitchFamily="18" charset="0"/>
              <a:buNone/>
            </a:pPr>
            <a:r>
              <a:rPr lang="ru-RU" sz="24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неумение применять теоретические знания</a:t>
            </a:r>
            <a:r>
              <a:rPr lang="ru-RU" sz="24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Это происходит при изменении учебной ситуации или формулировки задания. Ученики подменяют понятия, ориентируются на внешние, несущественные свойства изученных объектов.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98588"/>
          </a:xfrm>
        </p:spPr>
        <p:txBody>
          <a:bodyPr rtlCol="0">
            <a:normAutofit/>
          </a:bodyPr>
          <a:lstStyle/>
          <a:p>
            <a:pPr marL="484628" algn="ctr" fontAlgn="auto"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</a:rPr>
              <a:t>Функции мониторинга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39552" y="1124744"/>
          <a:ext cx="822960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36610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638300"/>
          </a:xfrm>
        </p:spPr>
        <p:txBody>
          <a:bodyPr/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Типичные трудности четвероклассников при выполнении итоговых работ, составленных на основе планируемых результатов обучения.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неумение  составить и реализовать план или алгоритм решения учебной задачи. </a:t>
            </a: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  оценке достижений ученикам предлагают только задания базового уровня «Ученик научится».</a:t>
            </a:r>
          </a:p>
          <a:p>
            <a:endPara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незнание  или непонимание  предметной, в т.ч. научной, терминологии; неумение её использовать для решения учебных и практических задач;</a:t>
            </a:r>
          </a:p>
          <a:p>
            <a:endParaRPr lang="ru-RU" sz="24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решение учебной  практиковалось одним способом;</a:t>
            </a:r>
          </a:p>
          <a:p>
            <a:endParaRPr lang="ru-RU" sz="24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1071562"/>
          </a:xfrm>
        </p:spPr>
        <p:txBody>
          <a:bodyPr/>
          <a:lstStyle/>
          <a:p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Подходы к контролю и оцениванию умений смыслового чтения в начальной школе.  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5216525"/>
          </a:xfrm>
        </p:spPr>
        <p:txBody>
          <a:bodyPr>
            <a:noAutofit/>
          </a:bodyPr>
          <a:lstStyle/>
          <a:p>
            <a:pPr marL="365760" indent="-256032" algn="just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ФГОС НОО и основного  общего образования относит «овладение навыками смыслового чтения текстов различных стилей и жанров в соответствии с целями и задачами» к обязательным </a:t>
            </a:r>
            <a:r>
              <a:rPr lang="ru-RU" sz="2400" b="1" i="1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метапредметным</a:t>
            </a:r>
            <a:r>
              <a:rPr lang="ru-RU" sz="2400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результатам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освоения учащимися ООП.</a:t>
            </a:r>
          </a:p>
          <a:p>
            <a:pPr marL="365760" indent="-256032" algn="just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sz="2400" b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algn="just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 смысловым чтением понимается «</a:t>
            </a:r>
            <a:r>
              <a:rPr lang="ru-RU" sz="2400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осмысление цели чтения и выбор вида чтения в зависимости от цели; извлечение  необходимой информации из прослушанных текстов различных жанров; определение основной  и второстепенной информации; свободная ориентация и восприятие текстов художественного, научного, публицистического и официально-делового стилей;»</a:t>
            </a:r>
            <a:endParaRPr lang="ru-RU" sz="2400" b="1" i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4286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650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30838"/>
          </a:xfrm>
        </p:spPr>
        <p:txBody>
          <a:bodyPr/>
          <a:lstStyle/>
          <a:p>
            <a:pPr algn="just"/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Развитие умений смыслового чтения  у младших школьников должно быть </a:t>
            </a:r>
            <a:r>
              <a:rPr lang="ru-RU" sz="2400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направлено</a:t>
            </a:r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овладение ими навыками и приёмами нахождения и понимания текстовой информации ( анализ текста): </a:t>
            </a:r>
            <a:r>
              <a:rPr lang="ru-RU" sz="2400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например, идеи текста, авторского замысла, причинно-следственных связей явлений и событий.</a:t>
            </a:r>
          </a:p>
          <a:p>
            <a:pPr algn="just"/>
            <a:endParaRPr lang="ru-RU" sz="2400" b="1" i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b="1" i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Чтение литературного</a:t>
            </a:r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художественного  произведения в первую очередь должно обеспечивать </a:t>
            </a:r>
            <a:r>
              <a:rPr lang="ru-RU" sz="2400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включение читателя в эмоциональный настрой текста</a:t>
            </a:r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>
          <a:xfrm>
            <a:off x="457200" y="571500"/>
            <a:ext cx="8229600" cy="1214438"/>
          </a:xfrm>
        </p:spPr>
        <p:txBody>
          <a:bodyPr/>
          <a:lstStyle/>
          <a:p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Критерии читательского и литературного развития младших (примерные)  предметные.  </a:t>
            </a:r>
          </a:p>
        </p:txBody>
      </p:sp>
      <p:sp>
        <p:nvSpPr>
          <p:cNvPr id="28674" name="Содержимое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5002213"/>
          </a:xfrm>
        </p:spPr>
        <p:txBody>
          <a:bodyPr/>
          <a:lstStyle/>
          <a:p>
            <a:pPr algn="just"/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Общая начитанность; направленность литературных интересов.</a:t>
            </a:r>
          </a:p>
          <a:p>
            <a:pPr algn="just"/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Активность оценки прочитанного.</a:t>
            </a:r>
          </a:p>
          <a:p>
            <a:pPr algn="just"/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Способность применить исторические, литературные знания в ходе анализа текста.</a:t>
            </a:r>
          </a:p>
          <a:p>
            <a:pPr algn="just"/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Активность читательских чувств.</a:t>
            </a:r>
          </a:p>
          <a:p>
            <a:pPr algn="just"/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 Уметь определять настроение, развитие сюжета,  сопоставлять героев и ситуации, видеть авторскую позицию;</a:t>
            </a:r>
          </a:p>
          <a:p>
            <a:pPr algn="just"/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6.  Уметь выделять общие свойства произведений одного жанра и  различать индивидуальное своеобразие в пределах общего жанра;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500"/>
            <a:ext cx="8229600" cy="785813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Способности  и умения, связанные с литературно-творческой деятельностью уч-ся.</a:t>
            </a:r>
            <a:endPara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698" name="Содержимое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5216525"/>
          </a:xfrm>
        </p:spPr>
        <p:txBody>
          <a:bodyPr/>
          <a:lstStyle/>
          <a:p>
            <a:pPr algn="just"/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Уметь </a:t>
            </a:r>
            <a:r>
              <a:rPr lang="ru-RU" sz="2400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рассказать о своих чувствах </a:t>
            </a:r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возникших при чтении, и </a:t>
            </a:r>
            <a:r>
              <a:rPr lang="ru-RU" sz="2400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найти в собственном жизненном опыте </a:t>
            </a:r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аналог ситуации.</a:t>
            </a:r>
          </a:p>
          <a:p>
            <a:pPr algn="just"/>
            <a:endParaRPr lang="ru-RU" sz="2400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Уметь </a:t>
            </a:r>
            <a:r>
              <a:rPr lang="ru-RU" sz="2400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видеть обстановку действия </a:t>
            </a:r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мысленно рисовать портрет персонажа.</a:t>
            </a:r>
          </a:p>
          <a:p>
            <a:pPr algn="just"/>
            <a:endParaRPr lang="ru-RU" sz="2400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Уметь </a:t>
            </a:r>
            <a:r>
              <a:rPr lang="ru-RU" sz="2400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передавать динамику чувств героя </a:t>
            </a:r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автора</a:t>
            </a:r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процессе выразительного чтения.</a:t>
            </a:r>
          </a:p>
          <a:p>
            <a:pPr algn="just"/>
            <a:endParaRPr lang="ru-RU" sz="2400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4.Уметь </a:t>
            </a:r>
            <a:r>
              <a:rPr lang="ru-RU" sz="2400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инсценировать фрагмент текста, создать диафильм, киносценарий,  пантомиму.</a:t>
            </a:r>
          </a:p>
          <a:p>
            <a:pPr algn="just"/>
            <a:endParaRPr lang="ru-RU" sz="2400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6934200" cy="914400"/>
          </a:xfrm>
        </p:spPr>
        <p:txBody>
          <a:bodyPr/>
          <a:lstStyle/>
          <a:p>
            <a:pPr algn="ctr"/>
            <a:r>
              <a:rPr lang="ru-RU" sz="2400" i="1" dirty="0" smtClean="0"/>
              <a:t>Рекомендации для учителей начальных классов</a:t>
            </a:r>
            <a:endParaRPr lang="ru-RU" sz="24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1400" dirty="0" smtClean="0"/>
              <a:t>Добавить тему освоения результатов обучения в план родительских собраний для ознакомления родительской общественности с вопросом о важности проведения мониторинговых работ, их структуре и принципах отбора заданий, соответствующих возрастным особенностям младших школьников.</a:t>
            </a:r>
          </a:p>
          <a:p>
            <a:pPr lvl="0"/>
            <a:r>
              <a:rPr lang="ru-RU" sz="1400" dirty="0" smtClean="0"/>
              <a:t>Использовать текущий контроль в форме комплексных работ в тестовой форме, проверяющих как знание текущего материала, так и пройденного ранее. </a:t>
            </a:r>
          </a:p>
          <a:p>
            <a:pPr lvl="0"/>
            <a:r>
              <a:rPr lang="ru-RU" sz="1400" dirty="0" smtClean="0"/>
              <a:t>Включать в содержание уроков по предметам задания на работу с информацией, представленной в различном виде (в виде литературных и научно-познавательных текстов, таблиц, диаграмм, графиков и др.) и решать учебные и практические задачи на основе сформированных предметных знаний и умений, а также универсальных учебных действий на </a:t>
            </a:r>
            <a:r>
              <a:rPr lang="ru-RU" sz="1400" dirty="0" err="1" smtClean="0"/>
              <a:t>межпредметной</a:t>
            </a:r>
            <a:r>
              <a:rPr lang="ru-RU" sz="1400" dirty="0" smtClean="0"/>
              <a:t> основе.</a:t>
            </a:r>
          </a:p>
          <a:p>
            <a:pPr lvl="0"/>
            <a:r>
              <a:rPr lang="ru-RU" sz="1400" dirty="0" smtClean="0"/>
              <a:t>В процессе обучения решению задач следует избегать натаскивания в решении задач определенного вида, учить сознательному подходу к решению задач, учить ориентироваться в определенной жизненной ситуации, описанной в задаче, учить осознанному выделению данных задачи, осознанному выбору действий.</a:t>
            </a:r>
          </a:p>
          <a:p>
            <a:pPr lvl="0"/>
            <a:r>
              <a:rPr lang="ru-RU" sz="1400" dirty="0" smtClean="0"/>
              <a:t>Большее внимание следует уделить обучению  выразительному чтению текста задачи, так как причинами ошибок могут стать и  невозможность самостоятельно правильно прочитать задачу, расставить логические ударения и т.д.</a:t>
            </a:r>
          </a:p>
          <a:p>
            <a:pPr lvl="0"/>
            <a:r>
              <a:rPr lang="ru-RU" sz="1400" dirty="0" smtClean="0"/>
              <a:t> Приучать учащихся к внимательному чтению и неукоснительному выполнению инструкций, использующихся в материалах мониторинговых работ.</a:t>
            </a:r>
          </a:p>
          <a:p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6934200" cy="720080"/>
          </a:xfrm>
        </p:spPr>
        <p:txBody>
          <a:bodyPr/>
          <a:lstStyle/>
          <a:p>
            <a:pPr algn="ctr"/>
            <a:r>
              <a:rPr lang="ru-RU" sz="2400" i="1" dirty="0" smtClean="0"/>
              <a:t>Диагностические работы, 1 класс</a:t>
            </a:r>
            <a:endParaRPr lang="ru-RU" sz="24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052736"/>
            <a:ext cx="8075240" cy="50734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sz="1600" dirty="0"/>
          </a:p>
          <a:p>
            <a:pPr lvl="0"/>
            <a:r>
              <a:rPr lang="ru-RU" sz="1800" b="1" dirty="0" smtClean="0"/>
              <a:t>стартовая психологическая диагностика</a:t>
            </a:r>
            <a:r>
              <a:rPr lang="ru-RU" sz="1800" dirty="0" smtClean="0"/>
              <a:t>  </a:t>
            </a:r>
            <a:r>
              <a:rPr lang="ru-RU" sz="1800" dirty="0"/>
              <a:t>с целью выяснения уровня готовности каждого ребенка к обучению в школе, его индивидуальных особенностей; разработки рекомендаций учителю и  консультирования родителей</a:t>
            </a:r>
            <a:r>
              <a:rPr lang="ru-RU" sz="1800" dirty="0" smtClean="0"/>
              <a:t>;</a:t>
            </a:r>
          </a:p>
          <a:p>
            <a:pPr lvl="0"/>
            <a:endParaRPr lang="ru-RU" sz="1800" dirty="0"/>
          </a:p>
          <a:p>
            <a:pPr lvl="0"/>
            <a:r>
              <a:rPr lang="ru-RU" sz="1800" b="1" dirty="0" smtClean="0"/>
              <a:t>стартовая педагогическая диагностика </a:t>
            </a:r>
            <a:r>
              <a:rPr lang="ru-RU" sz="1800" dirty="0"/>
              <a:t>(сентябрь), </a:t>
            </a:r>
            <a:r>
              <a:rPr lang="ru-RU" sz="1800" dirty="0" smtClean="0"/>
              <a:t>позволяющая </a:t>
            </a:r>
            <a:r>
              <a:rPr lang="ru-RU" sz="1800" dirty="0"/>
              <a:t>определить начальный уровень </a:t>
            </a:r>
            <a:r>
              <a:rPr lang="ru-RU" sz="1800" dirty="0" err="1"/>
              <a:t>сформированности</a:t>
            </a:r>
            <a:r>
              <a:rPr lang="ru-RU" sz="1800" dirty="0"/>
              <a:t> у учащихся организационных, интеллектуальных и коммуникативных умений и навыков</a:t>
            </a:r>
            <a:r>
              <a:rPr lang="ru-RU" sz="1800" dirty="0" smtClean="0"/>
              <a:t>;</a:t>
            </a:r>
          </a:p>
          <a:p>
            <a:pPr lvl="0"/>
            <a:endParaRPr lang="ru-RU" sz="1800" dirty="0"/>
          </a:p>
          <a:p>
            <a:pPr lvl="0"/>
            <a:r>
              <a:rPr lang="ru-RU" sz="1800" b="1" dirty="0" smtClean="0"/>
              <a:t>промежуточная диагностика </a:t>
            </a:r>
            <a:r>
              <a:rPr lang="ru-RU" sz="1800" dirty="0"/>
              <a:t>(декабрь – январь), </a:t>
            </a:r>
            <a:r>
              <a:rPr lang="ru-RU" sz="1800" dirty="0" smtClean="0"/>
              <a:t>определяющая </a:t>
            </a:r>
            <a:r>
              <a:rPr lang="ru-RU" sz="1800" dirty="0" err="1"/>
              <a:t>общеучебные</a:t>
            </a:r>
            <a:r>
              <a:rPr lang="ru-RU" sz="1800" dirty="0"/>
              <a:t> и организационные умения учащегося, а так же его психологический портрет</a:t>
            </a:r>
            <a:r>
              <a:rPr lang="ru-RU" sz="1800" dirty="0" smtClean="0"/>
              <a:t>;</a:t>
            </a:r>
          </a:p>
          <a:p>
            <a:pPr lvl="0"/>
            <a:endParaRPr lang="ru-RU" sz="1800" dirty="0"/>
          </a:p>
          <a:p>
            <a:pPr lvl="0"/>
            <a:r>
              <a:rPr lang="ru-RU" sz="1800" b="1" dirty="0" smtClean="0"/>
              <a:t>итоговая диагностика </a:t>
            </a:r>
            <a:r>
              <a:rPr lang="ru-RU" sz="1800" dirty="0"/>
              <a:t>(май), </a:t>
            </a:r>
            <a:r>
              <a:rPr lang="ru-RU" sz="1800" dirty="0" smtClean="0"/>
              <a:t>выявляющая </a:t>
            </a:r>
            <a:r>
              <a:rPr lang="ru-RU" sz="1800" dirty="0" err="1"/>
              <a:t>сформированность</a:t>
            </a:r>
            <a:r>
              <a:rPr lang="ru-RU" sz="1800" dirty="0"/>
              <a:t> универсальных учебных действий </a:t>
            </a:r>
            <a:r>
              <a:rPr lang="ru-RU" sz="1800" dirty="0" smtClean="0"/>
              <a:t>учащихся</a:t>
            </a:r>
            <a:endParaRPr lang="ru-RU" sz="1800" dirty="0"/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280429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69342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Результаты</a:t>
            </a:r>
            <a:r>
              <a:rPr lang="ru-RU" sz="1600" dirty="0"/>
              <a:t> </a:t>
            </a:r>
            <a:r>
              <a:rPr lang="ru-RU" sz="1600" dirty="0" smtClean="0"/>
              <a:t>педагогической </a:t>
            </a:r>
            <a:r>
              <a:rPr lang="ru-RU" sz="1600" dirty="0"/>
              <a:t>диагностики </a:t>
            </a:r>
            <a:br>
              <a:rPr lang="ru-RU" sz="1600" dirty="0"/>
            </a:br>
            <a:r>
              <a:rPr lang="ru-RU" sz="1600" dirty="0"/>
              <a:t>ученика/ученицы 1 класса </a:t>
            </a:r>
            <a:r>
              <a:rPr lang="ru-RU" sz="1600" dirty="0" smtClean="0"/>
              <a:t>«А»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МБОУ </a:t>
            </a:r>
            <a:r>
              <a:rPr lang="ru-RU" sz="1600" dirty="0" smtClean="0"/>
              <a:t>СОШ </a:t>
            </a:r>
            <a:r>
              <a:rPr lang="ru-RU" sz="1600" dirty="0"/>
              <a:t>№ </a:t>
            </a:r>
            <a:r>
              <a:rPr lang="ru-RU" sz="1600" dirty="0" smtClean="0"/>
              <a:t>55 муниципального образования город Армавир Краснодарского края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 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69739796"/>
              </p:ext>
            </p:extLst>
          </p:nvPr>
        </p:nvGraphicFramePr>
        <p:xfrm>
          <a:off x="1928794" y="1071546"/>
          <a:ext cx="5256584" cy="55546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2707"/>
                <a:gridCol w="898448"/>
                <a:gridCol w="1042094"/>
                <a:gridCol w="836432"/>
                <a:gridCol w="1126903"/>
              </a:tblGrid>
              <a:tr h="6694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Название работы</a:t>
                      </a:r>
                      <a:endParaRPr lang="ru-RU" sz="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91" marR="484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Сроки проведения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91" marR="484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Предметная область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91" marR="484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Личный результат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91" marR="484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Максимальный результат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91" marR="48491" marT="0" marB="0"/>
                </a:tc>
              </a:tr>
              <a:tr h="15062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Первое диагностическое обследование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(Л. Журовой, 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А. Евдокимовой, 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Е. Кочуровой)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91" marR="484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Сентябрь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91" marR="484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Комплексная работа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91" marR="48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_________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91" marR="48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21 балл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91" marR="48491" marT="0" marB="0"/>
                </a:tc>
              </a:tr>
              <a:tr h="13389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Второе диагностическое обследование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91" marR="484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Декабрь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91" marR="484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Комплексная работа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91" marR="484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_________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91" marR="484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23 балла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91" marR="48491" marT="0" marB="0" anchor="ctr"/>
                </a:tc>
              </a:tr>
              <a:tr h="13389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Третье диагностическое обследование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91" marR="484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Май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91" marR="484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Комплексная работа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91" marR="48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_________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91" marR="48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21 балл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91" marR="48491" marT="0" marB="0"/>
                </a:tc>
              </a:tr>
              <a:tr h="6910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Краевая диагностическая работа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91" marR="484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Май 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91" marR="484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Комплексная работа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91" marR="48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_________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91" marR="48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22 балла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491" marR="4849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1570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600200" y="228600"/>
            <a:ext cx="7315200" cy="914400"/>
          </a:xfrm>
          <a:prstGeom prst="rect">
            <a:avLst/>
          </a:prstGeom>
          <a:solidFill>
            <a:schemeClr val="folHlink">
              <a:alpha val="1607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9" tIns="45719" rIns="91439" bIns="45719" anchor="ctr"/>
          <a:lstStyle/>
          <a:p>
            <a:pPr algn="ctr"/>
            <a:r>
              <a:rPr lang="ru-RU" sz="4000" b="1">
                <a:solidFill>
                  <a:srgbClr val="0066FF"/>
                </a:solidFill>
                <a:latin typeface="Cambria" pitchFamily="18" charset="0"/>
              </a:rPr>
              <a:t>Школьный старт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52400" y="152400"/>
            <a:ext cx="1143000" cy="1131888"/>
            <a:chOff x="113" y="55"/>
            <a:chExt cx="906" cy="837"/>
          </a:xfrm>
        </p:grpSpPr>
        <p:pic>
          <p:nvPicPr>
            <p:cNvPr id="10249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55"/>
              <a:ext cx="907" cy="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250" name="Text Box 5"/>
            <p:cNvSpPr txBox="1">
              <a:spLocks noChangeArrowheads="1"/>
            </p:cNvSpPr>
            <p:nvPr/>
          </p:nvSpPr>
          <p:spPr bwMode="auto">
            <a:xfrm>
              <a:off x="113" y="55"/>
              <a:ext cx="907" cy="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ru-RU"/>
            </a:p>
          </p:txBody>
        </p:sp>
      </p:grpSp>
      <p:pic>
        <p:nvPicPr>
          <p:cNvPr id="10244" name="Picture 6" descr="START_Tet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981200"/>
            <a:ext cx="2190750" cy="3121025"/>
          </a:xfrm>
          <a:prstGeom prst="rect">
            <a:avLst/>
          </a:prstGeom>
          <a:noFill/>
          <a:ln w="9525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45" name="Picture 7" descr="Met_START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981200"/>
            <a:ext cx="2197100" cy="3068638"/>
          </a:xfrm>
          <a:prstGeom prst="rect">
            <a:avLst/>
          </a:prstGeom>
          <a:noFill/>
          <a:ln w="9525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Text Box 10"/>
          <p:cNvSpPr txBox="1">
            <a:spLocks noChangeArrowheads="1"/>
          </p:cNvSpPr>
          <p:nvPr/>
        </p:nvSpPr>
        <p:spPr bwMode="auto">
          <a:xfrm>
            <a:off x="742286" y="5141435"/>
            <a:ext cx="8229600" cy="646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9" tIns="45719" rIns="91439" bIns="45719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Cambria" pitchFamily="18" charset="0"/>
              </a:rPr>
              <a:t>Авторы комплекта: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Cambria" pitchFamily="18" charset="0"/>
              </a:rPr>
              <a:t>Т.В. </a:t>
            </a:r>
            <a:r>
              <a:rPr lang="ru-RU" b="1" dirty="0" err="1">
                <a:latin typeface="Cambria" pitchFamily="18" charset="0"/>
              </a:rPr>
              <a:t>Беглова</a:t>
            </a:r>
            <a:r>
              <a:rPr lang="ru-RU" b="1" dirty="0">
                <a:latin typeface="Cambria" pitchFamily="18" charset="0"/>
              </a:rPr>
              <a:t>, М.Р. </a:t>
            </a:r>
            <a:r>
              <a:rPr lang="ru-RU" b="1" dirty="0" err="1">
                <a:latin typeface="Cambria" pitchFamily="18" charset="0"/>
              </a:rPr>
              <a:t>Битянова</a:t>
            </a:r>
            <a:r>
              <a:rPr lang="ru-RU" b="1" dirty="0">
                <a:latin typeface="Cambria" pitchFamily="18" charset="0"/>
              </a:rPr>
              <a:t>, Т.В. Меркулова, А.Г. </a:t>
            </a:r>
            <a:r>
              <a:rPr lang="ru-RU" b="1" dirty="0" smtClean="0">
                <a:latin typeface="Cambria" pitchFamily="18" charset="0"/>
              </a:rPr>
              <a:t>Теплицкая</a:t>
            </a:r>
            <a:endParaRPr lang="ru-RU" b="1" dirty="0">
              <a:latin typeface="Cambria" pitchFamily="18" charset="0"/>
            </a:endParaRPr>
          </a:p>
        </p:txBody>
      </p:sp>
      <p:sp>
        <p:nvSpPr>
          <p:cNvPr id="10247" name="Text Box 11"/>
          <p:cNvSpPr txBox="1">
            <a:spLocks noChangeArrowheads="1"/>
          </p:cNvSpPr>
          <p:nvPr/>
        </p:nvSpPr>
        <p:spPr bwMode="auto">
          <a:xfrm>
            <a:off x="304800" y="2057400"/>
            <a:ext cx="1371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9" tIns="45719" rIns="91439" bIns="45719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2000" b="1" dirty="0">
                <a:latin typeface="Cambria" pitchFamily="18" charset="0"/>
              </a:rPr>
              <a:t>Рабочая тетрадь</a:t>
            </a:r>
          </a:p>
        </p:txBody>
      </p:sp>
      <p:sp>
        <p:nvSpPr>
          <p:cNvPr id="10248" name="Text Box 12"/>
          <p:cNvSpPr txBox="1">
            <a:spLocks noChangeArrowheads="1"/>
          </p:cNvSpPr>
          <p:nvPr/>
        </p:nvSpPr>
        <p:spPr bwMode="auto">
          <a:xfrm>
            <a:off x="4211638" y="2209800"/>
            <a:ext cx="21129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9" tIns="45719" rIns="91439" bIns="45719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2000" b="1" dirty="0">
                <a:latin typeface="Cambria" pitchFamily="18" charset="0"/>
              </a:rPr>
              <a:t>Методические рекомендации</a:t>
            </a:r>
          </a:p>
        </p:txBody>
      </p:sp>
    </p:spTree>
    <p:extLst>
      <p:ext uri="{BB962C8B-B14F-4D97-AF65-F5344CB8AC3E}">
        <p14:creationId xmlns:p14="http://schemas.microsoft.com/office/powerpoint/2010/main" xmlns="" val="198157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>
            <a:grpSpLocks/>
          </p:cNvGrpSpPr>
          <p:nvPr/>
        </p:nvGrpSpPr>
        <p:grpSpPr bwMode="auto">
          <a:xfrm>
            <a:off x="241300" y="304800"/>
            <a:ext cx="8715375" cy="6429375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69872" y="284964"/>
              <a:ext cx="4251355" cy="6215105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227" y="284964"/>
              <a:ext cx="4249767" cy="6215105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9488" y="417513"/>
            <a:ext cx="261937" cy="555625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6" rIns="91436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88" y="417513"/>
            <a:ext cx="261937" cy="555625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6" rIns="91436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6125" y="417513"/>
            <a:ext cx="500063" cy="571500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6" rIns="91436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4013" y="414338"/>
            <a:ext cx="500062" cy="571500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6" rIns="91436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536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E4EDD2"/>
              </a:clrFrom>
              <a:clrTo>
                <a:srgbClr val="E4EDD2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869" r="27063"/>
          <a:stretch>
            <a:fillRect/>
          </a:stretch>
        </p:blipFill>
        <p:spPr bwMode="auto">
          <a:xfrm>
            <a:off x="323850" y="549275"/>
            <a:ext cx="4319588" cy="586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8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E4EDD2"/>
              </a:clrFrom>
              <a:clrTo>
                <a:srgbClr val="E4EDD2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8322" r="27063"/>
          <a:stretch>
            <a:fillRect/>
          </a:stretch>
        </p:blipFill>
        <p:spPr bwMode="auto">
          <a:xfrm>
            <a:off x="4616450" y="333375"/>
            <a:ext cx="4419600" cy="619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611560" y="692696"/>
            <a:ext cx="1008112" cy="3600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6" rIns="91436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15.</a:t>
            </a:r>
          </a:p>
        </p:txBody>
      </p:sp>
    </p:spTree>
    <p:extLst>
      <p:ext uri="{BB962C8B-B14F-4D97-AF65-F5344CB8AC3E}">
        <p14:creationId xmlns:p14="http://schemas.microsoft.com/office/powerpoint/2010/main" xmlns="" val="25918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357188"/>
            <a:ext cx="8426450" cy="5872162"/>
          </a:xfrm>
        </p:spPr>
        <p:txBody>
          <a:bodyPr anchor="ctr">
            <a:normAutofit/>
          </a:bodyPr>
          <a:lstStyle/>
          <a:p>
            <a:pPr marL="365760" indent="-256032" algn="just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algn="just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algn="just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Многолетний опыт в составлении и анализе мониторинговых работ показывает, что 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установить идентичность заданий по степени сложности в нескольких вариантах и степень сложности самих вариантов </a:t>
            </a: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можно только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после проведения исследования на значительной выборке. 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785813"/>
            <a:ext cx="8505825" cy="5462587"/>
          </a:xfrm>
        </p:spPr>
        <p:txBody>
          <a:bodyPr>
            <a:noAutofit/>
          </a:bodyPr>
          <a:lstStyle/>
          <a:p>
            <a:pPr marL="365760" indent="-256032" algn="just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использовании инструментария внешнего мониторинга в ходе внутреннего контроля </a:t>
            </a: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необходимо сместить акценты с контроля соответствия знаний, умений, навыков учащихся заданным образовательным стандартам  на контроль индивидуальной динамики продвижения каждого ученика, на диагностику трудностей.</a:t>
            </a:r>
          </a:p>
          <a:p>
            <a:pPr marL="365760" indent="-256032" algn="just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sz="2400" b="1" i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algn="just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Анализ результатов внутреннего контроля, построенного на </a:t>
            </a: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КИМах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внешнего мониторинга, </a:t>
            </a: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должен позволять педагогу осознавать характер трудностей ученика и давать информацию об их причинах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511300"/>
          </a:xfrm>
        </p:spPr>
        <p:txBody>
          <a:bodyPr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Концептуальные основы построения системы мониторинга</a:t>
            </a:r>
            <a:br>
              <a:rPr lang="ru-RU" sz="24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и принципы создания контрольно - измерительных                   материалов.</a:t>
            </a:r>
            <a:endParaRPr lang="ru-RU" sz="2400" b="1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428596" y="1857364"/>
            <a:ext cx="8434387" cy="4605337"/>
          </a:xfrm>
        </p:spPr>
        <p:txBody>
          <a:bodyPr/>
          <a:lstStyle/>
          <a:p>
            <a:pPr algn="just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Основой для создания работ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являются общие положения ФГОС, связанные как с общей формулировкой предметных требований (п.9), так и с положениями об итоговой оценке качества освоения ООП НОО (п.13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При характеристике предметных результатов указывается, что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они включают в себя освоенный  школьниками в ходе изучения предмета опыт  по получению нового знания, его преобразованию и применению, а также систему базовых элементов научного знани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5359400"/>
          </a:xfrm>
        </p:spPr>
        <p:txBody>
          <a:bodyPr>
            <a:normAutofit lnSpcReduction="10000"/>
          </a:bodyPr>
          <a:lstStyle/>
          <a:p>
            <a:pPr marL="365760" indent="-256032" algn="just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характеристике итоговых работ указывается, </a:t>
            </a:r>
            <a:r>
              <a:rPr lang="ru-RU" sz="26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их результаты характеризуют уровень освоения школьниками основных формируемых способов действий </a:t>
            </a:r>
            <a:r>
              <a:rPr lang="ru-RU" sz="2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отношении к опорной системе знаний, необходимых для обучения на следующей ступени образования.</a:t>
            </a:r>
          </a:p>
          <a:p>
            <a:pPr marL="365760" indent="-256032" algn="just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365760" indent="-256032" algn="just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6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Итоговые работы будут направлены </a:t>
            </a:r>
            <a:r>
              <a:rPr lang="ru-RU" sz="2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только и не столько на проверку знаний в чистом виде, сколько </a:t>
            </a:r>
            <a:r>
              <a:rPr lang="ru-RU" sz="26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умение учащихся оперировать этими знаниями, на овладение ими определённым набором способов действия с предметным  материалом.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400" dirty="0" smtClean="0"/>
              <a:t> 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algn="just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соответствии с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деятельностным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подходом, отражённом во ФГОС НОО,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объектами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контроля являются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способность решать учебные и практические задачи, используя приобретенные знания.</a:t>
            </a:r>
          </a:p>
          <a:p>
            <a:pPr marL="365760" indent="-256032" algn="just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algn="just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sz="2400" b="1" i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algn="just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Опора на предметные результаты освоения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ООП НОО,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определённые в стандарте (пункт 12.1),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они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являются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ключевыми ориентирами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составлении работ.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75" y="785813"/>
            <a:ext cx="8229600" cy="5500687"/>
          </a:xfrm>
        </p:spPr>
        <p:txBody>
          <a:bodyPr>
            <a:normAutofit/>
          </a:bodyPr>
          <a:lstStyle/>
          <a:p>
            <a:pPr marL="365760" indent="-256032" algn="just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соответствии с ФГОС НОО в качестве объектов контроля 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должны выступать не только предметные, но и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метапредметные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результаты –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освоенные обучающимися способы действий, которые применимы как в рамках образовательного процесса, так и при решении проблем в реальных жизненных ситуациях.</a:t>
            </a:r>
          </a:p>
          <a:p>
            <a:pPr marL="365760" indent="-256032" algn="just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sz="2400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algn="just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Предметные работы также обладают большим потенциалом для оценки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результатов.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(например, узнать в слове количество звуков - предметные УУД, а удерживать в памяти цель задания, доказывать, строить алгоритм выполнения задания - </a:t>
            </a:r>
            <a:r>
              <a:rPr lang="ru-RU" sz="2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метапредметные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УУД)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500063"/>
            <a:ext cx="7786688" cy="128587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700" b="1" dirty="0" smtClean="0">
                <a:solidFill>
                  <a:schemeClr val="accent6">
                    <a:lumMod val="75000"/>
                  </a:schemeClr>
                </a:solidFill>
              </a:rPr>
              <a:t>Примерные требования для проведения    мониторинговых работ.</a:t>
            </a:r>
            <a:r>
              <a:rPr lang="ru-RU" sz="44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4400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5359400"/>
          </a:xfrm>
        </p:spPr>
        <p:txBody>
          <a:bodyPr>
            <a:normAutofit/>
          </a:bodyPr>
          <a:lstStyle/>
          <a:p>
            <a:pPr marL="365760" indent="-256032" algn="just" fontAlgn="auto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Содержание работ 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должно быть ключевым для данного класса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65760" indent="-256032" algn="just" fontAlgn="auto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Усвоение данного содержания 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должно иметь значение для дальнейшего обучения 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как в очередном классе, так и  в основной школе; </a:t>
            </a:r>
          </a:p>
          <a:p>
            <a:pPr marL="365760" indent="-256032" algn="just" fontAlgn="auto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Содержание работ должно позволять 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делать выводы об индивидуальном прогрессе каждого уч-ся;</a:t>
            </a:r>
          </a:p>
          <a:p>
            <a:pPr marL="365760" indent="-256032" algn="just" fontAlgn="auto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работах должен соблюдаться 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баланс заданий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оценивающих 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предметные, </a:t>
            </a:r>
            <a:r>
              <a:rPr lang="ru-RU" sz="20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метапредметные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УУД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65760" indent="-256032" algn="just" fontAlgn="auto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содержании работ  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включены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два блока : 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базовый и задания повышенного уровня сложности;</a:t>
            </a:r>
          </a:p>
          <a:p>
            <a:pPr marL="365760" indent="-256032" algn="just" fontAlgn="auto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Чёткое формулирование 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цели 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 содержания заданий.</a:t>
            </a:r>
          </a:p>
          <a:p>
            <a:pPr marL="365760" indent="-256032" algn="just" fontAlgn="auto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Наличие 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разнообразных по форме заданий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направленных на 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оценку достижений одного и того же результата, 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например, найти характеристики заданного слова и найти слово с заданными характеристиками. </a:t>
            </a:r>
          </a:p>
          <a:p>
            <a:pPr marL="365760" indent="-256032" algn="just" fontAlgn="auto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endParaRPr lang="ru-RU" sz="20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1939</Words>
  <Application>Microsoft Office PowerPoint</Application>
  <PresentationFormat>Экран (4:3)</PresentationFormat>
  <Paragraphs>248</Paragraphs>
  <Slides>29</Slides>
  <Notes>4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1" baseType="lpstr">
      <vt:lpstr>Тема Office</vt:lpstr>
      <vt:lpstr>Документ</vt:lpstr>
      <vt:lpstr>Слайд 1</vt:lpstr>
      <vt:lpstr>Функции мониторинга</vt:lpstr>
      <vt:lpstr>Слайд 3</vt:lpstr>
      <vt:lpstr>Слайд 4</vt:lpstr>
      <vt:lpstr>Концептуальные основы построения системы мониторинга и принципы создания контрольно - измерительных                   материалов.</vt:lpstr>
      <vt:lpstr>Слайд 6</vt:lpstr>
      <vt:lpstr>Слайд 7</vt:lpstr>
      <vt:lpstr>Слайд 8</vt:lpstr>
      <vt:lpstr>Примерные требования для проведения    мониторинговых работ. </vt:lpstr>
      <vt:lpstr>Дифференциация требований к подготовке учащихся</vt:lpstr>
      <vt:lpstr>Характеристики  мониторинговой  работы </vt:lpstr>
      <vt:lpstr>Структура работы комплексного характера</vt:lpstr>
      <vt:lpstr>Задания итоговой комплексной работы для 1 класса, 2011/2012 учебного года</vt:lpstr>
      <vt:lpstr>Слайд 14</vt:lpstr>
      <vt:lpstr>Слайд 15</vt:lpstr>
      <vt:lpstr>Формулировка заданий</vt:lpstr>
      <vt:lpstr>Примеры заданий базового и повышенного уровней ( 2 класс):</vt:lpstr>
      <vt:lpstr>Слайд 18</vt:lpstr>
      <vt:lpstr>Типичные трудности четвероклассников при выполнении итоговых работ, составленных на основе планируемых результатов обучения.</vt:lpstr>
      <vt:lpstr>Типичные трудности четвероклассников при выполнении итоговых работ, составленных на основе планируемых результатов обучения.</vt:lpstr>
      <vt:lpstr>Подходы к контролю и оцениванию умений смыслового чтения в начальной школе.   </vt:lpstr>
      <vt:lpstr>Слайд 22</vt:lpstr>
      <vt:lpstr>Критерии читательского и литературного развития младших (примерные)  предметные.  </vt:lpstr>
      <vt:lpstr>Способности  и умения, связанные с литературно-творческой деятельностью уч-ся.</vt:lpstr>
      <vt:lpstr>Рекомендации для учителей начальных классов</vt:lpstr>
      <vt:lpstr>Диагностические работы, 1 класс</vt:lpstr>
      <vt:lpstr> Результаты педагогической диагностики  ученика/ученицы 1 класса «А» МБОУ СОШ № 55 муниципального образования город Армавир Краснодарского края  </vt:lpstr>
      <vt:lpstr>Слайд 28</vt:lpstr>
      <vt:lpstr>Слайд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IGOR</dc:creator>
  <cp:lastModifiedBy>Ирина</cp:lastModifiedBy>
  <cp:revision>9</cp:revision>
  <dcterms:created xsi:type="dcterms:W3CDTF">2013-11-20T04:45:04Z</dcterms:created>
  <dcterms:modified xsi:type="dcterms:W3CDTF">2013-11-20T12:21:15Z</dcterms:modified>
</cp:coreProperties>
</file>