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8" r:id="rId2"/>
    <p:sldId id="289" r:id="rId3"/>
    <p:sldId id="290" r:id="rId4"/>
    <p:sldId id="291" r:id="rId5"/>
    <p:sldId id="264" r:id="rId6"/>
    <p:sldId id="258" r:id="rId7"/>
    <p:sldId id="259" r:id="rId8"/>
    <p:sldId id="260" r:id="rId9"/>
    <p:sldId id="261" r:id="rId10"/>
    <p:sldId id="266" r:id="rId11"/>
    <p:sldId id="262" r:id="rId12"/>
    <p:sldId id="271" r:id="rId13"/>
    <p:sldId id="272" r:id="rId14"/>
    <p:sldId id="274" r:id="rId15"/>
    <p:sldId id="276" r:id="rId16"/>
    <p:sldId id="277" r:id="rId17"/>
    <p:sldId id="279" r:id="rId18"/>
    <p:sldId id="281" r:id="rId19"/>
    <p:sldId id="283" r:id="rId20"/>
    <p:sldId id="285" r:id="rId21"/>
    <p:sldId id="286" r:id="rId22"/>
    <p:sldId id="287" r:id="rId23"/>
    <p:sldId id="288" r:id="rId24"/>
    <p:sldId id="27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1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C211C-C2CC-4304-BEA0-78720C9DEA42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271BA-DE49-4513-8660-4C18AB87A0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381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A7D70-C880-4CB2-BA52-34DC5F4705CF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980728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Родительское собрание.</a:t>
            </a:r>
            <a:endParaRPr lang="ru-RU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5" descr="bd0509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667250"/>
            <a:ext cx="28797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Горизонтальный свиток 3"/>
          <p:cNvSpPr/>
          <p:nvPr/>
        </p:nvSpPr>
        <p:spPr>
          <a:xfrm>
            <a:off x="2235349" y="1772816"/>
            <a:ext cx="6441107" cy="43924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b="1" i="1" dirty="0" smtClean="0"/>
              <a:t>Родительское собрание</a:t>
            </a:r>
          </a:p>
          <a:p>
            <a:pPr algn="ctr"/>
            <a:r>
              <a:rPr lang="ru-RU" sz="3600" b="1" i="1" dirty="0" smtClean="0"/>
              <a:t>«Первые уроки школьной отметки.»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1928" y="332656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ru-RU" sz="3600" dirty="0"/>
              <a:t>Устраивайте праздники по случаю получения отличной отметки. Хорошее, как и плохое, запоминается ребёнком надолго и его хочется повторить. Пусть ребёнок получает хорошую отметку ради того, чтобы его отметили. Вскоре это станет привычкой.</a:t>
            </a:r>
          </a:p>
        </p:txBody>
      </p:sp>
      <p:pic>
        <p:nvPicPr>
          <p:cNvPr id="4" name="Picture 3" descr="2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76056" y="4670283"/>
            <a:ext cx="1728192" cy="1897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1214422"/>
            <a:ext cx="8215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ru-RU" sz="3600" dirty="0"/>
              <a:t>Демонстрируйте положительные результаты своего труда, чтобы ребёнку хотелось вам подражать.</a:t>
            </a:r>
          </a:p>
        </p:txBody>
      </p:sp>
      <p:pic>
        <p:nvPicPr>
          <p:cNvPr id="4" name="Picture 9" descr="AG00315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500570"/>
            <a:ext cx="2090254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Характеристика цифровой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оценки (отметки)  :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5» («отлично»)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b="1" dirty="0" smtClean="0"/>
              <a:t>высокий  </a:t>
            </a:r>
            <a:r>
              <a:rPr lang="ru-RU" sz="2800" b="1" dirty="0"/>
              <a:t>уровень выполнения требований </a:t>
            </a:r>
            <a:r>
              <a:rPr lang="ru-RU" sz="2800" b="1" dirty="0" smtClean="0"/>
              <a:t>: </a:t>
            </a:r>
            <a:r>
              <a:rPr lang="ru-RU" sz="2800" b="1" dirty="0"/>
              <a:t>отсутствие ошибок как по текущему, так и по предыдущему учебному материалу; </a:t>
            </a:r>
            <a:r>
              <a:rPr lang="ru-RU" sz="2800" b="1" dirty="0" smtClean="0"/>
              <a:t>полные, развёрнутые ответы, умение обосновать и доказать правильность своего ответа, не </a:t>
            </a:r>
            <a:r>
              <a:rPr lang="ru-RU" sz="2800" b="1" dirty="0"/>
              <a:t>более одного недочёта; логичность и полнота изложения</a:t>
            </a:r>
            <a:r>
              <a:rPr lang="ru-RU" sz="2800" dirty="0"/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ru-RU" sz="2800" b="1" dirty="0">
                <a:solidFill>
                  <a:srgbClr val="FF0000"/>
                </a:solidFill>
              </a:rPr>
              <a:t>«4» («хорошо»)</a:t>
            </a:r>
            <a:r>
              <a:rPr lang="ru-RU" sz="2800" dirty="0"/>
              <a:t> – </a:t>
            </a:r>
            <a:r>
              <a:rPr lang="ru-RU" sz="2800" b="1" dirty="0" smtClean="0"/>
              <a:t>хороший</a:t>
            </a:r>
            <a:r>
              <a:rPr lang="ru-RU" sz="2800" dirty="0" smtClean="0"/>
              <a:t> </a:t>
            </a:r>
            <a:r>
              <a:rPr lang="ru-RU" sz="2800" b="1" dirty="0" smtClean="0"/>
              <a:t>уровень </a:t>
            </a:r>
            <a:r>
              <a:rPr lang="ru-RU" sz="2800" b="1" dirty="0"/>
              <a:t>выполнения требований </a:t>
            </a:r>
            <a:r>
              <a:rPr lang="ru-RU" sz="2800" b="1" dirty="0" smtClean="0"/>
              <a:t>: </a:t>
            </a:r>
            <a:r>
              <a:rPr lang="ru-RU" sz="2800" b="1" dirty="0"/>
              <a:t>использование дополнительного материала, полнота и логичность раскрытия вопроса; самостоятельность суждений, отражение своего отношения к предмету обсуждения; незначительные нарушения логики изложения материала; использование нерациональных приёмов решения учебной задачи; отдельные неточности в изложении материала;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«3» («удовлетворительно») </a:t>
            </a:r>
            <a:r>
              <a:rPr lang="ru-RU" dirty="0"/>
              <a:t>– </a:t>
            </a:r>
            <a:r>
              <a:rPr lang="ru-RU" b="1" dirty="0"/>
              <a:t>достаточный минимальный уровень выполнения требований, предъявляемых к конкретной работе; отдельные нарушения логики изложения материала; неполнота раскрытия вопроса;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«2» («плохо») </a:t>
            </a:r>
            <a:r>
              <a:rPr lang="ru-RU" b="1" dirty="0" smtClean="0"/>
              <a:t>–очень низкий </a:t>
            </a:r>
            <a:r>
              <a:rPr lang="ru-RU" b="1" dirty="0"/>
              <a:t>уровень выполнения требований </a:t>
            </a:r>
            <a:r>
              <a:rPr lang="ru-RU" b="1" dirty="0" smtClean="0"/>
              <a:t>: </a:t>
            </a:r>
            <a:r>
              <a:rPr lang="ru-RU" b="1" dirty="0"/>
              <a:t>наличие более 6 ошибок или 10 недочётов по текущему материалу; нарушение логики</a:t>
            </a:r>
            <a:r>
              <a:rPr lang="ru-RU" b="1" dirty="0" smtClean="0"/>
              <a:t>, не полные, односложные  ответы, неумение доказывать правильность ответа, </a:t>
            </a:r>
            <a:r>
              <a:rPr lang="ru-RU" b="1" dirty="0"/>
              <a:t>неполнота, </a:t>
            </a:r>
            <a:r>
              <a:rPr lang="ru-RU" b="1" dirty="0" smtClean="0"/>
              <a:t>нет логической последовательности </a:t>
            </a:r>
            <a:r>
              <a:rPr lang="ru-RU" b="1" dirty="0"/>
              <a:t>обсуждаемого вопроса, отсутствие аргументации либо ошибочность её основных положений.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РУССКИЙ ЯЗЫК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600200"/>
            <a:ext cx="8678198" cy="4997152"/>
          </a:xfrm>
        </p:spPr>
        <p:txBody>
          <a:bodyPr>
            <a:normAutofit fontScale="55000" lnSpcReduction="20000"/>
          </a:bodyPr>
          <a:lstStyle/>
          <a:p>
            <a:pPr algn="ctr">
              <a:buFont typeface="Wingdings" pitchFamily="2" charset="2"/>
              <a:buNone/>
            </a:pPr>
            <a:r>
              <a:rPr lang="ru-RU" sz="3600" b="1" u="sng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Диктант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sz="4400" b="1" dirty="0"/>
              <a:t>Оценка "5"</a:t>
            </a:r>
            <a:r>
              <a:rPr lang="ru-RU" sz="4400" dirty="0"/>
              <a:t> ставится за диктант, в котором нет ошибок и исправлений; работа написана аккуратно, в соответствии с требованиями письма.</a:t>
            </a:r>
          </a:p>
          <a:p>
            <a:r>
              <a:rPr lang="ru-RU" sz="4400" b="1" dirty="0"/>
              <a:t>Оценка "4"</a:t>
            </a:r>
            <a:r>
              <a:rPr lang="ru-RU" sz="4400" dirty="0"/>
              <a:t> ставится за диктант, в котором допущено не более двух орфографических ошибок; работа выполнена чисто, но допущены небольшие отклонения от норм каллиграфии.</a:t>
            </a:r>
          </a:p>
          <a:p>
            <a:r>
              <a:rPr lang="ru-RU" sz="4400" b="1" dirty="0"/>
              <a:t>Оценка "3"</a:t>
            </a:r>
            <a:r>
              <a:rPr lang="ru-RU" sz="4400" dirty="0"/>
              <a:t> ставится за диктант, в котором допущено 3-5 орфографических ошибок. Работа написана небрежно. </a:t>
            </a:r>
          </a:p>
          <a:p>
            <a:r>
              <a:rPr lang="ru-RU" sz="4400" b="1" dirty="0"/>
              <a:t>Оценка "2"</a:t>
            </a:r>
            <a:r>
              <a:rPr lang="ru-RU" sz="4400" dirty="0"/>
              <a:t> ставится за диктант, в котором более 5 орфографических ошибок, работа написана неряшливо. 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08096" y="0"/>
            <a:ext cx="1383542" cy="1366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79512" y="5589240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895"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latin typeface="Times New Roman"/>
                <a:ea typeface="Times New Roman"/>
              </a:rPr>
              <a:t>За одну ошибку в диктанте считаются:</a:t>
            </a:r>
            <a:endParaRPr lang="ru-RU" sz="2000" dirty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marL="48895">
              <a:spcAft>
                <a:spcPts val="0"/>
              </a:spcAft>
            </a:pPr>
            <a:r>
              <a:rPr lang="ru-RU" sz="2000" spc="-5" dirty="0">
                <a:solidFill>
                  <a:schemeClr val="bg1"/>
                </a:solidFill>
                <a:latin typeface="Times New Roman"/>
                <a:ea typeface="Times New Roman"/>
              </a:rPr>
              <a:t>    •     два исправления;</a:t>
            </a:r>
            <a:endParaRPr lang="ru-RU" sz="2000" dirty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marL="39370" marR="3803650"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/>
                <a:ea typeface="Times New Roman"/>
              </a:rPr>
              <a:t>    •     две пунктуационные 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ошибки</a:t>
            </a:r>
            <a:endParaRPr lang="ru-RU" sz="20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 ЯЗЫК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507288" cy="550069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i="1" dirty="0" smtClean="0"/>
              <a:t>            </a:t>
            </a:r>
            <a:r>
              <a:rPr lang="ru-RU" b="1" i="1" dirty="0" smtClean="0">
                <a:solidFill>
                  <a:schemeClr val="bg1"/>
                </a:solidFill>
              </a:rPr>
              <a:t>Контрольное </a:t>
            </a:r>
            <a:r>
              <a:rPr lang="ru-RU" b="1" i="1" dirty="0">
                <a:solidFill>
                  <a:schemeClr val="bg1"/>
                </a:solidFill>
              </a:rPr>
              <a:t>списывание</a:t>
            </a:r>
          </a:p>
          <a:p>
            <a:r>
              <a:rPr lang="ru-RU" sz="3300" b="1" dirty="0"/>
              <a:t>Оценка </a:t>
            </a:r>
            <a:r>
              <a:rPr lang="ru-RU" sz="3300" b="1" i="1" dirty="0"/>
              <a:t>"5"</a:t>
            </a:r>
            <a:r>
              <a:rPr lang="ru-RU" sz="3300" i="1" dirty="0"/>
              <a:t> </a:t>
            </a:r>
            <a:r>
              <a:rPr lang="ru-RU" sz="3300" dirty="0"/>
              <a:t>ставится:</a:t>
            </a:r>
          </a:p>
          <a:p>
            <a:r>
              <a:rPr lang="ru-RU" sz="3300" dirty="0"/>
              <a:t>-         нет ошибок и исправлений; </a:t>
            </a:r>
          </a:p>
          <a:p>
            <a:r>
              <a:rPr lang="ru-RU" sz="3300" dirty="0"/>
              <a:t>-         работа написана аккуратно, в соответствии с требованиями каллиграфии письма.</a:t>
            </a:r>
          </a:p>
          <a:p>
            <a:r>
              <a:rPr lang="ru-RU" sz="3300" dirty="0"/>
              <a:t> </a:t>
            </a:r>
            <a:r>
              <a:rPr lang="ru-RU" sz="3300" b="1" dirty="0"/>
              <a:t>Оценка "4"</a:t>
            </a:r>
            <a:r>
              <a:rPr lang="ru-RU" sz="3300" dirty="0"/>
              <a:t> ставится:</a:t>
            </a:r>
          </a:p>
          <a:p>
            <a:r>
              <a:rPr lang="ru-RU" sz="3300" dirty="0"/>
              <a:t>-   имеется 1 ошибка и одно исправление. </a:t>
            </a:r>
          </a:p>
          <a:p>
            <a:r>
              <a:rPr lang="ru-RU" sz="3300" dirty="0"/>
              <a:t> </a:t>
            </a:r>
            <a:r>
              <a:rPr lang="ru-RU" sz="3300" b="1" dirty="0"/>
              <a:t>Оценка "3"</a:t>
            </a:r>
            <a:r>
              <a:rPr lang="ru-RU" sz="3300" dirty="0"/>
              <a:t> ставится:</a:t>
            </a:r>
          </a:p>
          <a:p>
            <a:r>
              <a:rPr lang="ru-RU" sz="3300" dirty="0"/>
              <a:t>-         имеется 3 ошибки и одно исправление. </a:t>
            </a:r>
          </a:p>
          <a:p>
            <a:r>
              <a:rPr lang="ru-RU" sz="3300" dirty="0"/>
              <a:t> </a:t>
            </a:r>
            <a:r>
              <a:rPr lang="ru-RU" sz="3300" b="1" dirty="0"/>
              <a:t>Оценка "2"</a:t>
            </a:r>
            <a:r>
              <a:rPr lang="ru-RU" sz="3300" dirty="0"/>
              <a:t> ставится:</a:t>
            </a:r>
          </a:p>
          <a:p>
            <a:r>
              <a:rPr lang="ru-RU" sz="3300" dirty="0"/>
              <a:t>-  имеется 3 ошибки и 1-2 исправления.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02" y="5143512"/>
            <a:ext cx="1500198" cy="148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 ЯЗЫК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Контрольное списывание</a:t>
            </a:r>
            <a:endParaRPr lang="ru-RU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 </a:t>
            </a:r>
            <a:r>
              <a:rPr lang="ru-RU" b="1" dirty="0" smtClean="0"/>
              <a:t>- безукоризненно выполненная работа, в которой нет исправлений;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 </a:t>
            </a:r>
            <a:r>
              <a:rPr lang="ru-RU" b="1" dirty="0" smtClean="0"/>
              <a:t>- 1-2 исправления или 1 ошибка;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- 2-3 ошибки;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- 4 ошибки и более.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071942"/>
            <a:ext cx="2500333" cy="246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РУССКИЙ ЯЗЫК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Словарный диктант</a:t>
            </a:r>
          </a:p>
          <a:p>
            <a:pPr marL="0" indent="0">
              <a:buNone/>
            </a:pPr>
            <a:r>
              <a:rPr lang="ru-RU" b="1" dirty="0" smtClean="0"/>
              <a:t>Оценки</a:t>
            </a:r>
            <a:r>
              <a:rPr lang="ru-RU" dirty="0"/>
              <a:t>: </a:t>
            </a:r>
          </a:p>
          <a:p>
            <a:r>
              <a:rPr lang="ru-RU" b="1" dirty="0"/>
              <a:t>«5» </a:t>
            </a:r>
            <a:r>
              <a:rPr lang="ru-RU" dirty="0"/>
              <a:t>– без ошибок. </a:t>
            </a:r>
          </a:p>
          <a:p>
            <a:r>
              <a:rPr lang="ru-RU" b="1" dirty="0"/>
              <a:t>«4» </a:t>
            </a:r>
            <a:r>
              <a:rPr lang="ru-RU" dirty="0"/>
              <a:t>– 1 ошибка и 1 исправление. </a:t>
            </a:r>
          </a:p>
          <a:p>
            <a:r>
              <a:rPr lang="ru-RU" b="1" dirty="0"/>
              <a:t>«3» </a:t>
            </a:r>
            <a:r>
              <a:rPr lang="ru-RU" dirty="0"/>
              <a:t>– 2 ошибки и 1 исправление. </a:t>
            </a:r>
          </a:p>
          <a:p>
            <a:r>
              <a:rPr lang="ru-RU" b="1" dirty="0"/>
              <a:t>«2» </a:t>
            </a:r>
            <a:r>
              <a:rPr lang="ru-RU" dirty="0"/>
              <a:t>– 3–5 ошибок. 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60624" y="4429132"/>
            <a:ext cx="2283376" cy="225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ru-RU" dirty="0" smtClean="0"/>
              <a:t>Завтра, когда ваш ребенок проснется, скажите ему: «Доброе утро!» и…не ждите ответа. Начинайте день добро, а не с замечаний и ссор.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Когда вы браните ребенка, не употребляйте слов «ты всегда…», «ты вообще…», «вечно ты…». Ваш ребенок вообще всегда хорош. Он лишь сегодня сделал что-то не так.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74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МАТЕМАТИКА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500" b="1" i="1" dirty="0">
                <a:solidFill>
                  <a:schemeClr val="bg1"/>
                </a:solidFill>
              </a:rPr>
              <a:t> </a:t>
            </a:r>
            <a:r>
              <a:rPr lang="ru-RU" sz="4500" b="1" i="1" dirty="0" smtClean="0">
                <a:solidFill>
                  <a:schemeClr val="bg1"/>
                </a:solidFill>
              </a:rPr>
              <a:t>  </a:t>
            </a:r>
            <a:r>
              <a:rPr lang="ru-RU" sz="2600" b="1" dirty="0">
                <a:solidFill>
                  <a:schemeClr val="bg1"/>
                </a:solidFill>
              </a:rPr>
              <a:t>ОЦЕНКА ПИСЬМЕННЫХ РАБОТ ПО МАТЕМАТИКЕ </a:t>
            </a:r>
            <a:endParaRPr lang="ru-RU" sz="2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2900" b="1" i="1" dirty="0" smtClean="0">
                <a:solidFill>
                  <a:schemeClr val="bg1"/>
                </a:solidFill>
              </a:rPr>
              <a:t>Комбинированная </a:t>
            </a:r>
            <a:r>
              <a:rPr lang="ru-RU" sz="2900" b="1" i="1" dirty="0">
                <a:solidFill>
                  <a:schemeClr val="bg1"/>
                </a:solidFill>
              </a:rPr>
              <a:t>работа </a:t>
            </a:r>
          </a:p>
          <a:p>
            <a:pPr marL="0" indent="0">
              <a:buNone/>
            </a:pPr>
            <a:r>
              <a:rPr lang="ru-RU" sz="3400" b="1" dirty="0" smtClean="0"/>
              <a:t>Оценка </a:t>
            </a:r>
            <a:r>
              <a:rPr lang="ru-RU" sz="3400" b="1" dirty="0"/>
              <a:t>"5"</a:t>
            </a:r>
            <a:r>
              <a:rPr lang="ru-RU" sz="3400" dirty="0"/>
              <a:t> ставится:</a:t>
            </a:r>
          </a:p>
          <a:p>
            <a:r>
              <a:rPr lang="ru-RU" sz="3400" dirty="0"/>
              <a:t>-         вся работа выполнена безошибочно и нет исправлений.</a:t>
            </a:r>
          </a:p>
          <a:p>
            <a:r>
              <a:rPr lang="ru-RU" sz="3400" b="1" dirty="0"/>
              <a:t>Оценка "4"</a:t>
            </a:r>
            <a:r>
              <a:rPr lang="ru-RU" sz="3400" dirty="0"/>
              <a:t> ставится:</a:t>
            </a:r>
          </a:p>
          <a:p>
            <a:r>
              <a:rPr lang="ru-RU" sz="3400" dirty="0"/>
              <a:t>- допущены 1-2 вычислительные ошибки. </a:t>
            </a:r>
          </a:p>
          <a:p>
            <a:r>
              <a:rPr lang="ru-RU" sz="3400" b="1" dirty="0"/>
              <a:t>Оценка "3"</a:t>
            </a:r>
            <a:r>
              <a:rPr lang="ru-RU" sz="3400" dirty="0"/>
              <a:t> ставится:</a:t>
            </a:r>
          </a:p>
          <a:p>
            <a:r>
              <a:rPr lang="ru-RU" sz="3400" dirty="0"/>
              <a:t>-         допущены ошибки в ходе решения задачи при правильном выполнении всех остальных заданий   </a:t>
            </a:r>
          </a:p>
          <a:p>
            <a:r>
              <a:rPr lang="ru-RU" sz="3400" dirty="0"/>
              <a:t>   или</a:t>
            </a:r>
          </a:p>
          <a:p>
            <a:r>
              <a:rPr lang="ru-RU" sz="3400" dirty="0"/>
              <a:t>-    допущены 3-4 вычислительные ошибки.</a:t>
            </a:r>
          </a:p>
          <a:p>
            <a:r>
              <a:rPr lang="ru-RU" sz="3400" b="1" dirty="0"/>
              <a:t>Оценка "2"</a:t>
            </a:r>
            <a:r>
              <a:rPr lang="ru-RU" sz="3400" dirty="0"/>
              <a:t> ставится:</a:t>
            </a:r>
          </a:p>
          <a:p>
            <a:r>
              <a:rPr lang="ru-RU" sz="3400" dirty="0"/>
              <a:t>- допущены ошибки в ходе решения задачи и хотя бы одна вычислительная ошибка</a:t>
            </a:r>
          </a:p>
          <a:p>
            <a:r>
              <a:rPr lang="ru-RU" sz="3400" dirty="0"/>
              <a:t>или</a:t>
            </a:r>
          </a:p>
          <a:p>
            <a:r>
              <a:rPr lang="ru-RU" sz="3400" dirty="0"/>
              <a:t>-  при решении задачи и примеров допущено более 5 вычислительных ошибок.</a:t>
            </a:r>
          </a:p>
        </p:txBody>
      </p:sp>
      <p:pic>
        <p:nvPicPr>
          <p:cNvPr id="4" name="Picture 5" descr="GEOME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214290"/>
            <a:ext cx="1096577" cy="19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МАТЕМАТИКА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Математический  диктант</a:t>
            </a:r>
            <a:endParaRPr lang="ru-RU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вся работа выполнена безошибочно и нет исправлений;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не выполнена 1/5 часть примеров от их общего числа;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не выполнена 1/4 часть примеров от их общего числа;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не выполнена 1/2 часть примеров от их общего числа;</a:t>
            </a:r>
          </a:p>
        </p:txBody>
      </p:sp>
      <p:pic>
        <p:nvPicPr>
          <p:cNvPr id="4" name="Picture 5" descr="GEOME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4864218"/>
            <a:ext cx="1096577" cy="19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4200" b="1" i="1" dirty="0">
                <a:solidFill>
                  <a:schemeClr val="bg1"/>
                </a:solidFill>
              </a:rPr>
              <a:t>Пересказ</a:t>
            </a:r>
            <a:endParaRPr lang="ru-RU" sz="4200" b="1" dirty="0">
              <a:solidFill>
                <a:schemeClr val="bg1"/>
              </a:solidFill>
            </a:endParaRPr>
          </a:p>
          <a:p>
            <a:r>
              <a:rPr lang="ru-RU" sz="4800" b="1" dirty="0"/>
              <a:t>Оценка "5"</a:t>
            </a:r>
            <a:r>
              <a:rPr lang="ru-RU" sz="4800" dirty="0"/>
              <a:t> - пересказывает содержание прочитанного самостоятельно, последовательно, не упуская главного (подробно или кратко, или по плану), правильно отвечает на вопрос, умеет подкрепить ответ на вопрос чтением соответствующих отрывков.</a:t>
            </a:r>
          </a:p>
          <a:p>
            <a:r>
              <a:rPr lang="ru-RU" sz="4800" b="1" dirty="0"/>
              <a:t>Оценка "4"</a:t>
            </a:r>
            <a:r>
              <a:rPr lang="ru-RU" sz="4800" dirty="0"/>
              <a:t> -допускает 1-2 ошибки, неточности, сам исправляет их</a:t>
            </a:r>
          </a:p>
          <a:p>
            <a:r>
              <a:rPr lang="ru-RU" sz="4800" b="1" dirty="0"/>
              <a:t>Оценка  "3"</a:t>
            </a:r>
            <a:r>
              <a:rPr lang="ru-RU" sz="4800" dirty="0"/>
              <a:t> - пересказывает при  помощи  наводящих вопросов учителя,  не умеет последовательно  передать содержание прочитанного, допускает речевые ошибки. </a:t>
            </a:r>
          </a:p>
          <a:p>
            <a:r>
              <a:rPr lang="ru-RU" sz="4800" b="1" dirty="0"/>
              <a:t>Оценка "2"</a:t>
            </a:r>
            <a:r>
              <a:rPr lang="ru-RU" sz="4800" dirty="0"/>
              <a:t> - не может передать содержание прочитанного.</a:t>
            </a:r>
          </a:p>
          <a:p>
            <a:r>
              <a:rPr lang="ru-RU" dirty="0"/>
              <a:t>    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ЛИТЕРАТУРНОЕ ЧТЕНИЕ</a:t>
            </a:r>
          </a:p>
        </p:txBody>
      </p:sp>
    </p:spTree>
    <p:extLst>
      <p:ext uri="{BB962C8B-B14F-4D97-AF65-F5344CB8AC3E}">
        <p14:creationId xmlns:p14="http://schemas.microsoft.com/office/powerpoint/2010/main" val="173326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Техника чтения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sz="3600" b="1" dirty="0" smtClean="0"/>
              <a:t>Обязательный уровень </a:t>
            </a:r>
          </a:p>
          <a:p>
            <a:pPr marL="0" indent="0" algn="ctr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65  - 70 – 75 – 80</a:t>
            </a:r>
          </a:p>
          <a:p>
            <a:pPr marL="0" indent="0" algn="ctr">
              <a:buNone/>
            </a:pPr>
            <a:r>
              <a:rPr lang="ru-RU" sz="3600" b="1" dirty="0" smtClean="0"/>
              <a:t> </a:t>
            </a:r>
          </a:p>
          <a:p>
            <a:pPr marL="0" indent="0" algn="ctr">
              <a:buNone/>
            </a:pPr>
            <a:r>
              <a:rPr lang="ru-RU" sz="3600" b="1" dirty="0" smtClean="0"/>
              <a:t>Возможный уровень </a:t>
            </a:r>
          </a:p>
          <a:p>
            <a:pPr marL="0" indent="0" algn="ctr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75 – 80 – 85 - 90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75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406586"/>
            <a:ext cx="853532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u="sng" dirty="0"/>
              <a:t>Единый орфографический режим. </a:t>
            </a:r>
            <a:endParaRPr lang="ru-RU" sz="2400" dirty="0"/>
          </a:p>
          <a:p>
            <a:r>
              <a:rPr lang="ru-RU" sz="2400" b="1" dirty="0"/>
              <a:t> </a:t>
            </a:r>
            <a:r>
              <a:rPr lang="ru-RU" sz="2400" dirty="0"/>
              <a:t>Порядок ведения тетрадей.</a:t>
            </a:r>
          </a:p>
          <a:p>
            <a:r>
              <a:rPr lang="ru-RU" sz="2400" dirty="0"/>
              <a:t>1.      В тетрадях писать аккуратно, разборчиво.</a:t>
            </a:r>
          </a:p>
          <a:p>
            <a:r>
              <a:rPr lang="ru-RU" sz="2400" dirty="0"/>
              <a:t>2.      Единообразно выполнять надписи на обложках тетради:</a:t>
            </a:r>
          </a:p>
          <a:p>
            <a:r>
              <a:rPr lang="ru-RU" sz="2400" dirty="0"/>
              <a:t> 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Тетрадь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для работ по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математике (русскому языку)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ученика (</a:t>
            </a:r>
            <a:r>
              <a:rPr lang="ru-RU" sz="3200" b="1" dirty="0" err="1" smtClean="0">
                <a:solidFill>
                  <a:schemeClr val="bg1"/>
                </a:solidFill>
              </a:rPr>
              <a:t>цы</a:t>
            </a:r>
            <a:r>
              <a:rPr lang="ru-RU" sz="3200" b="1" dirty="0" smtClean="0">
                <a:solidFill>
                  <a:schemeClr val="bg1"/>
                </a:solidFill>
              </a:rPr>
              <a:t>)    </a:t>
            </a:r>
            <a:r>
              <a:rPr lang="ru-RU" sz="3200" b="1" dirty="0">
                <a:solidFill>
                  <a:schemeClr val="bg1"/>
                </a:solidFill>
              </a:rPr>
              <a:t>2</a:t>
            </a:r>
            <a:r>
              <a:rPr lang="ru-RU" sz="3200" b="1" dirty="0" smtClean="0">
                <a:solidFill>
                  <a:schemeClr val="bg1"/>
                </a:solidFill>
              </a:rPr>
              <a:t>  класса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</a:t>
            </a:r>
            <a:r>
              <a:rPr lang="ru-RU" sz="3200" b="1" dirty="0" smtClean="0">
                <a:solidFill>
                  <a:schemeClr val="bg1"/>
                </a:solidFill>
              </a:rPr>
              <a:t>Б</a:t>
            </a:r>
            <a:r>
              <a:rPr lang="ru-RU" sz="3200" b="1" dirty="0" smtClean="0">
                <a:solidFill>
                  <a:schemeClr val="bg1"/>
                </a:solidFill>
              </a:rPr>
              <a:t>ОУ </a:t>
            </a:r>
            <a:r>
              <a:rPr lang="ru-RU" sz="3200" b="1" dirty="0" err="1" smtClean="0">
                <a:solidFill>
                  <a:schemeClr val="bg1"/>
                </a:solidFill>
              </a:rPr>
              <a:t>Карабай-Шемуршинская</a:t>
            </a:r>
            <a:r>
              <a:rPr lang="ru-RU" sz="3200" b="1" dirty="0" smtClean="0">
                <a:solidFill>
                  <a:schemeClr val="bg1"/>
                </a:solidFill>
              </a:rPr>
              <a:t> СОШ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Ф.И. (полное)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dirty="0" smtClean="0"/>
              <a:t>Обычно, когда ребенок возвращается из школы, его спрашивают: «Тебя вызывали? Какую оценку получил?» Лучше спросить: «Что сегодня было интересного?»</a:t>
            </a:r>
          </a:p>
          <a:p>
            <a:endParaRPr lang="ru-RU" dirty="0"/>
          </a:p>
          <a:p>
            <a:r>
              <a:rPr lang="ru-RU" dirty="0" smtClean="0"/>
              <a:t>Когда ребенок выходит из дому, обязательно проводите его до дверей и скажите на дорогу: «Не торопись, будь осторожен».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16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dirty="0" smtClean="0"/>
              <a:t>Когда ребенок увлеченно играет один в игрушки, постарайтесь его не беспокоить, чтобы не разрушать мир, который он создает в игре.</a:t>
            </a:r>
          </a:p>
          <a:p>
            <a:endParaRPr lang="ru-RU" dirty="0"/>
          </a:p>
          <a:p>
            <a:r>
              <a:rPr lang="ru-RU" dirty="0" smtClean="0"/>
              <a:t>Старайтесь никого не критиковать при детях. Сегодня вы скажите дурное о соседе, а завтра дети будут плохо говорить о вас.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75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725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</a:rPr>
              <a:t>«С первых дней школьной жизни на тернистом пути  учения перед ребёнком появляется идол – отметка. Для одного ребёнка он добрый, снисходительный, для другого – жёсткий, безжалостный, неумолимый…</a:t>
            </a:r>
          </a:p>
          <a:p>
            <a:pPr algn="just"/>
            <a:r>
              <a:rPr lang="ru-RU" sz="3200" b="1" i="1" dirty="0" smtClean="0">
                <a:solidFill>
                  <a:schemeClr val="bg1"/>
                </a:solidFill>
              </a:rPr>
              <a:t>Ребёнок старается удовлетворить или – на  худой конец – обмануть идола и привыкает  учиться не для личной радости, а для отметки.» </a:t>
            </a:r>
          </a:p>
          <a:p>
            <a:pPr algn="r"/>
            <a:r>
              <a:rPr lang="ru-RU" sz="3200" b="1" i="1" dirty="0" smtClean="0">
                <a:solidFill>
                  <a:schemeClr val="bg1"/>
                </a:solidFill>
              </a:rPr>
              <a:t>			</a:t>
            </a:r>
            <a:r>
              <a:rPr lang="ru-RU" sz="3200" b="1" i="1" dirty="0" smtClean="0">
                <a:solidFill>
                  <a:srgbClr val="7030A0"/>
                </a:solidFill>
              </a:rPr>
              <a:t>		В.А.Сухомлинский.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0"/>
            <a:ext cx="871296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ru-RU" sz="3200" dirty="0"/>
              <a:t>Не ругайте своего ребёнка за плохую отметку. Ему хочется быть в ваших глазах хорошим. Если быть хорошим не получается, ребёнок начинает врать изворачиваться, чтобы всё-таки быть в ваших глазах </a:t>
            </a:r>
            <a:r>
              <a:rPr lang="ru-RU" sz="3200" dirty="0" smtClean="0"/>
              <a:t>хорошим.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3200" dirty="0" smtClean="0"/>
              <a:t>Сочувствуйте </a:t>
            </a:r>
            <a:r>
              <a:rPr lang="ru-RU" sz="3200" dirty="0"/>
              <a:t>своему ребёнку, если он долго трудился, но результат его труда невысок. Объясните ему, что важен не только высокий  результат. Больше важны знания, которые он сможет приобрести в результате ежедневного, упорного и кропотливого труда.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714356"/>
            <a:ext cx="86439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ru-RU" sz="3600" dirty="0"/>
              <a:t>Не заставляйте своего ребёнка вымаливать себе отметку в конце четверти ради вашего душевного </a:t>
            </a:r>
            <a:r>
              <a:rPr lang="ru-RU" sz="3600" dirty="0" smtClean="0"/>
              <a:t>спокойствия. </a:t>
            </a:r>
          </a:p>
          <a:p>
            <a:pPr marL="571500" lvl="0" indent="-571500">
              <a:buFont typeface="Wingdings" pitchFamily="2" charset="2"/>
              <a:buChar char="Ø"/>
            </a:pPr>
            <a:endParaRPr lang="ru-RU" sz="3600" dirty="0"/>
          </a:p>
          <a:p>
            <a:pPr marL="571500" lvl="0" indent="-571500">
              <a:buFont typeface="Wingdings" pitchFamily="2" charset="2"/>
              <a:buChar char="Ø"/>
            </a:pPr>
            <a:r>
              <a:rPr lang="ru-RU" sz="3600" dirty="0" smtClean="0"/>
              <a:t>Не </a:t>
            </a:r>
            <a:r>
              <a:rPr lang="ru-RU" sz="3600" dirty="0"/>
              <a:t>учите своего ребёнка ловчить, унижаться и приспосабливаться ради положительного результата в виде высокой отметки.</a:t>
            </a:r>
          </a:p>
        </p:txBody>
      </p:sp>
      <p:pic>
        <p:nvPicPr>
          <p:cNvPr id="7" name="Picture 19" descr="j03981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3027" y="2273892"/>
            <a:ext cx="1400175" cy="1512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1142984"/>
            <a:ext cx="84296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ru-RU" sz="3600" dirty="0"/>
              <a:t>Никогда не выражайте сомнений по поводу объективности выставленной вашему ребёнку отметки </a:t>
            </a:r>
            <a:r>
              <a:rPr lang="ru-RU" sz="3600" dirty="0" smtClean="0"/>
              <a:t>вслух. </a:t>
            </a:r>
          </a:p>
          <a:p>
            <a:pPr marL="571500" lvl="0" indent="-571500">
              <a:buFont typeface="Wingdings" pitchFamily="2" charset="2"/>
              <a:buChar char="Ø"/>
            </a:pPr>
            <a:r>
              <a:rPr lang="ru-RU" sz="3600" dirty="0" smtClean="0"/>
              <a:t>Есть </a:t>
            </a:r>
            <a:r>
              <a:rPr lang="ru-RU" sz="3600" dirty="0"/>
              <a:t>сомнения – идите в школу и попытайтесь объективно разобраться в ситуации.</a:t>
            </a:r>
          </a:p>
        </p:txBody>
      </p:sp>
      <p:pic>
        <p:nvPicPr>
          <p:cNvPr id="4" name="Picture 8" descr="pe03336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72074"/>
            <a:ext cx="1528763" cy="1252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692696"/>
            <a:ext cx="8286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ru-RU" sz="3600" dirty="0"/>
              <a:t>Не обвиняйте беспричинно других взрослых, учителей и детей в проблемах Собственных </a:t>
            </a:r>
            <a:r>
              <a:rPr lang="ru-RU" sz="3600" dirty="0" smtClean="0"/>
              <a:t>детей. </a:t>
            </a:r>
          </a:p>
          <a:p>
            <a:pPr marL="571500" lvl="0" indent="-571500">
              <a:buFont typeface="Wingdings" pitchFamily="2" charset="2"/>
              <a:buChar char="Ø"/>
            </a:pPr>
            <a:r>
              <a:rPr lang="ru-RU" sz="3600" dirty="0" smtClean="0"/>
              <a:t>Поддерживайте </a:t>
            </a:r>
            <a:r>
              <a:rPr lang="ru-RU" sz="3600" dirty="0"/>
              <a:t>ребёнка в его, пусть не очень значительных, но победах над собой, над своей ленью.</a:t>
            </a:r>
          </a:p>
        </p:txBody>
      </p:sp>
      <p:pic>
        <p:nvPicPr>
          <p:cNvPr id="4" name="Picture 19" descr="j03433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786322"/>
            <a:ext cx="1649413" cy="1716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530</TotalTime>
  <Words>1053</Words>
  <Application>Microsoft Office PowerPoint</Application>
  <PresentationFormat>Экран (4:3)</PresentationFormat>
  <Paragraphs>114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Характеристика цифровой оценки (отметки)  :</vt:lpstr>
      <vt:lpstr>Характеристика цифровой оценки (отметки):</vt:lpstr>
      <vt:lpstr>Характеристика цифровой оценки (отметки):</vt:lpstr>
      <vt:lpstr>Характеристика цифровой оценки (отметки):</vt:lpstr>
      <vt:lpstr>РУССКИЙ ЯЗЫК</vt:lpstr>
      <vt:lpstr>РУССКИЙ ЯЗЫК</vt:lpstr>
      <vt:lpstr>РУССКИЙ ЯЗЫК</vt:lpstr>
      <vt:lpstr>РУССКИЙ ЯЗЫК</vt:lpstr>
      <vt:lpstr>МАТЕМАТИКА</vt:lpstr>
      <vt:lpstr>МАТЕМАТИКА</vt:lpstr>
      <vt:lpstr>ЛИТЕРАТУРНОЕ ЧТЕНИЕ</vt:lpstr>
      <vt:lpstr>Презентация PowerPoint</vt:lpstr>
      <vt:lpstr>Презентация PowerPoint</vt:lpstr>
    </vt:vector>
  </TitlesOfParts>
  <Company>sctu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sp3</dc:creator>
  <cp:lastModifiedBy>Денис</cp:lastModifiedBy>
  <cp:revision>61</cp:revision>
  <dcterms:created xsi:type="dcterms:W3CDTF">2008-12-02T05:59:04Z</dcterms:created>
  <dcterms:modified xsi:type="dcterms:W3CDTF">2014-11-07T11:45:42Z</dcterms:modified>
</cp:coreProperties>
</file>