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DCF4A-DB81-452F-83BF-681C2743314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3E0E5-6DF2-4E51-B164-44E9BDD86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0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3E0E5-6DF2-4E51-B164-44E9BDD86D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4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3E0E5-6DF2-4E51-B164-44E9BDD86D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7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14B6F8-F8AD-4C4B-A065-CF0D51C3E8D1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F6F00B-281E-4595-8DBB-1258348861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П\Desktop\К докладу\Самост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7274670" cy="882119"/>
          </a:xfrm>
        </p:spPr>
        <p:txBody>
          <a:bodyPr/>
          <a:lstStyle/>
          <a:p>
            <a:pPr algn="r"/>
            <a:r>
              <a:rPr lang="ru-RU" dirty="0" smtClean="0"/>
              <a:t>Учитель ГБОУ гимназии 402</a:t>
            </a:r>
          </a:p>
          <a:p>
            <a:pPr algn="r"/>
            <a:r>
              <a:rPr lang="ru-RU" dirty="0" smtClean="0"/>
              <a:t>Наркевич Л.П.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3"/>
            <a:ext cx="7918648" cy="2763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ПОМОЩЬ РОДИТЕЛЯМ</a:t>
            </a:r>
            <a:br>
              <a:rPr lang="ru-RU" dirty="0" smtClean="0"/>
            </a:br>
            <a:r>
              <a:rPr lang="ru-RU" dirty="0" smtClean="0"/>
              <a:t> В РАЗВИТИИ САМОСТОЯТЕЛЬНОСТИ МЛАДШЕГО ШКОЛЬНИКА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П\Desktop\ро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348881"/>
            <a:ext cx="409937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4800" dirty="0" smtClean="0">
                <a:solidFill>
                  <a:srgbClr val="002060"/>
                </a:solidFill>
              </a:rPr>
              <a:t>Педагогика должна стать наукой для всех –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и для учителей и для родителей»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								  							 		</a:t>
            </a:r>
            <a:r>
              <a:rPr lang="ru-RU" sz="4800" dirty="0" err="1" smtClean="0">
                <a:solidFill>
                  <a:srgbClr val="002060"/>
                </a:solidFill>
              </a:rPr>
              <a:t>В.А.Сухомлинский</a:t>
            </a:r>
            <a:r>
              <a:rPr lang="ru-RU" sz="4800" dirty="0" smtClean="0">
                <a:solidFill>
                  <a:srgbClr val="002060"/>
                </a:solidFill>
              </a:rPr>
              <a:t>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Семья – первый коллектив ребенка, где закладываются основы будущей личности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ЛП\Desktop\К докладу\род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5664"/>
            <a:ext cx="8424936" cy="44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Самостоятельность – залог успешного обучения ребенка в школе.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ЛП\Desktop\К докладу\Сам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3046"/>
            <a:ext cx="9036496" cy="41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П\Desktop\К докладу\родит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55" y="2032418"/>
            <a:ext cx="2067293" cy="18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Как происходит становление самостоятельности?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905" y="155679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sz="3600" dirty="0" smtClean="0">
                <a:solidFill>
                  <a:srgbClr val="002060"/>
                </a:solidFill>
              </a:rPr>
              <a:t> Проявление инициативы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7" y="363661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2.Целеустремленность.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C:\Users\ЛП\Desktop\К докладу\Сам 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8186"/>
            <a:ext cx="2448271" cy="20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7" y="5589240"/>
            <a:ext cx="3847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3. Самоконтроль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5" name="Picture 5" descr="C:\Users\ЛП\Desktop\К докладу\Род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3096" y="5022209"/>
            <a:ext cx="1729104" cy="17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П\Desktop\СА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384376" cy="25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538" y="188640"/>
            <a:ext cx="82089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«Самостоятельность школьника – это умение ставить перед собой различные  учебные задачи и решать их вне опоры и побуждения извне.»</a:t>
            </a:r>
          </a:p>
          <a:p>
            <a:r>
              <a:rPr lang="ru-RU" sz="4000" dirty="0">
                <a:solidFill>
                  <a:srgbClr val="002060"/>
                </a:solidFill>
              </a:rPr>
              <a:t>	</a:t>
            </a:r>
            <a:r>
              <a:rPr lang="ru-RU" sz="4000" dirty="0" smtClean="0">
                <a:solidFill>
                  <a:srgbClr val="002060"/>
                </a:solidFill>
              </a:rPr>
              <a:t>			</a:t>
            </a:r>
            <a:r>
              <a:rPr lang="ru-RU" sz="4000" dirty="0" err="1" smtClean="0">
                <a:solidFill>
                  <a:srgbClr val="002060"/>
                </a:solidFill>
              </a:rPr>
              <a:t>Н.Ф.Виноградова</a:t>
            </a:r>
            <a:r>
              <a:rPr lang="ru-RU" sz="4000" dirty="0" smtClean="0">
                <a:solidFill>
                  <a:srgbClr val="002060"/>
                </a:solidFill>
              </a:rPr>
              <a:t>			                          	</a:t>
            </a:r>
            <a:r>
              <a:rPr lang="ru-RU" sz="4000" dirty="0" smtClean="0">
                <a:solidFill>
                  <a:srgbClr val="7030A0"/>
                </a:solidFill>
              </a:rPr>
              <a:t>			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452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ПРАВИЛА ДЛЯ РОДИТЕЛЕЙ ПО ВОСПИТАНИЮ САМОСТОЯТЕЛЬНОСТИ У ДЕТЕЙ</a:t>
            </a:r>
          </a:p>
          <a:p>
            <a:r>
              <a:rPr lang="ru-RU" sz="2000" i="1" u="sng" dirty="0">
                <a:solidFill>
                  <a:srgbClr val="002060"/>
                </a:solidFill>
              </a:rPr>
              <a:t>Правило 1</a:t>
            </a:r>
            <a:r>
              <a:rPr lang="ru-RU" sz="2000" i="1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 Постепенно, но неуклонно снимайте с себя заботу и ответственность за учебу и личные дела Вашего ребенка и передавайте их ему.</a:t>
            </a:r>
          </a:p>
          <a:p>
            <a:r>
              <a:rPr lang="ru-RU" sz="2000" i="1" u="sng" dirty="0">
                <a:solidFill>
                  <a:srgbClr val="002060"/>
                </a:solidFill>
              </a:rPr>
              <a:t>Правило 2.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Попробуйте сначала помогать ему ровно настолько, насколько он в этом действительно нуждается, и ни в коем случае не делайте за ребенка то, что он может выполнить </a:t>
            </a:r>
            <a:r>
              <a:rPr lang="ru-RU" sz="2000" dirty="0" smtClean="0">
                <a:solidFill>
                  <a:srgbClr val="002060"/>
                </a:solidFill>
              </a:rPr>
              <a:t>сам.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i="1" u="sng" dirty="0">
                <a:solidFill>
                  <a:srgbClr val="002060"/>
                </a:solidFill>
              </a:rPr>
              <a:t>Правило 3.</a:t>
            </a:r>
            <a:r>
              <a:rPr lang="ru-RU" sz="2000" dirty="0">
                <a:solidFill>
                  <a:srgbClr val="002060"/>
                </a:solidFill>
              </a:rPr>
              <a:t> Наберитесь мужества и позвольте своему </a:t>
            </a:r>
            <a:r>
              <a:rPr lang="ru-RU" sz="2000" dirty="0" smtClean="0">
                <a:solidFill>
                  <a:srgbClr val="002060"/>
                </a:solidFill>
              </a:rPr>
              <a:t>ребенку встретиться </a:t>
            </a:r>
            <a:r>
              <a:rPr lang="ru-RU" sz="2000" dirty="0">
                <a:solidFill>
                  <a:srgbClr val="002060"/>
                </a:solidFill>
              </a:rPr>
              <a:t>с негативными последствиями несделанных домашних заданий, чтобы он научился быть </a:t>
            </a:r>
            <a:r>
              <a:rPr lang="ru-RU" sz="2000" dirty="0" smtClean="0">
                <a:solidFill>
                  <a:srgbClr val="002060"/>
                </a:solidFill>
              </a:rPr>
              <a:t>самостоятельным.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i="1" u="sng" dirty="0">
                <a:solidFill>
                  <a:srgbClr val="002060"/>
                </a:solidFill>
              </a:rPr>
              <a:t>Правило 4.</a:t>
            </a:r>
            <a:r>
              <a:rPr lang="ru-RU" sz="2000" dirty="0">
                <a:solidFill>
                  <a:srgbClr val="002060"/>
                </a:solidFill>
              </a:rPr>
              <a:t> Не ругайте его за то, что он просит Вас о помощи. Ведь если Вы что-то делали не так, а теперь поняли, что ошибались и решили измениться, то опять же ребенок не виноват и не должен страдать из-за чужих промахов</a:t>
            </a:r>
          </a:p>
          <a:p>
            <a:r>
              <a:rPr lang="ru-RU" sz="2000" i="1" u="sng" dirty="0">
                <a:solidFill>
                  <a:srgbClr val="002060"/>
                </a:solidFill>
              </a:rPr>
              <a:t>Правило 5.</a:t>
            </a:r>
            <a:r>
              <a:rPr lang="ru-RU" sz="2000" dirty="0">
                <a:solidFill>
                  <a:srgbClr val="002060"/>
                </a:solidFill>
              </a:rPr>
              <a:t> Помните: если ребенок самостоятелен, то он самостоятелен во всём, а не только за письменным столом</a:t>
            </a:r>
          </a:p>
          <a:p>
            <a:r>
              <a:rPr lang="ru-RU" sz="2000" i="1" u="sng" dirty="0">
                <a:solidFill>
                  <a:srgbClr val="002060"/>
                </a:solidFill>
              </a:rPr>
              <a:t>Правило 6</a:t>
            </a:r>
            <a:r>
              <a:rPr lang="ru-RU" sz="2000" dirty="0">
                <a:solidFill>
                  <a:srgbClr val="002060"/>
                </a:solidFill>
              </a:rPr>
              <a:t>. Человек имеет право на ошибку. Главное ее </a:t>
            </a:r>
            <a:r>
              <a:rPr lang="ru-RU" sz="2000" dirty="0" smtClean="0">
                <a:solidFill>
                  <a:srgbClr val="002060"/>
                </a:solidFill>
              </a:rPr>
              <a:t>исправить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1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П\Desktop\сам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92" y="404664"/>
            <a:ext cx="9004541" cy="61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РЕЗУЛЬТАТИВНОСТЬ РАБОТЫ: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В улучшении отношений с ребенком, во взаимопонимании;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924944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В оптимистическом взгляде родителей на решение семейных проблем и формирование педагогической рефлексии родителей;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94116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3.В проявлении родительской солидарности, сплоченности, активности в учебно-воспитательном процессе.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73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П\Desktop\К докладу\ро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767"/>
            <a:ext cx="8964488" cy="64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302</Words>
  <Application>Microsoft Office PowerPoint</Application>
  <PresentationFormat>Экран (4:3)</PresentationFormat>
  <Paragraphs>28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ПОМОЩЬ РОДИТЕЛЯМ  В РАЗВИТИИ САМОСТОЯТЕЛЬНОСТИ МЛАДШЕГО 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ПОМОЩЬ РОДИТЕЛЯМ  В РАЗВИТИИ САМОСТОЯТЕЛЬНОСТИ МЛАДШЕГО ШКОЛЬНИКА</dc:title>
  <dc:creator>ЛП</dc:creator>
  <cp:lastModifiedBy>ЛП</cp:lastModifiedBy>
  <cp:revision>12</cp:revision>
  <dcterms:created xsi:type="dcterms:W3CDTF">2014-11-04T09:11:26Z</dcterms:created>
  <dcterms:modified xsi:type="dcterms:W3CDTF">2014-11-04T16:36:17Z</dcterms:modified>
</cp:coreProperties>
</file>