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51" r:id="rId3"/>
    <p:sldId id="332" r:id="rId4"/>
    <p:sldId id="333" r:id="rId5"/>
    <p:sldId id="334" r:id="rId6"/>
    <p:sldId id="335" r:id="rId7"/>
    <p:sldId id="336" r:id="rId8"/>
    <p:sldId id="338" r:id="rId9"/>
    <p:sldId id="339" r:id="rId10"/>
    <p:sldId id="337" r:id="rId11"/>
    <p:sldId id="353" r:id="rId12"/>
    <p:sldId id="358" r:id="rId13"/>
    <p:sldId id="364" r:id="rId14"/>
    <p:sldId id="365" r:id="rId15"/>
    <p:sldId id="277" r:id="rId16"/>
    <p:sldId id="354" r:id="rId17"/>
    <p:sldId id="356" r:id="rId18"/>
    <p:sldId id="360" r:id="rId19"/>
    <p:sldId id="352" r:id="rId20"/>
    <p:sldId id="341" r:id="rId21"/>
    <p:sldId id="363" r:id="rId22"/>
    <p:sldId id="355" r:id="rId23"/>
    <p:sldId id="342" r:id="rId24"/>
    <p:sldId id="357" r:id="rId25"/>
    <p:sldId id="32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3296"/>
    <a:srgbClr val="055EAF"/>
    <a:srgbClr val="753088"/>
    <a:srgbClr val="0566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9BAC-4DAF-41F0-83BC-5AB22C945E7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3A9D-390A-4F6B-BF8D-358A4FAE1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3A9D-390A-4F6B-BF8D-358A4FAE1DC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578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8578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578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8578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8578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2;&#1079;&#1074;&#1080;&#1090;&#1080;&#1077;%20&#1091;&#1084;&#1077;&#1085;&#1080;&#1081;%20&#1074;&#1099;&#1076;&#1074;&#1080;&#1075;&#1072;&#1090;&#1100;%20&#1075;&#1080;&#1087;&#1086;&#1090;&#1077;&#1079;&#1099;.pptx" TargetMode="External"/><Relationship Id="rId2" Type="http://schemas.openxmlformats.org/officeDocument/2006/relationships/hyperlink" Target="&#1079;&#1072;&#1076;&#1072;&#1085;&#1080;&#1103;%20&#1085;&#1072;%20&#1088;&#1072;&#1079;&#1074;&#1080;&#1090;&#1080;&#1077;%20&#1091;&#1084;&#1077;&#1085;&#1080;&#1103;%20&#1074;&#1080;&#1076;&#1077;&#1090;&#1100;%20&#1087;&#1088;&#1086;&#1073;&#1083;&#1077;&#1084;&#1099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6;&#1088;&#1080;&#1077;&#1085;&#1090;&#1080;&#1088;&#1086;&#1074;&#1082;&#1072;%20&#1074;%20&#1090;&#1077;&#1082;&#1089;&#1090;&#1077;,&#1074;%20&#1089;&#1083;&#1086;&#1074;&#1072;&#1088;&#1077;,%20&#1082;&#1083;&#1102;&#1095;&#1077;&#1074;&#1099;&#1077;%20&#1089;&#1083;&#1086;&#1074;&#1072;,.pptx" TargetMode="External"/><Relationship Id="rId5" Type="http://schemas.openxmlformats.org/officeDocument/2006/relationships/hyperlink" Target="&#1087;&#1086;&#1076;&#1073;&#1086;&#1088;%20&#1083;&#1080;&#1090;&#1077;&#1088;&#1072;&#1090;&#1091;&#1088;&#1099;%20&#1085;&#1072;%20&#1079;&#1072;&#1076;&#1072;&#1085;&#1085;&#1091;&#1102;%20&#1090;&#1077;&#1084;&#1091;.pptx" TargetMode="External"/><Relationship Id="rId4" Type="http://schemas.openxmlformats.org/officeDocument/2006/relationships/hyperlink" Target="&#1088;&#1072;&#1079;&#1074;%20&#1091;&#1084;&#1077;&#1085;&#1080;&#1081;%20&#1079;&#1072;&#1076;&#1072;&#1074;&#1072;&#1090;&#1100;%20&#1074;&#1086;&#1087;&#1088;&#1086;&#1089;&#1099;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9;&#1089;&#1083;&#1077;&#1076;&#1086;&#1074;&#1072;&#1090;.%20&#1088;&#1072;&#1073;%20&#1047;&#1072;&#1095;&#1077;&#1084;%20&#1078;&#1080;&#1074;%20&#1085;&#1091;&#1078;&#1085;&#1099;%20&#1093;&#1074;&#1086;&#1089;&#1090;&#1099;%20&#1050;&#1086;&#1083;&#1077;&#1089;&#1085;&#1080;&#1082;&#1086;&#1074;%20&#1040;.ppt" TargetMode="External"/><Relationship Id="rId2" Type="http://schemas.openxmlformats.org/officeDocument/2006/relationships/hyperlink" Target="&#1058;&#1074;&#1086;&#1088;&#1095;&#1077;&#1089;&#1082;&#1072;&#1103;%20&#1088;&#1072;&#1073;&#1086;&#1090;&#1072;%20&#1087;&#1080;&#1085;&#1075;&#1074;&#1080;&#1085;&#1099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5715040" cy="442915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Внеклассная проектная деятельность в начальной школе. Развитие проектно-исследовательских навыков  учащихся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4285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МБОУ «СОШ №11»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85789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Жукова Н.А.</a:t>
            </a:r>
            <a:endParaRPr lang="ru-RU" dirty="0"/>
          </a:p>
        </p:txBody>
      </p:sp>
      <p:pic>
        <p:nvPicPr>
          <p:cNvPr id="3074" name="Picture 2" descr="C:\Users\Наталья\Desktop\0_c28bd_e1e988f7_XL.jpg"/>
          <p:cNvPicPr>
            <a:picLocks noChangeAspect="1" noChangeArrowheads="1"/>
          </p:cNvPicPr>
          <p:nvPr/>
        </p:nvPicPr>
        <p:blipFill>
          <a:blip r:embed="rId2"/>
          <a:srcRect l="23307" r="2112"/>
          <a:stretch>
            <a:fillRect/>
          </a:stretch>
        </p:blipFill>
        <p:spPr bwMode="auto">
          <a:xfrm>
            <a:off x="5214942" y="1750935"/>
            <a:ext cx="3790602" cy="3392577"/>
          </a:xfrm>
          <a:prstGeom prst="rect">
            <a:avLst/>
          </a:prstGeom>
          <a:noFill/>
        </p:spPr>
      </p:pic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338638" cy="2660655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индивидуальные проекты и работа в небольших  группах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i-main-pic" descr="Картинка 368 из 3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5386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8180" cy="28681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dirty="0" smtClean="0"/>
              <a:t>Дорогие наши мамы!!! </a:t>
            </a:r>
            <a:endParaRPr lang="ru-RU" sz="9600" dirty="0"/>
          </a:p>
        </p:txBody>
      </p:sp>
      <p:pic>
        <p:nvPicPr>
          <p:cNvPr id="15" name="Picture 4" descr="J:\Фоны для презентаций\Анимации\Блестяшки анимашки\Романтика\bestgif.narod.ru_1917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91883">
            <a:off x="117637" y="117646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J:\Фоны для презентаций\Анимации\Блестяшки анимашки\Романтика\bestgif.narod.ru_1917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97292">
            <a:off x="2685976" y="3185477"/>
            <a:ext cx="9572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J:\Фоны для презентаций\Анимации\Блестяшки анимашки\Романтика\bestgif.narod.ru_1917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1536">
            <a:off x="7090896" y="18541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J:\Фоны для презентаций\Анимации\Блестяшки анимашки\Романтика\bestgif.narod.ru_1917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89361">
            <a:off x="7783513" y="5283200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:\Фоны для презентаций\Анимации\Блестяшки анимашки\Романтика\bestgif.narod.ru_19176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4711">
            <a:off x="5498803" y="3212795"/>
            <a:ext cx="1097745" cy="10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J:\кирилл н.г 2010\IMG_1611.jpg"/>
          <p:cNvPicPr>
            <a:picLocks noChangeAspect="1" noChangeArrowheads="1"/>
          </p:cNvPicPr>
          <p:nvPr/>
        </p:nvPicPr>
        <p:blipFill>
          <a:blip r:embed="rId6" cstate="print"/>
          <a:srcRect l="15625" r="30804"/>
          <a:stretch>
            <a:fillRect/>
          </a:stretch>
        </p:blipFill>
        <p:spPr bwMode="auto">
          <a:xfrm>
            <a:off x="285720" y="3286124"/>
            <a:ext cx="2439083" cy="3414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J:\кирилл н.г 2010\IMG_1606.jpg"/>
          <p:cNvPicPr>
            <a:picLocks noChangeAspect="1" noChangeArrowheads="1"/>
          </p:cNvPicPr>
          <p:nvPr/>
        </p:nvPicPr>
        <p:blipFill>
          <a:blip r:embed="rId7" cstate="print"/>
          <a:srcRect l="27823" t="24194" r="25000"/>
          <a:stretch>
            <a:fillRect/>
          </a:stretch>
        </p:blipFill>
        <p:spPr bwMode="auto">
          <a:xfrm>
            <a:off x="6258804" y="3143248"/>
            <a:ext cx="2885196" cy="3477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J:\кирилл н.г 2010\IMG_15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857628"/>
            <a:ext cx="3598091" cy="269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J:\Фоны для презентаций\Анимации\Блестяшки анимашки\Романтика\bestgif.narod.ru_1917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9572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5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5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85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bologoe_city_co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214842" cy="52079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68544" y="1071546"/>
            <a:ext cx="44754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Улицы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по которым мы 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ходим…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572008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Выполнила ученица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 а класса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МБОУ «СОШ №11»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Скомаха</a:t>
            </a:r>
            <a:r>
              <a:rPr lang="ru-RU" sz="2000" dirty="0" smtClean="0">
                <a:solidFill>
                  <a:srgbClr val="002060"/>
                </a:solidFill>
              </a:rPr>
              <a:t> Арина. </a:t>
            </a: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30" name="Rectangle 2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4615" name="Picture 7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</p:spPr>
      </p:pic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500034" y="857232"/>
            <a:ext cx="53578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Много кошек   есть 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свете…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4629" name="Rectangle 21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116013" y="5033963"/>
            <a:ext cx="6781800" cy="18240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Выполнила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Мамаджанова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Полина 4А класс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СОШ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№11</a:t>
            </a: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-main-pic" descr="Картинка 3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60"/>
            <a:ext cx="86010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0066FF"/>
                </a:solidFill>
                <a:latin typeface="Times New Roman" pitchFamily="18" charset="0"/>
              </a:rPr>
              <a:t>Поздравление от учеников </a:t>
            </a:r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</a:rPr>
              <a:t>4а </a:t>
            </a:r>
            <a:r>
              <a:rPr lang="ru-RU" sz="3600" b="1" i="1" dirty="0">
                <a:solidFill>
                  <a:srgbClr val="0066FF"/>
                </a:solidFill>
                <a:latin typeface="Times New Roman" pitchFamily="18" charset="0"/>
              </a:rPr>
              <a:t>класса</a:t>
            </a: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Новый рисунок (41)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8109" t="3390" r="4021" b="3390"/>
          <a:stretch>
            <a:fillRect/>
          </a:stretch>
        </p:blipFill>
        <p:spPr>
          <a:xfrm>
            <a:off x="642910" y="1285860"/>
            <a:ext cx="3127686" cy="4000528"/>
          </a:xfrm>
          <a:ln w="12065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1214422"/>
            <a:ext cx="4113213" cy="4143404"/>
          </a:xfrm>
          <a:ln w="1206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2552700" algn="l"/>
              </a:tabLst>
            </a:pPr>
            <a:r>
              <a:rPr lang="ru-RU" sz="4000" b="1" dirty="0" smtClean="0">
                <a:latin typeface="Monotype Corsiva" pitchFamily="66" charset="0"/>
                <a:ea typeface="Arial Unicode MS" pitchFamily="34" charset="-128"/>
                <a:cs typeface="Courier New" pitchFamily="49" charset="0"/>
              </a:rPr>
              <a:t>Районная</a:t>
            </a:r>
            <a:endParaRPr lang="ru-RU" sz="4000" dirty="0" smtClean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552700" algn="l"/>
              </a:tabLst>
            </a:pPr>
            <a:r>
              <a:rPr lang="ru-RU" sz="4000" b="1" dirty="0" smtClean="0">
                <a:latin typeface="Monotype Corsiva" pitchFamily="66" charset="0"/>
                <a:ea typeface="Arial Unicode MS" pitchFamily="34" charset="-128"/>
                <a:cs typeface="Courier New" pitchFamily="49" charset="0"/>
              </a:rPr>
              <a:t>конференция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552700" algn="l"/>
              </a:tabLst>
            </a:pPr>
            <a:r>
              <a:rPr lang="ru-RU" sz="4000" b="1" dirty="0" smtClean="0">
                <a:latin typeface="Monotype Corsiva" pitchFamily="66" charset="0"/>
                <a:ea typeface="Arial Unicode MS" pitchFamily="34" charset="-128"/>
                <a:cs typeface="Courier New" pitchFamily="49" charset="0"/>
              </a:rPr>
              <a:t>учебно-исследовательских работ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552700" algn="l"/>
              </a:tabLst>
            </a:pPr>
            <a:r>
              <a:rPr lang="ru-RU" sz="4000" b="1" dirty="0" smtClean="0">
                <a:latin typeface="Monotype Corsiva" pitchFamily="66" charset="0"/>
                <a:ea typeface="Arial Unicode MS" pitchFamily="34" charset="-128"/>
                <a:cs typeface="Courier New" pitchFamily="49" charset="0"/>
              </a:rPr>
              <a:t>учащихся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552700" algn="l"/>
              </a:tabLst>
            </a:pPr>
            <a:r>
              <a:rPr lang="ru-RU" sz="4000" b="1" dirty="0" smtClean="0">
                <a:latin typeface="Monotype Corsiva" pitchFamily="66" charset="0"/>
                <a:ea typeface="Arial Unicode MS" pitchFamily="34" charset="-128"/>
                <a:cs typeface="Courier New" pitchFamily="49" charset="0"/>
              </a:rPr>
              <a:t>младших классов</a:t>
            </a:r>
            <a:endParaRPr lang="ru-RU" sz="40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572140"/>
            <a:ext cx="81439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552700" algn="l"/>
              </a:tabLst>
            </a:pPr>
            <a:r>
              <a:rPr lang="ru-RU" sz="4800" i="1" dirty="0" smtClean="0">
                <a:latin typeface="Arial" pitchFamily="34" charset="0"/>
              </a:rPr>
              <a:t>«Шаги молодых в науку»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428604"/>
            <a:ext cx="86439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«СОШ №11»  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оза, пиан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2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143116"/>
            <a:ext cx="75026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90550"/>
                      </a:srgbClr>
                    </a:gs>
                    <a:gs pos="70000">
                      <a:srgbClr val="FF0300">
                        <a:alpha val="85300"/>
                      </a:srgbClr>
                    </a:gs>
                    <a:gs pos="100000">
                      <a:srgbClr val="4D0808">
                        <a:alpha val="78999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Виртуоз из Бологое.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>
                      <a:alpha val="90550"/>
                    </a:srgbClr>
                  </a:gs>
                  <a:gs pos="70000">
                    <a:srgbClr val="FF0300">
                      <a:alpha val="85300"/>
                    </a:srgbClr>
                  </a:gs>
                  <a:gs pos="100000">
                    <a:srgbClr val="4D0808">
                      <a:alpha val="78999"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357826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990099"/>
                </a:solidFill>
              </a:rPr>
              <a:t>Работу выполнил ученик 3 «а» класса</a:t>
            </a:r>
          </a:p>
          <a:p>
            <a:pPr algn="ctr"/>
            <a:r>
              <a:rPr lang="ru-RU" dirty="0" smtClean="0">
                <a:solidFill>
                  <a:srgbClr val="990099"/>
                </a:solidFill>
              </a:rPr>
              <a:t>Егоров Даниил</a:t>
            </a:r>
          </a:p>
          <a:p>
            <a:pPr algn="ctr"/>
            <a:r>
              <a:rPr lang="ru-RU" dirty="0" smtClean="0">
                <a:solidFill>
                  <a:srgbClr val="990099"/>
                </a:solidFill>
              </a:rPr>
              <a:t>МОУ «СОШ» №11</a:t>
            </a:r>
            <a:endParaRPr lang="ru-RU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8596" y="785794"/>
            <a:ext cx="5857916" cy="2071702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  <a:t>Образ солнца </a:t>
            </a:r>
            <a:b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  <a:t>в </a:t>
            </a:r>
            <a:b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  <a:t>славянской </a:t>
            </a:r>
            <a:b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lgerian" pitchFamily="82" charset="0"/>
              </a:rPr>
              <a:t>мифологии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000504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Исследовательская работа ученицы  4 «а» класса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МОУ СОШ № 11  г. Бологое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Тимофеевой Виктории</a:t>
            </a:r>
          </a:p>
        </p:txBody>
      </p:sp>
      <p:pic>
        <p:nvPicPr>
          <p:cNvPr id="4" name="Picture 7" descr="Солнце. Много солнца (39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1142984"/>
            <a:ext cx="3689362" cy="2746380"/>
          </a:xfrm>
          <a:prstGeom prst="rect">
            <a:avLst/>
          </a:prstGeom>
          <a:noFill/>
        </p:spPr>
      </p:pic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Рабочий стол\КОНКУРС МОЯ СЕМЬЯ\1254687345_genealogical_tree_ps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356" y="1428736"/>
            <a:ext cx="585791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286248" y="2643182"/>
            <a:ext cx="3357586" cy="278608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Работу выполнил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Ученик 4 «А»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МБОУ «СОШ №11» г.Бологое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Тверской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Беленков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 Иван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Руководитель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Жукова  Наталья  Анатольевна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000364" y="1285860"/>
            <a:ext cx="4357718" cy="1214446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984806"/>
                </a:solidFill>
                <a:latin typeface="Monotype Corsiva" pitchFamily="66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моей семьи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в истории  страны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Users\Наталья\Desktop\школа\DSCF1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071546"/>
            <a:ext cx="2196701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4214819"/>
            <a:ext cx="2786082" cy="1661993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1 место на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районной конференции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Проектом является любая деятельность, выполненная «от всего сердца»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939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 проектов:  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69" y="1143005"/>
            <a:ext cx="6215083" cy="528639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интеллект ученика, его умение планировать и отслеживать последовательность выполняемых действий, усваивать знания и применять их в практической деятельности;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творческие способности и самостоятельность;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ориентирован на самостоятельную деятельность учащихся, которая предполагает владение определенными умениями: анализа, синтеза, мысленного экспериментирования, прогнозирования;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творческий по самой своей сути, т.к. предполагает совокупность исследовательских, поисковых, проблемных методов;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 над проектом в центре внимания находится мысль, а язык выступает в своей прямой функции – формирования и формулирования этих мыслей;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обучить детей умению получать знания через свою деятельность.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метода проектов возможно</a:t>
            </a: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обучить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выявлять и формулировать проблемы;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их анализ;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пути их решения;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с информацией;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необходимый источник, например, данные в справочной литературе или в средствах массовой информации;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применять полученную информацию для решения поставленных задач.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проектов: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2400" y="1571612"/>
            <a:ext cx="8991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Творческий проект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753088"/>
                </a:solidFill>
              </a:rPr>
              <a:t>(видеофильмы, театрализации, совместная газета и сочинение, поделки, рисунки и т.д.)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Ролево-игровые</a:t>
            </a:r>
            <a:r>
              <a:rPr lang="ru-RU" b="1" i="1" dirty="0" smtClean="0">
                <a:solidFill>
                  <a:srgbClr val="002060"/>
                </a:solidFill>
              </a:rPr>
              <a:t> проекты</a:t>
            </a:r>
            <a:r>
              <a:rPr lang="ru-RU" dirty="0" smtClean="0">
                <a:solidFill>
                  <a:srgbClr val="002060"/>
                </a:solidFill>
              </a:rPr>
              <a:t> 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это литературные, ролевые </a:t>
            </a:r>
            <a:r>
              <a:rPr lang="ru-RU" dirty="0" smtClean="0">
                <a:solidFill>
                  <a:srgbClr val="7030A0"/>
                </a:solidFill>
              </a:rPr>
              <a:t>игры.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Практико-ориентированные </a:t>
            </a:r>
            <a:r>
              <a:rPr lang="ru-RU" b="1" i="1" dirty="0" smtClean="0">
                <a:solidFill>
                  <a:srgbClr val="7030A0"/>
                </a:solidFill>
              </a:rPr>
              <a:t>проекты–</a:t>
            </a:r>
            <a:r>
              <a:rPr lang="ru-RU" dirty="0" smtClean="0">
                <a:solidFill>
                  <a:srgbClr val="7030A0"/>
                </a:solidFill>
              </a:rPr>
              <a:t>требует </a:t>
            </a:r>
            <a:r>
              <a:rPr lang="ru-RU" dirty="0" smtClean="0">
                <a:solidFill>
                  <a:srgbClr val="7030A0"/>
                </a:solidFill>
              </a:rPr>
              <a:t>четко продуманной </a:t>
            </a:r>
            <a:r>
              <a:rPr lang="ru-RU" dirty="0" smtClean="0">
                <a:solidFill>
                  <a:srgbClr val="7030A0"/>
                </a:solidFill>
              </a:rPr>
              <a:t>структуры, </a:t>
            </a:r>
            <a:r>
              <a:rPr lang="ru-RU" dirty="0" smtClean="0">
                <a:solidFill>
                  <a:srgbClr val="7030A0"/>
                </a:solidFill>
              </a:rPr>
              <a:t>которая </a:t>
            </a:r>
            <a:r>
              <a:rPr lang="ru-RU" dirty="0" smtClean="0">
                <a:solidFill>
                  <a:srgbClr val="7030A0"/>
                </a:solidFill>
              </a:rPr>
              <a:t>может быть представлена в виде сценария.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Исследовательские  </a:t>
            </a:r>
            <a:r>
              <a:rPr lang="ru-RU" b="1" i="1" dirty="0" smtClean="0">
                <a:solidFill>
                  <a:srgbClr val="7030A0"/>
                </a:solidFill>
              </a:rPr>
              <a:t>проекты–</a:t>
            </a:r>
            <a:r>
              <a:rPr lang="ru-RU" dirty="0" smtClean="0">
                <a:solidFill>
                  <a:srgbClr val="7030A0"/>
                </a:solidFill>
              </a:rPr>
              <a:t>имеют </a:t>
            </a:r>
            <a:r>
              <a:rPr lang="ru-RU" dirty="0" smtClean="0">
                <a:solidFill>
                  <a:srgbClr val="7030A0"/>
                </a:solidFill>
              </a:rPr>
              <a:t>четкую продуманную структуру, которая практически совпадает со структурой реального научного </a:t>
            </a:r>
            <a:r>
              <a:rPr lang="ru-RU" dirty="0" smtClean="0">
                <a:solidFill>
                  <a:srgbClr val="7030A0"/>
                </a:solidFill>
              </a:rPr>
              <a:t>исследования.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Информационные проект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7030A0"/>
                </a:solidFill>
              </a:rPr>
              <a:t>это сбор и обработка информации по значимой проблеме с целью ее презентации широкой </a:t>
            </a:r>
            <a:r>
              <a:rPr lang="ru-RU" dirty="0" smtClean="0">
                <a:solidFill>
                  <a:srgbClr val="7030A0"/>
                </a:solidFill>
              </a:rPr>
              <a:t>аудитории.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5100" b="1" i="1" dirty="0" smtClean="0"/>
              <a:t>Проекты </a:t>
            </a:r>
            <a:r>
              <a:rPr lang="ru-RU" sz="5100" b="1" i="1" dirty="0" smtClean="0"/>
              <a:t>отличаются: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результатом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Поделки (игрушки, книги, рисунки, открытки, костюмы, модели и т.д.)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Мероприятия (спектакли, концерты, викторины, показы мод и т. д.)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85926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000" b="1" i="1" dirty="0" err="1" smtClean="0">
                <a:solidFill>
                  <a:srgbClr val="002060"/>
                </a:solidFill>
              </a:rPr>
              <a:t>Монопроекты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7030A0"/>
                </a:solidFill>
              </a:rPr>
              <a:t>реализуются, как правило, в рамках одного учебного </a:t>
            </a:r>
            <a:r>
              <a:rPr lang="ru-RU" sz="2000" dirty="0" smtClean="0">
                <a:solidFill>
                  <a:srgbClr val="7030A0"/>
                </a:solidFill>
              </a:rPr>
              <a:t>предмета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000" b="1" i="1" dirty="0" err="1" smtClean="0">
                <a:solidFill>
                  <a:srgbClr val="002060"/>
                </a:solidFill>
              </a:rPr>
              <a:t>Межпредметный</a:t>
            </a:r>
            <a:r>
              <a:rPr lang="ru-RU" sz="2000" b="1" i="1" dirty="0" smtClean="0">
                <a:solidFill>
                  <a:srgbClr val="002060"/>
                </a:solidFill>
              </a:rPr>
              <a:t> (интегрированный)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3296"/>
                </a:solidFill>
              </a:rPr>
              <a:t>– </a:t>
            </a:r>
            <a:r>
              <a:rPr lang="ru-RU" sz="2000" dirty="0" smtClean="0">
                <a:solidFill>
                  <a:srgbClr val="7030A0"/>
                </a:solidFill>
              </a:rPr>
              <a:t>это проект, интегрирующий смежную тематику нескольких предметов, выполняется в основном во внеурочное время под руководством нескольких специалистов в различных областях знаний</a:t>
            </a: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проектов по продолжительности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Мини-проекты.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Краткосрочные проекты.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Недельные проекты.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Годичные проекты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эффективному использованию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Целенаправленность и систематичность.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Мотивированность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Творческая среда.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Психологический контроль.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Личность педагога.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Учет возрастных особенностей.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Совместная работа взрослых и детей.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</a:rPr>
              <a:t>Если школьник с первого класса подготовлен к тому,</a:t>
            </a:r>
            <a:br>
              <a:rPr lang="ru-RU" sz="3800" b="1" i="1" dirty="0" smtClean="0">
                <a:solidFill>
                  <a:srgbClr val="002060"/>
                </a:solidFill>
              </a:rPr>
            </a:br>
            <a:r>
              <a:rPr lang="ru-RU" sz="3800" b="1" i="1" dirty="0" smtClean="0">
                <a:solidFill>
                  <a:srgbClr val="002060"/>
                </a:solidFill>
              </a:rPr>
              <a:t>что он должен учиться создавать, придумывать,</a:t>
            </a:r>
            <a:br>
              <a:rPr lang="ru-RU" sz="3800" b="1" i="1" dirty="0" smtClean="0">
                <a:solidFill>
                  <a:srgbClr val="002060"/>
                </a:solidFill>
              </a:rPr>
            </a:br>
            <a:r>
              <a:rPr lang="ru-RU" sz="3800" b="1" i="1" dirty="0" smtClean="0">
                <a:solidFill>
                  <a:srgbClr val="002060"/>
                </a:solidFill>
              </a:rPr>
              <a:t>находить оригинальные решения,</a:t>
            </a:r>
            <a:br>
              <a:rPr lang="ru-RU" sz="3800" b="1" i="1" dirty="0" smtClean="0">
                <a:solidFill>
                  <a:srgbClr val="002060"/>
                </a:solidFill>
              </a:rPr>
            </a:br>
            <a:r>
              <a:rPr lang="ru-RU" sz="3800" b="1" i="1" dirty="0" smtClean="0">
                <a:solidFill>
                  <a:srgbClr val="002060"/>
                </a:solidFill>
              </a:rPr>
              <a:t>то формирование личности будет проходить на основе обогащения её интеллектуального профиля…</a:t>
            </a:r>
            <a:br>
              <a:rPr lang="ru-RU" sz="3800" b="1" i="1" dirty="0" smtClean="0">
                <a:solidFill>
                  <a:srgbClr val="002060"/>
                </a:solidFill>
              </a:rPr>
            </a:br>
            <a:r>
              <a:rPr lang="ru-RU" sz="3800" b="1" i="1" dirty="0" smtClean="0">
                <a:solidFill>
                  <a:srgbClr val="002060"/>
                </a:solidFill>
              </a:rPr>
              <a:t>Обучая детей творческому мышлению, мы обогащаем их не только интеллектуально, но и личностно. </a:t>
            </a:r>
            <a:r>
              <a:rPr lang="ru-RU" sz="3800" i="1" dirty="0" smtClean="0">
                <a:solidFill>
                  <a:srgbClr val="002060"/>
                </a:solidFill>
              </a:rPr>
              <a:t/>
            </a:r>
            <a:br>
              <a:rPr lang="ru-RU" sz="3800" i="1" dirty="0" smtClean="0">
                <a:solidFill>
                  <a:srgbClr val="002060"/>
                </a:solidFill>
              </a:rPr>
            </a:br>
            <a:r>
              <a:rPr lang="ru-RU" sz="3800" i="1" dirty="0" smtClean="0">
                <a:solidFill>
                  <a:srgbClr val="002060"/>
                </a:solidFill>
              </a:rPr>
              <a:t>Р.Дж. </a:t>
            </a:r>
            <a:r>
              <a:rPr lang="ru-RU" sz="3800" i="1" dirty="0" err="1" smtClean="0">
                <a:solidFill>
                  <a:srgbClr val="002060"/>
                </a:solidFill>
              </a:rPr>
              <a:t>Стернберг</a:t>
            </a:r>
            <a:r>
              <a:rPr lang="ru-RU" sz="3800" i="1" dirty="0" smtClean="0">
                <a:solidFill>
                  <a:srgbClr val="002060"/>
                </a:solidFill>
              </a:rPr>
              <a:t>, Е. </a:t>
            </a:r>
            <a:r>
              <a:rPr lang="ru-RU" sz="3800" i="1" dirty="0" err="1" smtClean="0">
                <a:solidFill>
                  <a:srgbClr val="002060"/>
                </a:solidFill>
              </a:rPr>
              <a:t>Григоренко</a:t>
            </a:r>
            <a:r>
              <a:rPr lang="ru-RU" sz="38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800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85794"/>
            <a:ext cx="8001056" cy="1928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290" y="3857628"/>
            <a:ext cx="8633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Желаю творческих успехов!</a:t>
            </a:r>
            <a:r>
              <a:rPr lang="ru-RU" sz="5400" dirty="0" smtClean="0"/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/>
              <a:t>Подготовка.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Организация исследовательской деятельности;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Представление готового продукта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Оценка процессов и результатов работы.</a:t>
            </a:r>
          </a:p>
          <a:p>
            <a:pPr marL="514350" indent="-514350" algn="ctr">
              <a:buNone/>
            </a:pPr>
            <a:r>
              <a:rPr lang="ru-RU" sz="2000" b="1" i="1" dirty="0" smtClean="0"/>
              <a:t>1 этап: Подготовка.</a:t>
            </a:r>
          </a:p>
          <a:p>
            <a:pPr marL="514350" indent="-514350">
              <a:buNone/>
            </a:pPr>
            <a:r>
              <a:rPr lang="ru-RU" sz="2000" dirty="0" smtClean="0"/>
              <a:t>Проведение вводной беседы с целью: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000" dirty="0" smtClean="0"/>
              <a:t>Формирования первичного представления об изучаемом объекте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000" dirty="0" smtClean="0"/>
              <a:t>Формирование интереса к данной теме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000" dirty="0" smtClean="0"/>
              <a:t>Создание условий возможности для дальнейшей творческой деятельности</a:t>
            </a:r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 этап: Организация исследовательской деятельности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332037"/>
            <a:ext cx="8686800" cy="452596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85794"/>
          <a:ext cx="8501121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Содержание работы на этапе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Деятельность ученика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Деятельность учителя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Актуализация знаний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1.Выбор темы и целей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2.Определение количества участников проекта, состава исследовательской группы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Обсуждение темы с учителем, участниками группы, получение дополнительной информации для выбора объекта исследования, постановка цели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Помощь в постановке целей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работы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1.Определение источников информации.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2.Планирование способов сбора и анализа информации.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3.Планирование итогового продукта (формы представления результата)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-отчет (устный, письменный, с демонстрацией материалов)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-фильм, макет, сборник и т.д.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-конференция, праздник  и  т.д.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4.Выработка критериев оценки результатов работы.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5.Распределение обязанностей среди членов команды.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Выработка плана действий (как можно это сделать?).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основных методов: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-прочитать в книге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-понаблюдать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-посмотреть в компьютере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-задать вопросы родителям, специалистам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-подумать самостоятельно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-посмотреть в книгах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-посмотреть по телевизору  и т.д.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Формулировка задач (для чего?)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Выдвижение идей, высказывание предположений, определение сроков работы,  ее этапов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 этап: Организация исследовательской деятельности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868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Содержание работы на этапе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Деятельность ученика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Деятельность учителя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Исследовательская деятельность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информации, решение промежуточных задач. Основные формы работы: интервью, опросы, наблюдения, опыты,  изучение научных и литературных источников  и  т.д.  Организация  экскурсий, проведение экспериментов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исследований,  решение промежуточных задач. Фиксирование информации различными способами: запись, рисунок, коллаж, схема, символы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Наблюдение, советы, косвенное руководство  деятельностью, организация  и координирование отдельных этапов проекта.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 и  выводы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информации.  Формулировка выводов. Оформление результатов.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информации.  Оформление результатов.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Наблюдение,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советы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Содержание работы на этапе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Деятельность ученика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Деятельность учителя</a:t>
                      </a:r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этап:  Представление готового продукта  (презентация).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 результата  работы  в разнообразных формах.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Отчет,  ответы на вопросы слушателей, полемика, отстаивание своей точки зрения, формулировка окончательных выводов.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готовой  работой, формулировка вопросов как от рядового участника.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этап:  Оценка процессов  и  результатов работы.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оценке путем коллективного обсуждения и самооценок.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усилий учащихся,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креативности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мышления, качества использования источников информации, потенциала продолжения работы по выбранному направлению.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Этапы формирования проектно-исследовательской деятельности с учётом их возрастных особенностей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8" cy="568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95"/>
                <a:gridCol w="2281070"/>
                <a:gridCol w="2881333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Задачи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Урочная</a:t>
                      </a:r>
                      <a:r>
                        <a:rPr lang="ru-RU" sz="1200" baseline="0" dirty="0" smtClean="0"/>
                        <a:t> деятельность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Внеурочная деятельность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этап – 1 класс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поддержание исследовательской активности школьников;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развитие умений ставить вопросы, высказывать предположения, наблюдать;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формирование первоначальных представлений о деятельности исследователя.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Коллективный учебный диалог, рассматривание предметов, создание проблемных ситуаций, чтение-рассматривание, коллективное моделирование;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Игры-занятия, совместное с ребенком определение его собственных интересов, индивидуальное составление схем, выполнение моделей из различных материалов, экскурсии, выставки детских работ.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этап – 2 класс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 приобретение новых представлений об особенностях деятельности исследователя;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развитие умений определять тему исследования, анализировать, сравнивать, формулировать выводы, оформлять результаты исследования;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поддержание инициативы, активности и самостоятельности школьников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Учебная дискуссия, наблюдения по плану, рассказы детей и учителя, мини-исследования,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знакомство со структурой проектно–исследовательской работы,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Экскурсии, индивидуальное составление моделей и схем, мини-доклады, ролевые игры, эксперименты,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работа над  простыми исследовательскими проектами (коллективными и индивидуальными)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1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этап – 3 и 4 класс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обогащение исследовательского опыта школьников через дальнейшее накопление представлений об исследовательской деятельности, ее средствах и способах,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сложности учебно-исследовательских задач,  развернутость и осознанность рассуждений, обобщений и выводов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мини-исследования, уроки-исследования, коллективное выполнение и защита исследовательских работ, наблюдение, анкетирование, эксперимент и другие.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различные внеклассные занятия по предметам, а так же домашние исследования школьников, подготовка,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и защита проектно- исследовательских работ на конференциях, участие в конкурсах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Тренинговые Игры – занятия, которые можно использовать в 1 классе.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>
                <a:hlinkClick r:id="rId2" action="ppaction://hlinkpres?slideindex=1&amp;slidetitle="/>
              </a:rPr>
              <a:t>1) Развитие умений видеть проблемы</a:t>
            </a:r>
            <a:r>
              <a:rPr lang="ru-RU" b="1" dirty="0" smtClean="0">
                <a:hlinkClick r:id="rId2" action="ppaction://hlinkpres?slideindex=1&amp;slidetitle="/>
              </a:rPr>
              <a:t> 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2) </a:t>
            </a:r>
            <a:r>
              <a:rPr lang="ru-RU" b="1" u="sng" dirty="0" smtClean="0">
                <a:solidFill>
                  <a:srgbClr val="C00000"/>
                </a:solidFill>
                <a:hlinkClick r:id="rId3" action="ppaction://hlinkpres?slideindex=1&amp;slidetitle="/>
              </a:rPr>
              <a:t>Развитие умений выдвигать гипоте</a:t>
            </a:r>
            <a:r>
              <a:rPr lang="ru-RU" b="1" u="sng" dirty="0" smtClean="0">
                <a:solidFill>
                  <a:srgbClr val="C00000"/>
                </a:solidFill>
              </a:rPr>
              <a:t>зы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dirty="0" smtClean="0"/>
              <a:t>уметь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предвидеть события, предполагать, используя слова: может быть, предположим, допустим, возможно, что если, наверное).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3)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hlinkClick r:id="rId4" action="ppaction://hlinkpres?slideindex=1&amp;slidetitle="/>
              </a:rPr>
              <a:t>Развитие умений задавать вопросы</a:t>
            </a:r>
            <a:r>
              <a:rPr lang="ru-RU" u="sng" dirty="0" smtClean="0">
                <a:hlinkClick r:id="rId4" action="ppaction://hlinkpres?slideindex=1&amp;slidetitle="/>
              </a:rPr>
              <a:t> </a:t>
            </a:r>
            <a:endParaRPr lang="ru-RU" u="sng" dirty="0" smtClean="0"/>
          </a:p>
          <a:p>
            <a:pPr>
              <a:buNone/>
            </a:pPr>
            <a:r>
              <a:rPr lang="ru-RU" b="1" dirty="0" smtClean="0">
                <a:hlinkClick r:id="rId5" action="ppaction://hlinkpres?slideindex=1&amp;slidetitle="/>
              </a:rPr>
              <a:t>4).Подбор литературы по заданной теме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hlinkClick r:id="rId6" action="ppaction://hlinkpres?slideindex=1&amp;slidetitle="/>
              </a:rPr>
              <a:t>5).Ориентировка в словаре, справочной литературе</a:t>
            </a:r>
            <a:r>
              <a:rPr lang="ru-RU" dirty="0" smtClean="0">
                <a:hlinkClick r:id="rId6" action="ppaction://hlinkpres?slideindex=1&amp;slidetitle="/>
              </a:rPr>
              <a:t> </a:t>
            </a:r>
          </a:p>
          <a:p>
            <a:pPr>
              <a:buNone/>
            </a:pPr>
            <a:r>
              <a:rPr lang="ru-RU" b="1" dirty="0" smtClean="0">
                <a:hlinkClick r:id="rId6" action="ppaction://hlinkpres?slideindex=1&amp;slidetitle="/>
              </a:rPr>
              <a:t>6).Ориентировка в тексте, ключевые слова, ответы на вопросы к тексту</a:t>
            </a:r>
            <a:r>
              <a:rPr lang="ru-RU" dirty="0" smtClean="0">
                <a:hlinkClick r:id="rId6" action="ppaction://hlinkpres?slideindex=1&amp;slidetitle="/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Второй этап формирования исследовательской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 втором классе я уже предлагала учащимся “пробные” самостоятельные исследования.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Учащиеся работали над творческими работами, рефератами.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2" action="ppaction://hlinkpres?slideindex=1&amp;slidetitle="/>
              </a:rPr>
              <a:t>«Эти обыкновенные вороны»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00000"/>
                </a:solidFill>
              </a:rPr>
              <a:t>«Домашние животные»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Работа и создание исследовательского проекта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3" action="ppaction://hlinkpres?slideindex=1&amp;slidetitle="/>
              </a:rPr>
              <a:t>«Матрешка»,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участие в школьном конкурсе, на заседании клуба «Родничок». </a:t>
            </a:r>
          </a:p>
          <a:p>
            <a:endParaRPr lang="ru-RU" dirty="0"/>
          </a:p>
        </p:txBody>
      </p:sp>
    </p:spTree>
  </p:cSld>
  <p:clrMapOvr>
    <a:masterClrMapping/>
  </p:clrMapOvr>
  <p:transition advTm="8578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2027</TotalTime>
  <Words>1365</Words>
  <PresentationFormat>Экран (4:3)</PresentationFormat>
  <Paragraphs>184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Внеклассная проектная деятельность в начальной школе. Развитие проектно-исследовательских навыков  учащихся </vt:lpstr>
      <vt:lpstr>Метод проектов:    </vt:lpstr>
      <vt:lpstr>Этапы работы над проектом</vt:lpstr>
      <vt:lpstr>2 этап: Организация исследовательской деятельности</vt:lpstr>
      <vt:lpstr>2 этап: Организация исследовательской деятельности</vt:lpstr>
      <vt:lpstr>Этапы работы над проектом</vt:lpstr>
      <vt:lpstr>Этапы формирования проектно-исследовательской деятельности с учётом их возрастных особенностей </vt:lpstr>
      <vt:lpstr>Тренинговые Игры – занятия, которые можно использовать в 1 классе.</vt:lpstr>
      <vt:lpstr>Второй этап формирования исследовательской деятельности </vt:lpstr>
      <vt:lpstr>Слайд 10</vt:lpstr>
      <vt:lpstr>Дорогие наши мамы!!! </vt:lpstr>
      <vt:lpstr>Слайд 12</vt:lpstr>
      <vt:lpstr>Слайд 13</vt:lpstr>
      <vt:lpstr>Поздравление от учеников  4а класса</vt:lpstr>
      <vt:lpstr>Слайд 15</vt:lpstr>
      <vt:lpstr>Слайд 16</vt:lpstr>
      <vt:lpstr>Образ солнца  в  славянской  мифологии</vt:lpstr>
      <vt:lpstr>Слайд 18</vt:lpstr>
      <vt:lpstr>Слайд 19</vt:lpstr>
      <vt:lpstr>Виды проектов:</vt:lpstr>
      <vt:lpstr>Типы проектов</vt:lpstr>
      <vt:lpstr>Классификация проектов по продолжительности</vt:lpstr>
      <vt:lpstr>Рекомендации по эффективному использованию проектной деятельности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исследовательских навыков одарённых учащихся в начальной школе</dc:title>
  <cp:lastModifiedBy>Наталья</cp:lastModifiedBy>
  <cp:revision>197</cp:revision>
  <dcterms:modified xsi:type="dcterms:W3CDTF">2013-11-13T18:36:47Z</dcterms:modified>
</cp:coreProperties>
</file>