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8"/>
  </p:notesMasterIdLst>
  <p:handoutMasterIdLst>
    <p:handoutMasterId r:id="rId19"/>
  </p:handoutMasterIdLst>
  <p:sldIdLst>
    <p:sldId id="256" r:id="rId3"/>
    <p:sldId id="265" r:id="rId4"/>
    <p:sldId id="272" r:id="rId5"/>
    <p:sldId id="273" r:id="rId6"/>
    <p:sldId id="283" r:id="rId7"/>
    <p:sldId id="274" r:id="rId8"/>
    <p:sldId id="275" r:id="rId9"/>
    <p:sldId id="276" r:id="rId10"/>
    <p:sldId id="277" r:id="rId11"/>
    <p:sldId id="279" r:id="rId12"/>
    <p:sldId id="280" r:id="rId13"/>
    <p:sldId id="281" r:id="rId14"/>
    <p:sldId id="284" r:id="rId15"/>
    <p:sldId id="278" r:id="rId16"/>
    <p:sldId id="28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E7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5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6" y="59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36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ru-RU" smtClean="0"/>
              <a:t>07.12.2014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ru-RU" smtClean="0"/>
              <a:t>07.12.2014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7C15D-71AB-46DD-B861-B23956198C2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733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-1" y="1905000"/>
            <a:ext cx="12188826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-2" y="1795132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-2" y="5142116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57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07.12.2014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5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07.12.2014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5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07.12.2014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3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gradFill rotWithShape="1">
          <a:gsLst>
            <a:gs pos="100000">
              <a:schemeClr val="accent1">
                <a:alpha val="80000"/>
              </a:schemeClr>
            </a:gs>
            <a:gs pos="0">
              <a:schemeClr val="accent1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07.12.2014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203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07.12.2014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635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07.12.2014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43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07.12.2014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29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</p:grp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07.12.2014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54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07.12.2014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9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ru-RU" smtClean="0"/>
              <a:t>07.12.2014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19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9000"/>
              </a:schemeClr>
            </a:gs>
            <a:gs pos="40000">
              <a:schemeClr val="accent1">
                <a:lumMod val="20000"/>
                <a:lumOff val="80000"/>
                <a:alpha val="66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-1" y="6480048"/>
            <a:ext cx="12188827" cy="377952"/>
            <a:chOff x="-1" y="6480048"/>
            <a:chExt cx="12188827" cy="377952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B277187-C200-495F-A386-621319EADA8F}" type="datetimeFigureOut">
              <a:rPr lang="ru-RU" smtClean="0"/>
              <a:pPr/>
              <a:t>07.12.2014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defTabSz="914400">
              <a:spcBef>
                <a:spcPts val="1"/>
              </a:spcBef>
              <a:buNone/>
            </a:pPr>
            <a:r>
              <a:rPr lang="ru-RU" dirty="0" smtClean="0">
                <a:solidFill>
                  <a:srgbClr val="323232"/>
                </a:solidFill>
                <a:latin typeface="Book Antiqua"/>
              </a:rPr>
              <a:t>Урок математики </a:t>
            </a:r>
            <a:br>
              <a:rPr lang="ru-RU" dirty="0" smtClean="0">
                <a:solidFill>
                  <a:srgbClr val="323232"/>
                </a:solidFill>
                <a:latin typeface="Book Antiqua"/>
              </a:rPr>
            </a:br>
            <a:r>
              <a:rPr lang="ru-RU" dirty="0" smtClean="0">
                <a:solidFill>
                  <a:srgbClr val="323232"/>
                </a:solidFill>
                <a:latin typeface="Book Antiqua"/>
              </a:rPr>
              <a:t>в 4 классе.</a:t>
            </a:r>
            <a:endParaRPr lang="ru-RU" sz="5400" b="1" i="0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295400" y="5813552"/>
            <a:ext cx="9601200" cy="914400"/>
          </a:xfrm>
        </p:spPr>
        <p:txBody>
          <a:bodyPr/>
          <a:lstStyle/>
          <a:p>
            <a:pPr marL="0" indent="0" algn="r">
              <a:spcBef>
                <a:spcPts val="0"/>
              </a:spcBef>
              <a:buNone/>
            </a:pPr>
            <a:r>
              <a:rPr lang="ru-RU" sz="2000" b="1" i="0" dirty="0" smtClean="0"/>
              <a:t>Учитель: Клименко Е. Н.</a:t>
            </a:r>
            <a:endParaRPr lang="ru-RU" sz="2000" b="1" i="0" dirty="0"/>
          </a:p>
        </p:txBody>
      </p:sp>
      <p:pic>
        <p:nvPicPr>
          <p:cNvPr id="1026" name="Picture 2" descr="&amp;Pcy;&amp;rcy;&amp;ocy;&amp;fcy;&amp;iecy;&amp;scy;&amp;scy;&amp;icy;&amp;icy;, &amp;scy;&amp;vcy;&amp;yacy;&amp;zcy;&amp;acy;&amp;ncy;&amp;ncy;&amp;ycy;&amp;iecy; &amp;scy; &amp;mcy;&amp;acy;&amp;tcy;&amp;iecy;&amp;mcy;&amp;acy;&amp;tcy;&amp;icy;&amp;kcy;&amp;ocy;&amp;jcy; &amp;Mcy;&amp;icy;&amp;rcy; &amp;zhcy;&amp;iecy;&amp;ncy;&amp;shchcy;&amp;icy;&amp;ncy;&amp;y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314" y="4805354"/>
            <a:ext cx="2590089" cy="205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1"/>
              </a:spcBef>
              <a:buNone/>
            </a:pPr>
            <a:r>
              <a:rPr lang="ru-RU" sz="6600" dirty="0" smtClean="0">
                <a:solidFill>
                  <a:srgbClr val="323232"/>
                </a:solidFill>
                <a:latin typeface="Book Antiqua"/>
              </a:rPr>
              <a:t>Девиз:</a:t>
            </a:r>
            <a:endParaRPr lang="ru-RU" sz="6600" b="1" i="0" dirty="0">
              <a:solidFill>
                <a:srgbClr val="323232"/>
              </a:solidFill>
              <a:latin typeface="Book Antiqua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 algn="ctr">
              <a:buClr>
                <a:srgbClr val="323232">
                  <a:lumMod val="90000"/>
                </a:srgbClr>
              </a:buClr>
              <a:buNone/>
            </a:pPr>
            <a:r>
              <a:rPr lang="ru-RU" sz="8800" dirty="0">
                <a:solidFill>
                  <a:srgbClr val="FF0000"/>
                </a:solidFill>
              </a:rPr>
              <a:t>«С малой удачи начинается большой успех»</a:t>
            </a:r>
            <a:endParaRPr lang="ru-RU" sz="8800" b="0" i="0" dirty="0" smtClean="0">
              <a:solidFill>
                <a:srgbClr val="FF0000"/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303536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1"/>
              </a:spcBef>
              <a:buNone/>
            </a:pPr>
            <a:r>
              <a:rPr lang="ru-RU" sz="6600" dirty="0" smtClean="0">
                <a:solidFill>
                  <a:srgbClr val="323232"/>
                </a:solidFill>
                <a:latin typeface="Book Antiqua"/>
              </a:rPr>
              <a:t>Тема урока:</a:t>
            </a:r>
            <a:endParaRPr lang="ru-RU" sz="6600" b="1" i="0" dirty="0">
              <a:solidFill>
                <a:srgbClr val="323232"/>
              </a:solidFill>
              <a:latin typeface="Book Antiqua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 algn="ctr">
              <a:buClr>
                <a:srgbClr val="323232">
                  <a:lumMod val="90000"/>
                </a:srgbClr>
              </a:buClr>
              <a:buNone/>
            </a:pPr>
            <a:r>
              <a:rPr lang="ru-RU" sz="6000" dirty="0" smtClean="0">
                <a:solidFill>
                  <a:srgbClr val="7030A0"/>
                </a:solidFill>
                <a:latin typeface="Book Antiqua"/>
              </a:rPr>
              <a:t>«Умножение многозначного числа на однозначное число».</a:t>
            </a:r>
            <a:endParaRPr lang="ru-RU" sz="6000" b="0" i="0" dirty="0" smtClean="0">
              <a:solidFill>
                <a:srgbClr val="7030A0"/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2404687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Цель урока: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1120" y="1901952"/>
            <a:ext cx="9509760" cy="4127627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6000" dirty="0" smtClean="0">
                <a:solidFill>
                  <a:srgbClr val="00B050"/>
                </a:solidFill>
              </a:rPr>
              <a:t>Научиться умножать многозначное число на однозначное. </a:t>
            </a:r>
            <a:endParaRPr lang="ru-RU" sz="6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04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Чему новому научились?</a:t>
            </a:r>
          </a:p>
          <a:p>
            <a:pPr marL="45720" indent="0" algn="ctr">
              <a:buNone/>
            </a:pPr>
            <a:endParaRPr lang="ru-RU" sz="4800" b="1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Над чем ещё надо поработать?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763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</a:rPr>
              <a:t>Домашнее задание: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№2 (1, 2 столбик) с. 151 – обязательное.</a:t>
            </a:r>
          </a:p>
          <a:p>
            <a:pPr marL="45720" indent="0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№10 (1) с. 153 – для тех, кто не боится трудностей. 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100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9005" y="356839"/>
            <a:ext cx="10169912" cy="1538868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Самооценка учебной деятельности.</a:t>
            </a:r>
            <a:endParaRPr lang="ru-RU" sz="44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emocii-2157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81158" y="2643182"/>
            <a:ext cx="2357454" cy="2428892"/>
          </a:xfrm>
          <a:prstGeom prst="rect">
            <a:avLst/>
          </a:prstGeom>
        </p:spPr>
      </p:pic>
      <p:pic>
        <p:nvPicPr>
          <p:cNvPr id="5" name="Рисунок 4" descr="emocii-217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24364" y="2308302"/>
            <a:ext cx="3739483" cy="2966642"/>
          </a:xfrm>
          <a:prstGeom prst="rect">
            <a:avLst/>
          </a:prstGeom>
        </p:spPr>
      </p:pic>
      <p:pic>
        <p:nvPicPr>
          <p:cNvPr id="6" name="Рисунок 5" descr="emocii-2154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39042" y="2500306"/>
            <a:ext cx="2928958" cy="286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01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1"/>
              </a:spcBef>
              <a:buNone/>
            </a:pPr>
            <a:r>
              <a:rPr lang="ru-RU" sz="6600" dirty="0" smtClean="0">
                <a:solidFill>
                  <a:srgbClr val="323232"/>
                </a:solidFill>
                <a:latin typeface="Book Antiqua"/>
              </a:rPr>
              <a:t>Девиз:</a:t>
            </a:r>
            <a:endParaRPr lang="ru-RU" sz="6600" b="1" i="0" dirty="0">
              <a:solidFill>
                <a:srgbClr val="323232"/>
              </a:solidFill>
              <a:latin typeface="Book Antiqua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 algn="ctr">
              <a:buClr>
                <a:srgbClr val="323232">
                  <a:lumMod val="90000"/>
                </a:srgbClr>
              </a:buClr>
              <a:buNone/>
            </a:pPr>
            <a:r>
              <a:rPr lang="ru-RU" sz="8800" dirty="0">
                <a:solidFill>
                  <a:srgbClr val="FF0000"/>
                </a:solidFill>
              </a:rPr>
              <a:t>«С малой удачи начинается большой успех»</a:t>
            </a:r>
            <a:endParaRPr lang="ru-RU" sz="8800" b="0" i="0" dirty="0" smtClean="0">
              <a:solidFill>
                <a:srgbClr val="FF0000"/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3030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авнобедренный треугольник 10"/>
          <p:cNvSpPr/>
          <p:nvPr/>
        </p:nvSpPr>
        <p:spPr>
          <a:xfrm>
            <a:off x="1761771" y="1185563"/>
            <a:ext cx="2428892" cy="2286016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4*9</a:t>
            </a:r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dirty="0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3952860" y="2643182"/>
            <a:ext cx="3500462" cy="2357454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36*100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1952596" y="3750471"/>
            <a:ext cx="3714776" cy="2643206"/>
          </a:xfrm>
          <a:prstGeom prst="triangle">
            <a:avLst>
              <a:gd name="adj" fmla="val 1345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357*10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6738942" y="2856383"/>
            <a:ext cx="4643470" cy="3286148"/>
          </a:xfrm>
          <a:prstGeom prst="triangle">
            <a:avLst>
              <a:gd name="adj" fmla="val 99335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6837*4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8" name="Равнобедренный треугольник 17"/>
          <p:cNvSpPr/>
          <p:nvPr/>
        </p:nvSpPr>
        <p:spPr>
          <a:xfrm rot="868678">
            <a:off x="7698247" y="285183"/>
            <a:ext cx="2571768" cy="2286016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cs typeface="Aharoni" pitchFamily="2" charset="-79"/>
              </a:rPr>
              <a:t>142*0</a:t>
            </a:r>
            <a:endParaRPr lang="ru-RU" sz="2000" b="1" dirty="0">
              <a:solidFill>
                <a:schemeClr val="tx1"/>
              </a:solidFill>
              <a:cs typeface="Aharoni" pitchFamily="2" charset="-79"/>
            </a:endParaRPr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4881554" y="214290"/>
            <a:ext cx="2714644" cy="2428892"/>
          </a:xfrm>
          <a:prstGeom prst="triangle">
            <a:avLst>
              <a:gd name="adj" fmla="val 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26*5</a:t>
            </a:r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24233" y="27860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607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1"/>
              </a:spcBef>
              <a:buNone/>
            </a:pPr>
            <a:r>
              <a:rPr lang="ru-RU" sz="6600" dirty="0" smtClean="0">
                <a:solidFill>
                  <a:srgbClr val="323232"/>
                </a:solidFill>
                <a:latin typeface="Book Antiqua"/>
              </a:rPr>
              <a:t>Тема урока:</a:t>
            </a:r>
            <a:endParaRPr lang="ru-RU" sz="6600" b="1" i="0" dirty="0">
              <a:solidFill>
                <a:srgbClr val="323232"/>
              </a:solidFill>
              <a:latin typeface="Book Antiqua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 algn="ctr">
              <a:buClr>
                <a:srgbClr val="323232">
                  <a:lumMod val="90000"/>
                </a:srgbClr>
              </a:buClr>
              <a:buNone/>
            </a:pPr>
            <a:r>
              <a:rPr lang="ru-RU" sz="6000" dirty="0" smtClean="0">
                <a:solidFill>
                  <a:srgbClr val="7030A0"/>
                </a:solidFill>
                <a:latin typeface="Book Antiqua"/>
              </a:rPr>
              <a:t>«Умножение многозначного числа на однозначное число».</a:t>
            </a:r>
            <a:endParaRPr lang="ru-RU" sz="6000" b="0" i="0" dirty="0" smtClean="0">
              <a:solidFill>
                <a:srgbClr val="7030A0"/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45807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09786" y="1071547"/>
            <a:ext cx="764064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Сократ: </a:t>
            </a:r>
            <a:r>
              <a:rPr lang="ru-RU" sz="6000" dirty="0">
                <a:solidFill>
                  <a:srgbClr val="FF0000"/>
                </a:solidFill>
              </a:rPr>
              <a:t>«Научиться играть на флейте можно </a:t>
            </a:r>
          </a:p>
          <a:p>
            <a:pPr algn="ctr"/>
            <a:r>
              <a:rPr lang="ru-RU" sz="6000" dirty="0">
                <a:solidFill>
                  <a:srgbClr val="FF0000"/>
                </a:solidFill>
              </a:rPr>
              <a:t>только</a:t>
            </a:r>
          </a:p>
          <a:p>
            <a:pPr algn="ctr"/>
            <a:r>
              <a:rPr lang="ru-RU" sz="6000" dirty="0">
                <a:solidFill>
                  <a:srgbClr val="FF0000"/>
                </a:solidFill>
              </a:rPr>
              <a:t> играя самому».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41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Учебная задача урока: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1120" y="1901952"/>
            <a:ext cx="9509760" cy="4127627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6000" dirty="0" smtClean="0">
                <a:solidFill>
                  <a:srgbClr val="00B050"/>
                </a:solidFill>
              </a:rPr>
              <a:t>Научиться умножать многозначное число на однозначное. </a:t>
            </a:r>
            <a:endParaRPr lang="ru-RU" sz="6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632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1120" y="1901952"/>
            <a:ext cx="4089524" cy="412762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6000" b="1" dirty="0" smtClean="0"/>
              <a:t>648*5=3240</a:t>
            </a:r>
            <a:endParaRPr lang="ru-RU" sz="6000" b="1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619471" y="1901952"/>
            <a:ext cx="5788227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ru-RU" sz="6000" b="1" dirty="0" smtClean="0"/>
              <a:t>60005*3=180015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2894604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2857" y="1894716"/>
            <a:ext cx="9509760" cy="3602836"/>
          </a:xfrm>
        </p:spPr>
        <p:txBody>
          <a:bodyPr>
            <a:noAutofit/>
          </a:bodyPr>
          <a:lstStyle/>
          <a:p>
            <a:r>
              <a:rPr lang="ru-RU" sz="6000" dirty="0" smtClean="0"/>
              <a:t>А) 205*9		331*7</a:t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Б) 65874+49813+26100</a:t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В) 1608*5+408*2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549513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952728" y="642918"/>
            <a:ext cx="3286148" cy="164307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205</a:t>
            </a:r>
            <a:endParaRPr lang="ru-RU" sz="2400" b="1" dirty="0">
              <a:solidFill>
                <a:schemeClr val="tx1"/>
              </a:solidFill>
            </a:endParaRPr>
          </a:p>
          <a:p>
            <a:pPr algn="ctr"/>
            <a:r>
              <a:rPr lang="ru-RU" sz="2400" b="1" dirty="0">
                <a:solidFill>
                  <a:schemeClr val="tx1"/>
                </a:solidFill>
              </a:rPr>
              <a:t>   </a:t>
            </a:r>
            <a:r>
              <a:rPr lang="ru-RU" sz="2400" b="1" dirty="0" smtClean="0">
                <a:solidFill>
                  <a:schemeClr val="tx1"/>
                </a:solidFill>
              </a:rPr>
              <a:t>9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596066" y="714356"/>
            <a:ext cx="3286148" cy="157163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331</a:t>
            </a:r>
            <a:endParaRPr lang="ru-RU" sz="2400" b="1" dirty="0">
              <a:solidFill>
                <a:schemeClr val="tx1"/>
              </a:solidFill>
            </a:endParaRPr>
          </a:p>
          <a:p>
            <a:pPr algn="ctr"/>
            <a:r>
              <a:rPr lang="ru-RU" sz="2400" b="1" dirty="0">
                <a:solidFill>
                  <a:schemeClr val="tx1"/>
                </a:solidFill>
              </a:rPr>
              <a:t>   </a:t>
            </a:r>
            <a:r>
              <a:rPr lang="ru-RU" sz="2400" b="1" dirty="0" smtClean="0">
                <a:solidFill>
                  <a:schemeClr val="tx1"/>
                </a:solidFill>
              </a:rPr>
              <a:t>7</a:t>
            </a:r>
            <a:endParaRPr lang="ru-RU" sz="2400" b="1" dirty="0">
              <a:solidFill>
                <a:schemeClr val="tx1"/>
              </a:solidFill>
            </a:endParaRP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0800000">
            <a:off x="3952860" y="1785926"/>
            <a:ext cx="135732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687556" y="1805021"/>
            <a:ext cx="1622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    1845</a:t>
            </a:r>
            <a:endParaRPr lang="ru-RU" sz="2400" b="1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7524760" y="157161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466691" y="1610013"/>
            <a:ext cx="1922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    </a:t>
            </a:r>
            <a:r>
              <a:rPr lang="ru-RU" sz="2400" b="1" dirty="0" smtClean="0"/>
              <a:t>2317</a:t>
            </a:r>
            <a:endParaRPr lang="ru-RU" sz="2400" b="1" dirty="0"/>
          </a:p>
        </p:txBody>
      </p:sp>
      <p:sp>
        <p:nvSpPr>
          <p:cNvPr id="22" name="Овал 21"/>
          <p:cNvSpPr/>
          <p:nvPr/>
        </p:nvSpPr>
        <p:spPr>
          <a:xfrm>
            <a:off x="2381224" y="3087151"/>
            <a:ext cx="7715304" cy="3429024"/>
          </a:xfrm>
          <a:prstGeom prst="ellipse">
            <a:avLst/>
          </a:prstGeom>
          <a:solidFill>
            <a:srgbClr val="B3E7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1608*5+419*3=9297</a:t>
            </a:r>
            <a:endParaRPr lang="ru-RU" sz="2800" b="1" dirty="0">
              <a:solidFill>
                <a:schemeClr val="tx1"/>
              </a:solidFill>
            </a:endParaRPr>
          </a:p>
          <a:p>
            <a:pPr algn="ctr"/>
            <a:endParaRPr lang="ru-RU" sz="2000" b="1" dirty="0"/>
          </a:p>
          <a:p>
            <a:pPr algn="ctr"/>
            <a:endParaRPr lang="ru-RU" sz="2000" b="1" dirty="0"/>
          </a:p>
          <a:p>
            <a:pPr algn="ctr"/>
            <a:endParaRPr lang="ru-RU" sz="2000" b="1" dirty="0"/>
          </a:p>
          <a:p>
            <a:pPr algn="ctr"/>
            <a:r>
              <a:rPr lang="ru-RU" sz="2000" b="1" dirty="0"/>
              <a:t> </a:t>
            </a:r>
            <a:endParaRPr lang="ru-RU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336992" y="4648810"/>
            <a:ext cx="80021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1608</a:t>
            </a:r>
            <a:endParaRPr lang="ru-RU" sz="2400" b="1" dirty="0"/>
          </a:p>
          <a:p>
            <a:r>
              <a:rPr lang="ru-RU" sz="2400" b="1" dirty="0"/>
              <a:t>     </a:t>
            </a:r>
            <a:r>
              <a:rPr lang="ru-RU" sz="2400" b="1" dirty="0" smtClean="0"/>
              <a:t> 5</a:t>
            </a:r>
            <a:endParaRPr lang="ru-RU" sz="2400" b="1" dirty="0"/>
          </a:p>
          <a:p>
            <a:endParaRPr lang="ru-RU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4167174" y="5429264"/>
            <a:ext cx="1214446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24298" y="5450160"/>
            <a:ext cx="2426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</a:t>
            </a:r>
            <a:r>
              <a:rPr lang="ru-RU" sz="2400" dirty="0" smtClean="0"/>
              <a:t> 8040</a:t>
            </a:r>
            <a:endParaRPr lang="ru-RU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5950055" y="4750079"/>
            <a:ext cx="13573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419</a:t>
            </a:r>
            <a:endParaRPr lang="ru-RU" sz="2400" b="1" dirty="0"/>
          </a:p>
          <a:p>
            <a:r>
              <a:rPr lang="ru-RU" sz="2400" b="1" dirty="0"/>
              <a:t>    </a:t>
            </a:r>
            <a:r>
              <a:rPr lang="ru-RU" sz="2400" b="1" dirty="0" smtClean="0"/>
              <a:t>3</a:t>
            </a:r>
            <a:endParaRPr lang="ru-RU" sz="2400" b="1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5738810" y="5500702"/>
            <a:ext cx="1000132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775459" y="5554444"/>
            <a:ext cx="1850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 </a:t>
            </a:r>
            <a:r>
              <a:rPr lang="ru-RU" sz="2400" b="1" dirty="0" smtClean="0"/>
              <a:t>1257</a:t>
            </a:r>
            <a:endParaRPr lang="ru-RU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7388834" y="4770981"/>
            <a:ext cx="17594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  <a:r>
              <a:rPr lang="ru-RU" dirty="0" smtClean="0"/>
              <a:t> </a:t>
            </a:r>
            <a:r>
              <a:rPr lang="ru-RU" sz="2400" b="1" dirty="0" smtClean="0"/>
              <a:t>8040</a:t>
            </a:r>
            <a:endParaRPr lang="ru-RU" sz="2400" b="1" dirty="0"/>
          </a:p>
          <a:p>
            <a:r>
              <a:rPr lang="ru-RU" sz="2400" b="1" dirty="0"/>
              <a:t>   </a:t>
            </a:r>
            <a:r>
              <a:rPr lang="ru-RU" sz="2400" b="1" dirty="0" smtClean="0"/>
              <a:t>1257 </a:t>
            </a:r>
            <a:endParaRPr lang="ru-RU" sz="2400" b="1" dirty="0"/>
          </a:p>
          <a:p>
            <a:r>
              <a:rPr lang="ru-RU" dirty="0"/>
              <a:t>      </a:t>
            </a:r>
            <a:endParaRPr lang="ru-RU" dirty="0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7453322" y="5500702"/>
            <a:ext cx="1214446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518622" y="5554443"/>
            <a:ext cx="1712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b="1" dirty="0"/>
              <a:t> </a:t>
            </a:r>
            <a:r>
              <a:rPr lang="ru-RU" sz="2400" b="1" dirty="0" smtClean="0"/>
              <a:t>9297</a:t>
            </a:r>
            <a:endParaRPr lang="ru-RU" b="1" dirty="0"/>
          </a:p>
        </p:txBody>
      </p:sp>
      <p:sp>
        <p:nvSpPr>
          <p:cNvPr id="18" name="Умножение 17"/>
          <p:cNvSpPr/>
          <p:nvPr/>
        </p:nvSpPr>
        <p:spPr>
          <a:xfrm>
            <a:off x="4095736" y="1357298"/>
            <a:ext cx="214314" cy="285752"/>
          </a:xfrm>
          <a:prstGeom prst="mathMultiply">
            <a:avLst>
              <a:gd name="adj1" fmla="val 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Умножение 18"/>
          <p:cNvSpPr/>
          <p:nvPr/>
        </p:nvSpPr>
        <p:spPr>
          <a:xfrm>
            <a:off x="7810512" y="1071546"/>
            <a:ext cx="214314" cy="285752"/>
          </a:xfrm>
          <a:prstGeom prst="mathMultiply">
            <a:avLst>
              <a:gd name="adj1" fmla="val 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множение 19"/>
          <p:cNvSpPr/>
          <p:nvPr/>
        </p:nvSpPr>
        <p:spPr>
          <a:xfrm>
            <a:off x="4238612" y="5000636"/>
            <a:ext cx="214314" cy="285752"/>
          </a:xfrm>
          <a:prstGeom prst="mathMultiply">
            <a:avLst>
              <a:gd name="adj1" fmla="val 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Умножение 23"/>
          <p:cNvSpPr/>
          <p:nvPr/>
        </p:nvSpPr>
        <p:spPr>
          <a:xfrm>
            <a:off x="5595934" y="5000636"/>
            <a:ext cx="214314" cy="285752"/>
          </a:xfrm>
          <a:prstGeom prst="mathMultiply">
            <a:avLst>
              <a:gd name="adj1" fmla="val 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люс 25"/>
          <p:cNvSpPr/>
          <p:nvPr/>
        </p:nvSpPr>
        <p:spPr>
          <a:xfrm>
            <a:off x="7381884" y="5072074"/>
            <a:ext cx="285752" cy="285752"/>
          </a:xfrm>
          <a:prstGeom prst="mathPlus">
            <a:avLst>
              <a:gd name="adj1" fmla="val 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1674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d Design Yellow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_Design_Yellow_TP102900996" id="{5A6D7BCA-C9CF-452E-858B-1538BAA282ED}" vid="{365F969C-3B7F-41AB-85B2-7C40E7D6CF2F}"/>
    </a:ext>
  </a:extLst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с желтой полосой (широкоэкранная)</Template>
  <TotalTime>0</TotalTime>
  <Words>175</Words>
  <Application>Microsoft Office PowerPoint</Application>
  <PresentationFormat>Широкоэкранный</PresentationFormat>
  <Paragraphs>57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Aharoni</vt:lpstr>
      <vt:lpstr>Arial</vt:lpstr>
      <vt:lpstr>Book Antiqua</vt:lpstr>
      <vt:lpstr>Times New Roman</vt:lpstr>
      <vt:lpstr>Banded Design Yellow 16x9</vt:lpstr>
      <vt:lpstr>Урок математики  в 4 классе.</vt:lpstr>
      <vt:lpstr>Девиз:</vt:lpstr>
      <vt:lpstr>Презентация PowerPoint</vt:lpstr>
      <vt:lpstr>Тема урока:</vt:lpstr>
      <vt:lpstr>Презентация PowerPoint</vt:lpstr>
      <vt:lpstr>Учебная задача урока:</vt:lpstr>
      <vt:lpstr>Презентация PowerPoint</vt:lpstr>
      <vt:lpstr>А) 205*9  331*7  Б) 65874+49813+26100  В) 1608*5+408*2</vt:lpstr>
      <vt:lpstr>Презентация PowerPoint</vt:lpstr>
      <vt:lpstr>Девиз:</vt:lpstr>
      <vt:lpstr>Тема урока:</vt:lpstr>
      <vt:lpstr>Цель урока:</vt:lpstr>
      <vt:lpstr>Презентация PowerPoint</vt:lpstr>
      <vt:lpstr>Домашнее задание:</vt:lpstr>
      <vt:lpstr>Самооценка учебной деятельности.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2014-12-07T04:21:52Z</dcterms:created>
  <dcterms:modified xsi:type="dcterms:W3CDTF">2014-12-07T05:45:13Z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