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318" r:id="rId3"/>
    <p:sldId id="319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38" r:id="rId16"/>
    <p:sldId id="321" r:id="rId17"/>
    <p:sldId id="322" r:id="rId18"/>
    <p:sldId id="323" r:id="rId19"/>
    <p:sldId id="339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42" r:id="rId28"/>
    <p:sldId id="360" r:id="rId29"/>
    <p:sldId id="361" r:id="rId30"/>
    <p:sldId id="362" r:id="rId31"/>
    <p:sldId id="363" r:id="rId32"/>
    <p:sldId id="364" r:id="rId33"/>
    <p:sldId id="365" r:id="rId34"/>
    <p:sldId id="343" r:id="rId35"/>
    <p:sldId id="345" r:id="rId36"/>
    <p:sldId id="384" r:id="rId37"/>
    <p:sldId id="385" r:id="rId38"/>
    <p:sldId id="346" r:id="rId39"/>
    <p:sldId id="347" r:id="rId40"/>
    <p:sldId id="348" r:id="rId41"/>
    <p:sldId id="349" r:id="rId42"/>
    <p:sldId id="350" r:id="rId43"/>
    <p:sldId id="351" r:id="rId44"/>
    <p:sldId id="344" r:id="rId45"/>
    <p:sldId id="352" r:id="rId46"/>
    <p:sldId id="353" r:id="rId47"/>
    <p:sldId id="354" r:id="rId48"/>
    <p:sldId id="355" r:id="rId49"/>
    <p:sldId id="386" r:id="rId50"/>
    <p:sldId id="387" r:id="rId51"/>
    <p:sldId id="388" r:id="rId52"/>
    <p:sldId id="310" r:id="rId53"/>
    <p:sldId id="311" r:id="rId54"/>
    <p:sldId id="312" r:id="rId55"/>
    <p:sldId id="313" r:id="rId56"/>
    <p:sldId id="314" r:id="rId57"/>
    <p:sldId id="275" r:id="rId58"/>
    <p:sldId id="259" r:id="rId59"/>
    <p:sldId id="276" r:id="rId60"/>
    <p:sldId id="264" r:id="rId61"/>
    <p:sldId id="263" r:id="rId62"/>
    <p:sldId id="262" r:id="rId63"/>
    <p:sldId id="260" r:id="rId64"/>
    <p:sldId id="261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4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868018C-775F-4271-B0D8-2C6164C1A1F7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B60694E-0BE4-40EE-B677-0F2CC6D13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018C-775F-4271-B0D8-2C6164C1A1F7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694E-0BE4-40EE-B677-0F2CC6D13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018C-775F-4271-B0D8-2C6164C1A1F7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694E-0BE4-40EE-B677-0F2CC6D13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868018C-775F-4271-B0D8-2C6164C1A1F7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694E-0BE4-40EE-B677-0F2CC6D13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868018C-775F-4271-B0D8-2C6164C1A1F7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B60694E-0BE4-40EE-B677-0F2CC6D1319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68018C-775F-4271-B0D8-2C6164C1A1F7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B60694E-0BE4-40EE-B677-0F2CC6D13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868018C-775F-4271-B0D8-2C6164C1A1F7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B60694E-0BE4-40EE-B677-0F2CC6D13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018C-775F-4271-B0D8-2C6164C1A1F7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0694E-0BE4-40EE-B677-0F2CC6D13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68018C-775F-4271-B0D8-2C6164C1A1F7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B60694E-0BE4-40EE-B677-0F2CC6D13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868018C-775F-4271-B0D8-2C6164C1A1F7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B60694E-0BE4-40EE-B677-0F2CC6D13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868018C-775F-4271-B0D8-2C6164C1A1F7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B60694E-0BE4-40EE-B677-0F2CC6D13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868018C-775F-4271-B0D8-2C6164C1A1F7}" type="datetimeFigureOut">
              <a:rPr lang="ru-RU" smtClean="0"/>
              <a:pPr/>
              <a:t>25.07.2014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B60694E-0BE4-40EE-B677-0F2CC6D13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ensor.ru/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yandex.ru/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detionline.com/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800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Безопасность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школьников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kumimoji="0" lang="ru-RU" sz="6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интернете.</a:t>
            </a:r>
            <a:endParaRPr kumimoji="0" lang="ru-RU" sz="6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7282" name="Picture 2" descr="http://d75822.medialib.glogster.com/media/ee/eef33bdaf0e86a7695a109e43c89adfa7a80b37eed24587d315f45b2e91850ee/student-20at-20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876"/>
            <a:ext cx="2843202" cy="2868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628" y="5380672"/>
            <a:ext cx="388015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начальных классов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ГБОУ НОШ 615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орода Санкт – Петербурга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Лебедева Юлия Николаевна</a:t>
            </a:r>
          </a:p>
          <a:p>
            <a:pPr algn="ctr"/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5860"/>
            <a:ext cx="914400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игровая зависимость</a:t>
            </a:r>
            <a:r>
              <a:rPr lang="ru-RU" sz="4000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4000" dirty="0" smtClean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4000" dirty="0" smtClean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4000" dirty="0" smtClean="0"/>
              <a:t> </a:t>
            </a:r>
            <a:r>
              <a:rPr lang="ru-RU" sz="4000" dirty="0"/>
              <a:t>навязчивое увлечение сетевыми </a:t>
            </a:r>
            <a:r>
              <a:rPr lang="ru-RU" sz="4000" dirty="0" smtClean="0"/>
              <a:t>играми;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8670"/>
            <a:ext cx="914400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навязчивая финансовая потребность </a:t>
            </a:r>
            <a:endParaRPr lang="ru-RU" sz="4000" dirty="0"/>
          </a:p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 </a:t>
            </a:r>
            <a:r>
              <a:rPr lang="ru-RU" sz="4000" dirty="0"/>
              <a:t>игра по сети в азартные игры, ненужные покупки в </a:t>
            </a:r>
            <a:r>
              <a:rPr lang="ru-RU" sz="4000" dirty="0" err="1"/>
              <a:t>интернет-магазинах</a:t>
            </a:r>
            <a:r>
              <a:rPr lang="ru-RU" sz="4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5860"/>
            <a:ext cx="914400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000" b="1" dirty="0" err="1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киберсексуальная</a:t>
            </a:r>
            <a:r>
              <a:rPr lang="ru-RU" sz="4000" b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зависимость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4000" dirty="0" smtClean="0"/>
          </a:p>
          <a:p>
            <a:pPr algn="ctr"/>
            <a:r>
              <a:rPr lang="ru-RU" sz="4000" dirty="0" smtClean="0"/>
              <a:t> </a:t>
            </a:r>
            <a:r>
              <a:rPr lang="ru-RU" sz="4000" dirty="0"/>
              <a:t>навязчивое влечение к посещению </a:t>
            </a:r>
            <a:r>
              <a:rPr lang="ru-RU" sz="4000" dirty="0" err="1"/>
              <a:t>порносайтов</a:t>
            </a:r>
            <a:r>
              <a:rPr lang="ru-RU" sz="4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Интернет-зависимость</a:t>
            </a:r>
            <a:r>
              <a:rPr lang="ru-RU" sz="3200" dirty="0"/>
              <a:t> характеризуется сильным желанием ребенка быть в сети, что приводит к нежеланию проводить время с семьей и друзьями, спать, посещать и делать </a:t>
            </a:r>
            <a:r>
              <a:rPr lang="ru-RU" sz="3200" dirty="0" smtClean="0"/>
              <a:t>уроки.</a:t>
            </a:r>
            <a:endParaRPr lang="ru-RU" sz="3200" dirty="0"/>
          </a:p>
        </p:txBody>
      </p:sp>
      <p:pic>
        <p:nvPicPr>
          <p:cNvPr id="45058" name="Picture 2" descr="http://baq.kz/foto/434_0a053d42fd421d0cbd2513594449c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643314"/>
            <a:ext cx="3494650" cy="2786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Дети опережают взрослых по количеству времени, которое они проводят в Интернете</a:t>
            </a:r>
            <a:r>
              <a:rPr lang="ru-RU" sz="3600" dirty="0" smtClean="0"/>
              <a:t>.</a:t>
            </a:r>
          </a:p>
          <a:p>
            <a:pPr algn="ctr"/>
            <a:endParaRPr lang="ru-RU" sz="3600" dirty="0"/>
          </a:p>
          <a:p>
            <a:pPr algn="ctr"/>
            <a:r>
              <a:rPr lang="ru-RU" sz="5400" dirty="0" smtClean="0"/>
              <a:t>В </a:t>
            </a:r>
            <a:r>
              <a:rPr lang="ru-RU" sz="5400" dirty="0"/>
              <a:t>возрасте </a:t>
            </a:r>
            <a:r>
              <a:rPr lang="ru-RU" sz="5400" dirty="0">
                <a:solidFill>
                  <a:srgbClr val="FF0000"/>
                </a:solidFill>
              </a:rPr>
              <a:t>между 8 и 13 годами </a:t>
            </a:r>
            <a:r>
              <a:rPr lang="ru-RU" sz="5400" dirty="0"/>
              <a:t>дети составляют </a:t>
            </a:r>
            <a:r>
              <a:rPr lang="ru-RU" sz="5400" dirty="0">
                <a:solidFill>
                  <a:srgbClr val="FF0000"/>
                </a:solidFill>
              </a:rPr>
              <a:t>половину</a:t>
            </a:r>
            <a:r>
              <a:rPr lang="ru-RU" sz="5400" dirty="0"/>
              <a:t> общего числа пользователей </a:t>
            </a:r>
            <a:r>
              <a:rPr lang="ru-RU" sz="5400" dirty="0" smtClean="0"/>
              <a:t>Интернета.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Что 5-6-летние могут делать в интернете?</a:t>
            </a: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dirty="0" smtClean="0"/>
              <a:t>Дети могут быть очень способными в играх, выполнении команд на компьютере и работе с мышью. Однако они сильно зависят от взрослых при поиске сайтов, интерпретации информации из интернета или отправке электронной почты.</a:t>
            </a:r>
          </a:p>
          <a:p>
            <a:pPr algn="ctr"/>
            <a:r>
              <a:rPr lang="ru-RU" sz="4000" b="1" dirty="0" smtClean="0"/>
              <a:t> </a:t>
            </a:r>
            <a:endParaRPr lang="ru-RU" sz="4000" dirty="0"/>
          </a:p>
        </p:txBody>
      </p:sp>
      <p:pic>
        <p:nvPicPr>
          <p:cNvPr id="51202" name="Picture 2" descr="http://www.vestnik-mogileva.info/files/komp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500570"/>
            <a:ext cx="3167042" cy="22565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7148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/>
              <a:t>Дети этого возраста любят путешествовать по интернету и играть в сетевые игры. Возможно, они используют электронную почту и могут также заходить на сайты и чаты.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7-8-летние делают в Интернете?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50178" name="Picture 2" descr="http://tagilmama-common.s3-eu-west-1.amazonaws.com/medialibrary/00d/00d0c56135cb0370be7301ad41339704/1e015f674f893e232d2eb1d4d4ad41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000504"/>
            <a:ext cx="3791933" cy="2500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28604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/>
              <a:t>Дети этого возраста используют интернет для разработки школьных проектов. Кроме того, они загружают музыку, пользуются электронной почтой, играют в игры и заходят на </a:t>
            </a:r>
            <a:r>
              <a:rPr lang="ru-RU" sz="3200" dirty="0" err="1"/>
              <a:t>фанатские</a:t>
            </a:r>
            <a:r>
              <a:rPr lang="ru-RU" sz="3200" dirty="0"/>
              <a:t> сайты своих кумиров. Их любимый способ общения  - мгновенный обмен сообщениями.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9-12-летние делают в интернете?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pic>
        <p:nvPicPr>
          <p:cNvPr id="49154" name="Picture 2" descr="http://www.tantaki.hu/files/image/k%C3%A9mia/szamitogepezn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000504"/>
            <a:ext cx="2643182" cy="2643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00042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Они скачивают музыку, пользуются электронной почтой, службами мгновенного обмена сообщениями и играют. Кроме того, подростки активно используют поисковые машины. В этом возрасте Интернет становится частью социальной жизни детей: в Интернете они знакомятся и проводят время, ищут информацию, связанную с учебой или увлечениями. В этом возрасте дети, как правило, проходят через период низкой самооценки, ищут поддержку у друзей и неохотно слушают родителей.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подростки делают в интернете?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pic>
        <p:nvPicPr>
          <p:cNvPr id="48130" name="Picture 2" descr="http://farm7.staticflickr.com/6235/6302317924_b199e224dc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071942"/>
            <a:ext cx="3860106" cy="25669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0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Статистика указывает на почти девятимиллионную 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детскую аудиторию Интернета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причем учтены только дети </a:t>
            </a:r>
            <a:r>
              <a:rPr kumimoji="0" lang="ru-RU" sz="3200" b="1" i="0" u="sng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младше 14 лет.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Из них, три четверти пользуются Интернет ресурсами без контроля со стороны родителей.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</a:p>
        </p:txBody>
      </p:sp>
      <p:pic>
        <p:nvPicPr>
          <p:cNvPr id="115716" name="Picture 4" descr="Статистика детей в Интерн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643314"/>
            <a:ext cx="4714115" cy="30765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57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878522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всемирная система объединённых компьютерных сетей для хранения и передачи информации. Часто упоминается как Всемирная сеть и Глобальная сеть, а также просто Сеть. </a:t>
            </a:r>
          </a:p>
        </p:txBody>
      </p:sp>
      <p:pic>
        <p:nvPicPr>
          <p:cNvPr id="96258" name="Picture 2" descr="http://www.mukachevo.net/Content/img/news/p_29724_1_gallerybig.jpg"/>
          <p:cNvPicPr>
            <a:picLocks noChangeAspect="1" noChangeArrowheads="1"/>
          </p:cNvPicPr>
          <p:nvPr/>
        </p:nvPicPr>
        <p:blipFill>
          <a:blip r:embed="rId2" cstate="print"/>
          <a:srcRect l="3571" t="4651" r="3571" b="4651"/>
          <a:stretch>
            <a:fillRect/>
          </a:stretch>
        </p:blipFill>
        <p:spPr bwMode="auto">
          <a:xfrm>
            <a:off x="2643174" y="2786058"/>
            <a:ext cx="3071834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же опасности ждут школьника в сети?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85794"/>
            <a:ext cx="72152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порнографической направленности;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Сайты, разжигающие национальную рознь и расовое неприятие.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Депрессивные молодежные течения.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Наркотики.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знакомств.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Вредоносные программы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Кибермошенничество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Киберпреследования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46082" name="Picture 2" descr="http://agenda-u.org/assets/images/2012-/2012/2012-11/2012-11-01/01-11-1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71876"/>
            <a:ext cx="4572030" cy="25146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7429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Порнография</a:t>
            </a:r>
            <a:r>
              <a:rPr lang="ru-RU" sz="4000" b="1" dirty="0"/>
              <a:t>  - </a:t>
            </a:r>
            <a:r>
              <a:rPr lang="ru-RU" sz="4000" dirty="0"/>
              <a:t>опасна избыточной информацией и грубым, часто  извращенным, натурализмом. Мешает развитию естественных </a:t>
            </a:r>
            <a:endParaRPr lang="ru-RU" sz="4000" dirty="0" smtClean="0"/>
          </a:p>
          <a:p>
            <a:pPr algn="ctr"/>
            <a:r>
              <a:rPr lang="ru-RU" sz="4000" dirty="0" smtClean="0"/>
              <a:t>эмоциональных </a:t>
            </a:r>
            <a:r>
              <a:rPr lang="ru-RU" sz="4000" dirty="0"/>
              <a:t>привязанностей</a:t>
            </a:r>
            <a:r>
              <a:rPr lang="ru-RU" sz="4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214422"/>
            <a:ext cx="75724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Агрессивные  кадры </a:t>
            </a:r>
            <a:r>
              <a:rPr lang="ru-RU" sz="4000" b="1" dirty="0"/>
              <a:t>-</a:t>
            </a:r>
            <a:r>
              <a:rPr lang="ru-RU" sz="4000" dirty="0"/>
              <a:t> ребенок может поверить, что </a:t>
            </a:r>
            <a:r>
              <a:rPr lang="ru-RU" sz="4000" dirty="0" smtClean="0"/>
              <a:t>шрамы лучшее украшение, а</a:t>
            </a:r>
            <a:r>
              <a:rPr lang="ru-RU" sz="4000" dirty="0"/>
              <a:t>  суицид – всего лишь способ избавления от проблем.     </a:t>
            </a:r>
            <a:r>
              <a:rPr lang="ru-RU" sz="4800" dirty="0"/>
              <a:t>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214422"/>
            <a:ext cx="75723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Наркотики</a:t>
            </a:r>
            <a:r>
              <a:rPr lang="ru-RU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4000" b="1" dirty="0"/>
              <a:t>- </a:t>
            </a:r>
            <a:r>
              <a:rPr lang="ru-RU" sz="4000" dirty="0"/>
              <a:t> Интернет пестрит новостями о “пользе” употребления </a:t>
            </a:r>
            <a:r>
              <a:rPr lang="ru-RU" sz="4000" dirty="0" smtClean="0"/>
              <a:t>марихуаны</a:t>
            </a:r>
            <a:r>
              <a:rPr lang="ru-RU" sz="4000" dirty="0"/>
              <a:t> </a:t>
            </a:r>
            <a:r>
              <a:rPr lang="ru-RU" sz="4000" dirty="0" smtClean="0"/>
              <a:t>рецептами и </a:t>
            </a:r>
            <a:r>
              <a:rPr lang="ru-RU" sz="4000" dirty="0"/>
              <a:t>советами изготовления “зелья”.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57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Сайты знакомств, социальные сети, </a:t>
            </a:r>
            <a:r>
              <a:rPr lang="ru-RU" sz="4000" b="1" dirty="0" err="1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блоги</a:t>
            </a:r>
            <a:r>
              <a:rPr lang="ru-RU" sz="4000" b="1" dirty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и чаты </a:t>
            </a:r>
            <a:r>
              <a:rPr lang="ru-RU" sz="4000" b="1" dirty="0"/>
              <a:t>- </a:t>
            </a:r>
            <a:r>
              <a:rPr lang="ru-RU" sz="4000" dirty="0"/>
              <a:t>виртуальное общение  разрушает способность к общению  реальному, “убивает”  коммуникативные навыки,</a:t>
            </a:r>
          </a:p>
          <a:p>
            <a:pPr algn="ctr"/>
            <a:r>
              <a:rPr lang="ru-RU" sz="4000" dirty="0"/>
              <a:t> которые мы невольно приобретаем   с самого раннего </a:t>
            </a:r>
            <a:r>
              <a:rPr lang="ru-RU" sz="4000" dirty="0" smtClean="0"/>
              <a:t>детства.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357298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Секты</a:t>
            </a:r>
            <a:r>
              <a:rPr lang="ru-RU" sz="4000" b="1" dirty="0"/>
              <a:t> -</a:t>
            </a:r>
            <a:r>
              <a:rPr lang="ru-RU" sz="4000" dirty="0"/>
              <a:t>   виртуальный собеседник не схватит за руку, но ему </a:t>
            </a:r>
            <a:r>
              <a:rPr lang="ru-RU" sz="4000" dirty="0" smtClean="0"/>
              <a:t>вполне по силам</a:t>
            </a:r>
            <a:r>
              <a:rPr lang="ru-RU" sz="4000" dirty="0"/>
              <a:t>  “проникнуть   в мысли” и повлиять на взгляды на мир.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Экстремизм, национализм, фашизм </a:t>
            </a:r>
            <a:r>
              <a:rPr lang="ru-RU" sz="4000" b="1" dirty="0" smtClean="0"/>
              <a:t>– </a:t>
            </a:r>
          </a:p>
          <a:p>
            <a:pPr algn="ctr"/>
            <a:r>
              <a:rPr lang="ru-RU" sz="4000" dirty="0" smtClean="0"/>
              <a:t>все </a:t>
            </a:r>
            <a:r>
              <a:rPr lang="ru-RU" sz="4000" dirty="0"/>
              <a:t>широкие возможности Интернета</a:t>
            </a:r>
          </a:p>
          <a:p>
            <a:pPr algn="ctr"/>
            <a:r>
              <a:rPr lang="ru-RU" sz="4000" dirty="0"/>
              <a:t> используются  </a:t>
            </a:r>
            <a:endParaRPr lang="ru-RU" sz="4000" dirty="0" smtClean="0"/>
          </a:p>
          <a:p>
            <a:pPr algn="ctr"/>
            <a:r>
              <a:rPr lang="ru-RU" sz="4000" dirty="0" smtClean="0"/>
              <a:t>представителями </a:t>
            </a:r>
            <a:r>
              <a:rPr lang="ru-RU" sz="4000" dirty="0"/>
              <a:t>экстремистских группировок.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8604"/>
            <a:ext cx="90011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В ходе проведения </a:t>
            </a:r>
            <a:r>
              <a:rPr lang="ru-RU" sz="4000" dirty="0" err="1" smtClean="0"/>
              <a:t>онлайн</a:t>
            </a:r>
            <a:r>
              <a:rPr lang="ru-RU" sz="4000" dirty="0" smtClean="0"/>
              <a:t> опроса выяснилось,</a:t>
            </a:r>
          </a:p>
          <a:p>
            <a:pPr algn="ctr"/>
            <a:r>
              <a:rPr lang="ru-RU" sz="4000" dirty="0" smtClean="0"/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что лишь 48% детей</a:t>
            </a:r>
            <a:r>
              <a:rPr lang="ru-RU" sz="4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dirty="0" smtClean="0"/>
              <a:t>– пользователей сети (до 14 лет) не заходили на ресурсы и не просматривали страницы с нежелательным или запрещенным содержимым.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5729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Остальная статистическая картина выглядит следующим образом (по полученным данным):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39% опрошенных детей признались, что посещали ресурсы на «взрослую тематику», </a:t>
            </a:r>
            <a:endParaRPr lang="ru-RU" sz="4000" dirty="0"/>
          </a:p>
        </p:txBody>
      </p:sp>
      <p:pic>
        <p:nvPicPr>
          <p:cNvPr id="3" name="Picture 2" descr="http://gtrk-omsk.ru/upload/iblock/83d/porn_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876"/>
            <a:ext cx="3619504" cy="2714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57224" y="285728"/>
            <a:ext cx="72866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Среднесуточная аудитория Российского Интернета (Рунета) достигла 52,2 </a:t>
            </a:r>
            <a:r>
              <a:rPr lang="ru-RU" sz="2000" dirty="0" err="1"/>
              <a:t>млн</a:t>
            </a:r>
            <a:r>
              <a:rPr lang="ru-RU" sz="2000" dirty="0"/>
              <a:t> человек, что составляет 45% населения.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28992" y="1571612"/>
            <a:ext cx="558326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dirty="0"/>
              <a:t>Ежедневная детская аудитория Рунета: 13-16 лет;</a:t>
            </a:r>
          </a:p>
          <a:p>
            <a:r>
              <a:rPr lang="ru-RU" altLang="ru-RU" sz="2000" dirty="0"/>
              <a:t>самые "любимые" детьми ресурсы - социальные сети (78%); в них проводится до 60 минут в день.</a:t>
            </a:r>
          </a:p>
          <a:p>
            <a:endParaRPr lang="ru-RU" sz="20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933825"/>
            <a:ext cx="50038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>
                <a:cs typeface="Times New Roman" pitchFamily="18" charset="0"/>
              </a:rPr>
              <a:t>Средний возраст начала самостоятельной работы в Сети - 10 лет и сегодня наблюдается тенденция к снижению возраста до 9 лет;</a:t>
            </a:r>
          </a:p>
          <a:p>
            <a:endParaRPr lang="ru-RU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74900" y="5661025"/>
            <a:ext cx="67691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/>
              <a:t>30% несовершеннолетних проводят в Сети более 3 часов в день (при норме 2 часа в неделю!)</a:t>
            </a:r>
          </a:p>
          <a:p>
            <a:endParaRPr lang="ru-RU" dirty="0"/>
          </a:p>
        </p:txBody>
      </p:sp>
      <p:pic>
        <p:nvPicPr>
          <p:cNvPr id="64514" name="Picture 2" descr="http://www.sesamstrasse.de/elterninfos/kinderamlaptop101_v-contentkl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411140"/>
            <a:ext cx="3509970" cy="1974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4516" name="Picture 4" descr="http://img.tyzhden.ua/Content/PhotoAlbum/2013/April/15/kidssocialnetwor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2857520" cy="1905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19% интересовались в сети сценами насилия. </a:t>
            </a:r>
            <a:endParaRPr lang="ru-RU" sz="4000" dirty="0"/>
          </a:p>
        </p:txBody>
      </p:sp>
      <p:pic>
        <p:nvPicPr>
          <p:cNvPr id="3" name="Picture 2" descr="http://blog.dp.ru/images/postpreview/8c5fa548-8253-4c8f-a5a0-6ce9803b3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643314"/>
            <a:ext cx="4019555" cy="2675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76438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Страницы, посвящённые каким-либо азартным играм, посещали </a:t>
            </a:r>
            <a:r>
              <a:rPr lang="ru-RU" sz="4000" smtClean="0"/>
              <a:t>более </a:t>
            </a:r>
          </a:p>
          <a:p>
            <a:pPr algn="ctr"/>
            <a:r>
              <a:rPr lang="ru-RU" sz="4000" smtClean="0"/>
              <a:t>15 </a:t>
            </a:r>
            <a:r>
              <a:rPr lang="ru-RU" sz="4000" dirty="0" smtClean="0"/>
              <a:t>% юных Интернет пользователей. </a:t>
            </a:r>
            <a:endParaRPr lang="ru-RU" sz="4000" dirty="0"/>
          </a:p>
        </p:txBody>
      </p:sp>
      <p:pic>
        <p:nvPicPr>
          <p:cNvPr id="142338" name="Picture 2" descr="http://dn.vtomske.ru/press/news/thumb_big/63633_20yep2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036224"/>
            <a:ext cx="3286128" cy="2464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5724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Около 14% детей интересовались в сети способами изготовления или добычи наркотических веществ. </a:t>
            </a:r>
            <a:endParaRPr lang="ru-RU" sz="4000" dirty="0"/>
          </a:p>
        </p:txBody>
      </p:sp>
      <p:pic>
        <p:nvPicPr>
          <p:cNvPr id="141314" name="Picture 2" descr="http://www.secreti.info/img/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3428984" cy="2571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786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11% пользователей из числа детской аудитории посещали различные экстремистские, сектовые или националистические ресурсы.</a:t>
            </a:r>
            <a:endParaRPr lang="ru-RU" sz="4000" dirty="0"/>
          </a:p>
        </p:txBody>
      </p:sp>
      <p:pic>
        <p:nvPicPr>
          <p:cNvPr id="3" name="Picture 2" descr="http://sobesednik.ru/sites/default/files/image-annons/2980833.jpg?1356461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86256"/>
            <a:ext cx="3105154" cy="23230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www.internet-kontrol.ru/images/stories/image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8786842" cy="5797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6439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Приведенные цифры показывают, насколько серьезна опасность, связанная с пребыванием детей в Интернете, поэтому названная проблема ждет немедленного вмешательства, активных действий и благополучного решения</a:t>
            </a:r>
            <a:r>
              <a:rPr lang="ru-RU" sz="4000" dirty="0" smtClean="0"/>
              <a:t>. 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44 % детей, регулярно использующих Интернет, хоть один раз подвергались сексуальным домогательствам при виртуальном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общении.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29698" name="Picture 2" descr="http://gallery.ykt.ru/galleries/old/komuza/761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714752"/>
            <a:ext cx="3342406" cy="27574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14.5 % детей назначали встречи с незнакомцами через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Интернет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10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% из них ходили на встречи в одиночку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,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а 7 % никому не сообщили, что с кем-то встречаются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28674" name="Picture 2" descr="http://www.dagroosendaal.nl/wordpress/wp-content/uploads/2013/03/dr-kinderlokk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071942"/>
            <a:ext cx="3972217" cy="2243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Как узнать, не стал ли ваш ребенок потенциальной целью преступника?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64331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Приведенные ниже признаки могут означать, что на вашего ребенка обратил внимание злоумышленник.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90011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Ваш ребенок проводит много времени в интернете. Большинство детей, преследуемых интернет-преступниками, проводят большое количество времени в Сети, особенно в чатах; подчас закрывают дверь в свою комнату и скрывают, чем они занимаются во время работы на компьютере.</a:t>
            </a:r>
            <a:endParaRPr lang="ru-RU" sz="3200" dirty="0"/>
          </a:p>
        </p:txBody>
      </p:sp>
      <p:pic>
        <p:nvPicPr>
          <p:cNvPr id="26626" name="Picture 2" descr="http://3.bp.blogspot.com/-DRbJC13Xrmo/T_Q-FMi2Q5I/AAAAAAAAADQ/Kz9bPUsTvxU/s320/hbr_125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048000" cy="2286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Сегодня мы с вами остановимся на особенно важной проблеме современных </a:t>
            </a:r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школьников.</a:t>
            </a:r>
            <a:endParaRPr lang="ru-RU" sz="54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 семейном компьютере появились порнографические материалы.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714620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Вы должны отдавать себе отчет в том, что ваш ребенок может прятать порнографические файлы на дисках, особенно если другие члены семьи тоже пользуются компьютером.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8501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Вашему ребенку звонят люди, которых вы не знаете, или он сам звонит по номерам (иногда в другие города), которые вам не знакомы.</a:t>
            </a:r>
            <a:endParaRPr lang="ru-RU" sz="3200" dirty="0"/>
          </a:p>
        </p:txBody>
      </p:sp>
      <p:pic>
        <p:nvPicPr>
          <p:cNvPr id="24578" name="Picture 2" descr="http://lizagubernii.ru/files/%D1%81%D0%BE%D1%82%D0%BA%D0%B0_96b2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643314"/>
            <a:ext cx="3619504" cy="2714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Ваш ребенок сторонится семьи и друзей и быстро выключает монитор компьютера или переключается на другое «окно», если в комнату входит взрослый. </a:t>
            </a:r>
            <a:r>
              <a:rPr lang="ru-RU" sz="3200" dirty="0" err="1" smtClean="0"/>
              <a:t>Интернет-преступники</a:t>
            </a:r>
            <a:r>
              <a:rPr lang="ru-RU" sz="3200" dirty="0" smtClean="0"/>
              <a:t> усердно вбивают клин между детьми и их семьями и часто преувеличивают небольшие неприятности в отношениях ребенка с близкими.</a:t>
            </a:r>
            <a:endParaRPr lang="ru-RU" sz="3200" dirty="0"/>
          </a:p>
        </p:txBody>
      </p:sp>
      <p:pic>
        <p:nvPicPr>
          <p:cNvPr id="23554" name="Picture 2" descr="http://www.educationlawtoday.com.au/files/2012/05/Boy-at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357694"/>
            <a:ext cx="3333745" cy="22120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867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Ваш ребенок использует чью-то чужую учетную запись для выхода в интернет. Иногда преступники предоставляют своим жертвам учетную запись, чтобы иметь возможность с ними общаться.</a:t>
            </a:r>
            <a:endParaRPr lang="ru-RU" sz="3200" dirty="0"/>
          </a:p>
        </p:txBody>
      </p:sp>
      <p:pic>
        <p:nvPicPr>
          <p:cNvPr id="22530" name="Picture 2" descr="http://1.bp.blogspot.com/_Nrge1V7Indg/SCYgpa_D_oI/AAAAAAAAAGA/pMlAMIdcm28/s320/bigstockphoto_Girl_With_Laptop_696226-749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71942"/>
            <a:ext cx="3584623" cy="23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Что делать, если ваш ребенок стал потенциальной целью преступника?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071942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Вот некоторые способы, чтобы предотвратить возможную опасность: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1. Компьютер должен находиться в зале или общей комнате, а не в комнате ребенка.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71462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2. Компьютер должен использоваться для изучения.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64344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3. Будьте осведомлены о том, как ваш ребенок использует компьютер.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4. Приобретите программу, которая будет блокировать нежелательные сайты для «взрослых».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496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5. Педофилы использую подростковые чаты, чтобы найти там детей. Не разрешайте вашему ребенку вводить какую-либо персональную информацию в чатах. Чаты позволяют общаться один на один. Не разрешайте своим детям участвовать в таких беседах.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6. Убедитесь, что ваш ребенок рассказывает обо всем необычном, что он увидел в Интернете и, конечно, что он никогда не отвечает грубо или оскорбительно по электронной почте.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7194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7. Убедитесь, что ваш ребенок знает о том, что очень опасно встречаться в реальности с теми людьми, с которыми они разговаривают в Интернете.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8. Не позволяйте своему ребенку посылать или получать картинки по Интернету от тех людей, с кем вы лично не знакомы.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71475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9. Не позволяйте вашему ребенку использовать Интернет поздно ночью.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024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10. Установить некоторые ограничения для самостоятельного выхода в Интернет. Обсудите это с детьми, чтобы они понимали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необходимость подобных запретов.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4154984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LeftFacing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88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Зависимость </a:t>
            </a:r>
            <a:r>
              <a:rPr lang="ru-RU" sz="88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 сети Интернет</a:t>
            </a:r>
            <a:r>
              <a:rPr lang="ru-RU" sz="54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53250" name="Picture 2" descr="http://static.videocore.tv/images/news_photos/mDyuIKT0XzutWCFFnxQiq8bnKjC1n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72838"/>
            <a:ext cx="4214842" cy="23708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57364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11. Расскажите своим детям об опасностях, существующих в Интернете, и научите правильно выходить из неприятных ситуаций.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73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ru-RU" sz="3200" dirty="0" smtClean="0"/>
              <a:t>12. Регулярно повышайте уровень компьютерной грамотности, чтобы знать, как обеспечить безопасность детей.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скачайте </a:t>
            </a:r>
            <a:r>
              <a:rPr lang="ru-RU" sz="4800" dirty="0"/>
              <a:t>с сайта </a:t>
            </a:r>
            <a:r>
              <a:rPr lang="ru-RU" sz="4800" dirty="0" err="1" smtClean="0">
                <a:hlinkClick r:id="rId2"/>
              </a:rPr>
              <a:t>www.icensor.ru</a:t>
            </a:r>
            <a:r>
              <a:rPr lang="ru-RU" sz="4800" dirty="0" smtClean="0"/>
              <a:t> и</a:t>
            </a:r>
            <a:r>
              <a:rPr lang="ru-RU" sz="4800" dirty="0"/>
              <a:t> </a:t>
            </a:r>
            <a:r>
              <a:rPr lang="ru-RU" sz="4800" dirty="0" smtClean="0"/>
              <a:t>установите </a:t>
            </a:r>
            <a:r>
              <a:rPr lang="ru-RU" sz="4800" dirty="0"/>
              <a:t>на домашнем компьютере  </a:t>
            </a:r>
            <a:endParaRPr lang="ru-RU" sz="4800" dirty="0" smtClean="0"/>
          </a:p>
          <a:p>
            <a:pPr algn="ctr"/>
            <a:r>
              <a:rPr lang="ru-RU" sz="4800" dirty="0" smtClean="0"/>
              <a:t>программу </a:t>
            </a:r>
          </a:p>
          <a:p>
            <a:pPr algn="ctr"/>
            <a:r>
              <a:rPr lang="ru-RU" sz="4800" dirty="0" smtClean="0"/>
              <a:t>«</a:t>
            </a:r>
            <a:r>
              <a:rPr lang="ru-RU" sz="4800" dirty="0"/>
              <a:t>Интернет Цензор»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dirty="0"/>
              <a:t>Вам понадобится лишь пара минут на то, чтобы разрешить доступ к той или иной страничке. С другой стороны, если тот или иной «открытый» сайт покажется вам вредным для ребенка, запретить доступ к нему тоже не составит труда.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2"/>
            <a:ext cx="84296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Воспользуйтесь </a:t>
            </a:r>
            <a:r>
              <a:rPr lang="ru-RU" sz="4000" dirty="0"/>
              <a:t>полнофункциональной </a:t>
            </a:r>
            <a:endParaRPr lang="ru-RU" sz="4000" dirty="0" smtClean="0"/>
          </a:p>
          <a:p>
            <a:pPr algn="ctr"/>
            <a:r>
              <a:rPr lang="ru-RU" sz="4000" dirty="0" smtClean="0"/>
              <a:t> </a:t>
            </a:r>
            <a:r>
              <a:rPr lang="ru-RU" sz="4000" dirty="0"/>
              <a:t>поисковой системой для школьников  - </a:t>
            </a:r>
            <a:r>
              <a:rPr lang="ru-RU" sz="4000" dirty="0">
                <a:hlinkClick r:id="rId2"/>
              </a:rPr>
              <a:t>Школьный </a:t>
            </a:r>
            <a:r>
              <a:rPr lang="ru-RU" sz="4000" dirty="0" err="1">
                <a:hlinkClick r:id="rId2"/>
              </a:rPr>
              <a:t>Яндекс</a:t>
            </a:r>
            <a:r>
              <a:rPr lang="ru-RU" sz="4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Обратитесь на линию помощи </a:t>
            </a:r>
            <a:endParaRPr lang="ru-RU" sz="3600" dirty="0" smtClean="0"/>
          </a:p>
          <a:p>
            <a:pPr algn="ctr"/>
            <a:r>
              <a:rPr lang="ru-RU" sz="3600" dirty="0" smtClean="0"/>
              <a:t>«</a:t>
            </a:r>
            <a:r>
              <a:rPr lang="ru-RU" sz="3600" dirty="0"/>
              <a:t>Дети </a:t>
            </a:r>
            <a:r>
              <a:rPr lang="ru-RU" sz="3600" dirty="0" err="1"/>
              <a:t>онлайн</a:t>
            </a:r>
            <a:r>
              <a:rPr lang="ru-RU" sz="3600" dirty="0"/>
              <a:t>». Эксперты помогут решить проблему, а  также проконсультируют по вопросу безопасного использования детьми мобильной связи и Интернет;</a:t>
            </a:r>
            <a:br>
              <a:rPr lang="ru-RU" sz="3600" dirty="0"/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Позвоните по телефону 8−800−25−000−15 (звонок по России бесплатный, прием звонков осуществляется по рабочим дням с 9−00 до 18−00).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000108"/>
            <a:ext cx="6572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Подробнее о Линии помощи вы можете узнать на сайте </a:t>
            </a:r>
            <a:r>
              <a:rPr lang="ru-RU" sz="4800" dirty="0">
                <a:hlinkClick r:id="rId2"/>
              </a:rPr>
              <a:t>http://detionline.com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857232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/>
              <a:t>Контролируйте деятельность детей в Интернете с помощью современных программ. Они помогут отфильтровать вредное содержимое, выяснить, какие сайты посещает ребенок и что он делает на них. В России около 8 миллионов пользователей глобальной сети — дети. Они могут играть, знакомиться, познавать мир... Но в отличие от взрослых, в виртуальном мире они не чувствуют опасности. Наша обязанность — защитить их, сделать Интернет максимально безопасным. Эта цель осуществима, если  родители осознают свое главенство в обеспечении безопасности детей.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ethistory.ru/wp-content/uploads/2013/03/%D0%91%D0%B5%D0%B7%D0%BE%D0%BF%D0%B0%D1%81%D0%BD%D0%BE%D1%81%D1%82%D1%8C-%D0%B4%D0%B5%D1%82%D0%B5%D0%B9-%D0%B2-%D0%98%D0%BD%D1%82%D0%B5%D1%80%D0%BD%D0%B5%D1%82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591425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2204864"/>
            <a:ext cx="6264696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u="sng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Интернет-зависимость</a:t>
            </a:r>
            <a:r>
              <a:rPr lang="ru-RU" sz="5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5400" dirty="0">
                <a:solidFill>
                  <a:srgbClr val="FF0000"/>
                </a:solidFill>
              </a:rPr>
              <a:t>– </a:t>
            </a:r>
            <a:r>
              <a:rPr lang="ru-RU" sz="5400" i="1" dirty="0"/>
              <a:t>это навязчивая потребность в использовании </a:t>
            </a:r>
            <a:endParaRPr lang="ru-RU" sz="5400" i="1" dirty="0" smtClean="0"/>
          </a:p>
          <a:p>
            <a:pPr algn="ctr"/>
            <a:r>
              <a:rPr lang="ru-RU" sz="5400" i="1" dirty="0" smtClean="0"/>
              <a:t>Интернета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pic>
        <p:nvPicPr>
          <p:cNvPr id="52226" name="Picture 2" descr="http://www.ilginchaber.com/images/haberler/internet_bagimliligi_genetik_olabilir_mi_h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14818"/>
            <a:ext cx="3381396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2228" name="Picture 4" descr="http://dievamajas.lv/sites/default/files/images/technological-idol-worship.jpg?13393168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14819"/>
            <a:ext cx="3357562" cy="2238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5400" i="1" dirty="0" smtClean="0"/>
              <a:t>Существует</a:t>
            </a:r>
          </a:p>
          <a:p>
            <a:pPr algn="ctr"/>
            <a:r>
              <a:rPr lang="ru-RU" sz="5400" i="1" dirty="0" smtClean="0"/>
              <a:t> </a:t>
            </a:r>
            <a:r>
              <a:rPr lang="ru-RU" sz="5400" i="1" dirty="0"/>
              <a:t>5 </a:t>
            </a:r>
            <a:r>
              <a:rPr lang="ru-RU" sz="5400" i="1" dirty="0" smtClean="0"/>
              <a:t>типов</a:t>
            </a:r>
          </a:p>
          <a:p>
            <a:pPr algn="ctr"/>
            <a:r>
              <a:rPr lang="ru-RU" sz="54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5400" b="1" dirty="0" err="1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Интернет-зависимости</a:t>
            </a:r>
            <a:r>
              <a:rPr lang="ru-RU" sz="5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sz="5400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02" name="Picture 2" descr="http://atnews.org/_nw/15/78031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928934"/>
            <a:ext cx="4286250" cy="2990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71612"/>
            <a:ext cx="9144000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бесконечный 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веб-серфинг</a:t>
            </a:r>
            <a:endParaRPr lang="ru-RU" sz="4000" b="1" dirty="0" smtClean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4000" b="1" dirty="0" smtClean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4000" dirty="0"/>
              <a:t> </a:t>
            </a:r>
            <a:r>
              <a:rPr lang="ru-RU" sz="4000" dirty="0" smtClean="0"/>
              <a:t> </a:t>
            </a:r>
            <a:r>
              <a:rPr lang="ru-RU" sz="4000" dirty="0"/>
              <a:t>постоянные «путешествия» по Интернету с целью поиска </a:t>
            </a:r>
            <a:r>
              <a:rPr lang="ru-RU" sz="4000" dirty="0" smtClean="0"/>
              <a:t>информации;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пристрастие к виртуальному общению и виртуальным </a:t>
            </a:r>
            <a:r>
              <a:rPr lang="ru-RU" sz="4000" b="1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знакомствам,</a:t>
            </a:r>
          </a:p>
          <a:p>
            <a:pPr algn="ctr"/>
            <a:endParaRPr lang="ru-RU" sz="4000" dirty="0" smtClean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4000" dirty="0" smtClean="0"/>
              <a:t> </a:t>
            </a:r>
            <a:r>
              <a:rPr lang="ru-RU" sz="4000" dirty="0"/>
              <a:t>характеризуется большими объёмами переписки, постоянным участием в чатах, форумах, избыточностью знакомых и друзей из </a:t>
            </a:r>
            <a:r>
              <a:rPr lang="ru-RU" sz="4000" dirty="0" smtClean="0"/>
              <a:t>Интернета;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537</TotalTime>
  <Words>1225</Words>
  <Application>Microsoft Office PowerPoint</Application>
  <PresentationFormat>Экран (4:3)</PresentationFormat>
  <Paragraphs>120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Константин Васильев</dc:creator>
  <cp:lastModifiedBy>Константин Васильев</cp:lastModifiedBy>
  <cp:revision>54</cp:revision>
  <dcterms:created xsi:type="dcterms:W3CDTF">2014-01-12T09:40:02Z</dcterms:created>
  <dcterms:modified xsi:type="dcterms:W3CDTF">2014-07-25T14:29:44Z</dcterms:modified>
</cp:coreProperties>
</file>