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9" r:id="rId2"/>
    <p:sldId id="257" r:id="rId3"/>
    <p:sldId id="258" r:id="rId4"/>
    <p:sldId id="261" r:id="rId5"/>
    <p:sldId id="263" r:id="rId6"/>
    <p:sldId id="265" r:id="rId7"/>
    <p:sldId id="267" r:id="rId8"/>
    <p:sldId id="268" r:id="rId9"/>
    <p:sldId id="270" r:id="rId10"/>
    <p:sldId id="280" r:id="rId11"/>
    <p:sldId id="271" r:id="rId12"/>
    <p:sldId id="272" r:id="rId13"/>
    <p:sldId id="273" r:id="rId14"/>
    <p:sldId id="281" r:id="rId15"/>
    <p:sldId id="275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4190F-0694-4E45-8E5D-651F9C51B8FE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3279B-BF03-48E2-9B99-DCEA6F776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DC89-FF2F-462E-89E3-2BE59388FA38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5EF8C-05C4-4FF0-82B0-537FD4154F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DC89-FF2F-462E-89E3-2BE59388FA38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EF8C-05C4-4FF0-82B0-537FD4154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DC89-FF2F-462E-89E3-2BE59388FA38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EF8C-05C4-4FF0-82B0-537FD4154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E99BF-19D5-46BB-AA5E-3F8FE220A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A2DC89-FF2F-462E-89E3-2BE59388FA38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0A5EF8C-05C4-4FF0-82B0-537FD4154F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DC89-FF2F-462E-89E3-2BE59388FA38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EF8C-05C4-4FF0-82B0-537FD4154F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DC89-FF2F-462E-89E3-2BE59388FA38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EF8C-05C4-4FF0-82B0-537FD4154F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EF8C-05C4-4FF0-82B0-537FD4154F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DC89-FF2F-462E-89E3-2BE59388FA38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DC89-FF2F-462E-89E3-2BE59388FA38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EF8C-05C4-4FF0-82B0-537FD4154F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DC89-FF2F-462E-89E3-2BE59388FA38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EF8C-05C4-4FF0-82B0-537FD4154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A2DC89-FF2F-462E-89E3-2BE59388FA38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5EF8C-05C4-4FF0-82B0-537FD4154F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DC89-FF2F-462E-89E3-2BE59388FA38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5EF8C-05C4-4FF0-82B0-537FD4154F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0A2DC89-FF2F-462E-89E3-2BE59388FA38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0A5EF8C-05C4-4FF0-82B0-537FD4154F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928670"/>
            <a:ext cx="7143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Информационно-исследовательский проект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Учащегося 4 «А» класса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МБОУ СОШ № 5 г. Курчатова</a:t>
            </a:r>
          </a:p>
          <a:p>
            <a:pPr algn="ctr"/>
            <a:endParaRPr lang="ru-RU" sz="2400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Полянского Алексея</a:t>
            </a:r>
          </a:p>
          <a:p>
            <a:pPr algn="ctr"/>
            <a:endParaRPr lang="ru-RU" sz="2400" dirty="0" smtClean="0">
              <a:solidFill>
                <a:srgbClr val="0070C0"/>
              </a:solidFill>
            </a:endParaRPr>
          </a:p>
          <a:p>
            <a:pPr algn="ctr"/>
            <a:endParaRPr lang="ru-RU" sz="2400" dirty="0" smtClean="0">
              <a:solidFill>
                <a:srgbClr val="0070C0"/>
              </a:solidFill>
            </a:endParaRPr>
          </a:p>
          <a:p>
            <a:pPr algn="ctr"/>
            <a:endParaRPr lang="ru-RU" sz="2400" dirty="0" smtClean="0">
              <a:solidFill>
                <a:srgbClr val="0070C0"/>
              </a:solidFill>
            </a:endParaRPr>
          </a:p>
          <a:p>
            <a:pPr algn="ctr"/>
            <a:endParaRPr lang="ru-RU" sz="2400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Руководитель Агапова Лидия Федоровна</a:t>
            </a:r>
          </a:p>
          <a:p>
            <a:pPr algn="ctr"/>
            <a:endParaRPr lang="ru-RU" sz="2400" dirty="0" smtClean="0">
              <a:solidFill>
                <a:srgbClr val="0070C0"/>
              </a:solidFill>
            </a:endParaRPr>
          </a:p>
          <a:p>
            <a:pPr algn="ctr"/>
            <a:endParaRPr lang="ru-RU" sz="2400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Г. Курчатов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2012 г.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928670"/>
            <a:ext cx="7358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tx2"/>
              </a:solidFill>
            </a:endParaRPr>
          </a:p>
          <a:p>
            <a:endParaRPr lang="ru-RU" sz="2400" dirty="0" smtClean="0">
              <a:solidFill>
                <a:schemeClr val="tx2"/>
              </a:solidFill>
            </a:endParaRPr>
          </a:p>
          <a:p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         « С своими чувствами сражаясь,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            Решился ты Москву отдать;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            Но, духом паче укрепляясь,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            Един лишь ты возмог сказать: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            Столицы царств не составляют»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                                                           К.Ф.Рылеев.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428736"/>
            <a:ext cx="678661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« …с потерею Москвы не потеряна еще Россия, и первою </a:t>
            </a:r>
            <a:r>
              <a:rPr lang="ru-RU" sz="2800" dirty="0" err="1" smtClean="0">
                <a:solidFill>
                  <a:srgbClr val="0070C0"/>
                </a:solidFill>
              </a:rPr>
              <a:t>обязанностию</a:t>
            </a:r>
            <a:r>
              <a:rPr lang="ru-RU" sz="2800" dirty="0" smtClean="0">
                <a:solidFill>
                  <a:srgbClr val="0070C0"/>
                </a:solidFill>
              </a:rPr>
              <a:t> ставлю себе сохранить армию, сблизиться с теми войсками, которые идут к ней на подкрепление, и самим </a:t>
            </a:r>
            <a:r>
              <a:rPr lang="ru-RU" sz="2800" dirty="0" err="1" smtClean="0">
                <a:solidFill>
                  <a:srgbClr val="0070C0"/>
                </a:solidFill>
              </a:rPr>
              <a:t>уступлением</a:t>
            </a:r>
            <a:r>
              <a:rPr lang="ru-RU" sz="2800" dirty="0" smtClean="0">
                <a:solidFill>
                  <a:srgbClr val="0070C0"/>
                </a:solidFill>
              </a:rPr>
              <a:t> Москвы приуготовить неизбежную гибель </a:t>
            </a:r>
            <a:r>
              <a:rPr lang="ru-RU" sz="2800" dirty="0" smtClean="0">
                <a:solidFill>
                  <a:srgbClr val="0070C0"/>
                </a:solidFill>
              </a:rPr>
              <a:t>неприятелю»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785926"/>
            <a:ext cx="64294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« Напрасно ждал Наполеон,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Последним счастьем упоенный,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Москвы коленопреклоненной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С ключами старого Кремля: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Нет, не пошла Москва моя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К нему с повинной головою» </a:t>
            </a:r>
          </a:p>
          <a:p>
            <a:pPr algn="r"/>
            <a:r>
              <a:rPr lang="ru-RU" sz="2800" dirty="0" smtClean="0">
                <a:solidFill>
                  <a:srgbClr val="0070C0"/>
                </a:solidFill>
              </a:rPr>
              <a:t>А.С.Пушкин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75724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« НЕ праздник, не приемный дар,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Она готовила пожар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Нетерпеливому герою»</a:t>
            </a:r>
          </a:p>
          <a:p>
            <a:pPr algn="r"/>
            <a:r>
              <a:rPr lang="ru-RU" sz="2800" dirty="0" smtClean="0">
                <a:solidFill>
                  <a:srgbClr val="0070C0"/>
                </a:solidFill>
              </a:rPr>
              <a:t>А.С.Пушкин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1679"/>
            <a:ext cx="498665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785926"/>
            <a:ext cx="62151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« Этот ужасный пожар – уничтожение Москвы самими русскими – выбил точку опоры, на которую опирался мой план. Это было не предвидимо.»</a:t>
            </a:r>
          </a:p>
          <a:p>
            <a:r>
              <a:rPr lang="ru-RU" sz="2400" smtClean="0">
                <a:solidFill>
                  <a:schemeClr val="accent1"/>
                </a:solidFill>
              </a:rPr>
              <a:t>                               Наполеон.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тступление Наполео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4500594" cy="4000528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496"/>
            <a:ext cx="428628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034" y="4786322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Отступление «великой армии»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857232"/>
            <a:ext cx="70723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sz="2800" dirty="0" smtClean="0">
                <a:solidFill>
                  <a:srgbClr val="002060"/>
                </a:solidFill>
              </a:rPr>
              <a:t>Скажи-ка, дядя, ведь не даром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Москва, спаленная пожаром,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Французу отдана ?»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428868"/>
            <a:ext cx="4986655" cy="374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5154607" cy="375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500306"/>
            <a:ext cx="435771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2" y="4714884"/>
            <a:ext cx="3500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Государственная галерея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Эрмитаж.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Военная галерея 1812 года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042" y="2214554"/>
            <a:ext cx="58579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Тема: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«… Ведь не даром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Москва, спаленная пожаром,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Французу отдана?»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1285860"/>
            <a:ext cx="67866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Задачи: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Обсудить военное положение двух сражающихся сторон на данный момент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Выяснить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</a:rPr>
              <a:t> причины оставления Москвы, 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причины поражения французской армии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в чем состояла гениальность маневров Кутузова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Воспитательно-патриотическое значение событий войны 1812 г.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143500" y="1214438"/>
            <a:ext cx="3643313" cy="3643322"/>
          </a:xfrm>
          <a:noFill/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714750"/>
            <a:ext cx="5072063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ночь на 24 июня 1812 г., нарушив договор о мире между Россией и Францией, «Великая армия» Наполеона переправилась через реку Неман и вторглась на территорию России.</a:t>
            </a:r>
          </a:p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863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71611"/>
            <a:ext cx="3103555" cy="335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5" y="1571612"/>
            <a:ext cx="314327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23850" y="5013325"/>
            <a:ext cx="3743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663300"/>
                </a:solidFill>
              </a:rPr>
              <a:t>Командующий 2-ой Западной армией</a:t>
            </a:r>
            <a:r>
              <a:rPr lang="ru-RU" sz="2400" b="1">
                <a:solidFill>
                  <a:srgbClr val="663300"/>
                </a:solidFill>
              </a:rPr>
              <a:t>           </a:t>
            </a:r>
            <a:r>
              <a:rPr lang="ru-RU" sz="2000" b="1">
                <a:solidFill>
                  <a:srgbClr val="663300"/>
                </a:solidFill>
                <a:latin typeface="Franklin Gothic Book" pitchFamily="34" charset="0"/>
              </a:rPr>
              <a:t>Багратион П. И.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076825" y="5084763"/>
            <a:ext cx="3671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663300"/>
                </a:solidFill>
              </a:rPr>
              <a:t>Командующий 1-ой Западной армией</a:t>
            </a:r>
            <a:r>
              <a:rPr lang="ru-RU" sz="2000">
                <a:solidFill>
                  <a:srgbClr val="663300"/>
                </a:solidFill>
              </a:rPr>
              <a:t>         </a:t>
            </a:r>
            <a:r>
              <a:rPr lang="ru-RU" sz="2000" b="1">
                <a:solidFill>
                  <a:srgbClr val="663300"/>
                </a:solidFill>
                <a:latin typeface="Franklin Gothic Book" pitchFamily="34" charset="0"/>
              </a:rPr>
              <a:t>Барклай-де-Толли М. Б.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357188" y="357188"/>
            <a:ext cx="8424862" cy="5048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663300"/>
                </a:solidFill>
                <a:latin typeface="Arial" charset="0"/>
              </a:rPr>
              <a:t>Михаил Илларионович Кутузов</a:t>
            </a:r>
          </a:p>
        </p:txBody>
      </p:sp>
      <p:pic>
        <p:nvPicPr>
          <p:cNvPr id="88069" name="Picture 5" descr="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41438"/>
            <a:ext cx="3425852" cy="444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4716463" y="4581525"/>
            <a:ext cx="4249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Franklin Gothic Book" pitchFamily="34" charset="0"/>
              </a:rPr>
              <a:t>.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4716463" y="3716338"/>
            <a:ext cx="41021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663300"/>
                </a:solidFill>
                <a:latin typeface="Franklin Gothic Book" pitchFamily="34" charset="0"/>
              </a:rPr>
              <a:t>Опытный полководец, ученик победоносного генералиссимуса А.В.Суворова, стареющий 68-летний Кутузов был горячо любим в войсках. </a:t>
            </a:r>
          </a:p>
          <a:p>
            <a:r>
              <a:rPr lang="ru-RU" sz="2000" b="1">
                <a:solidFill>
                  <a:srgbClr val="663300"/>
                </a:solidFill>
                <a:latin typeface="Franklin Gothic Book" pitchFamily="34" charset="0"/>
              </a:rPr>
              <a:t>Теперь вся Россия жила надеждой на победу.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/>
      <p:bldP spid="880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история\бородино\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49"/>
            <a:ext cx="7072362" cy="4500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571500" y="214313"/>
            <a:ext cx="8001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>
                <a:solidFill>
                  <a:srgbClr val="663300"/>
                </a:solidFill>
              </a:rPr>
              <a:t>     </a:t>
            </a:r>
            <a:r>
              <a:rPr lang="ru-RU" sz="1600" b="1">
                <a:solidFill>
                  <a:srgbClr val="800000"/>
                </a:solidFill>
              </a:rPr>
              <a:t>Бородинское сражение – крупнейшее сражение Отечественной войны 1812 года между русской и французской армиями состоялось                                       </a:t>
            </a:r>
            <a:r>
              <a:rPr lang="ru-RU" sz="1600" b="1" i="1">
                <a:solidFill>
                  <a:srgbClr val="FF0000"/>
                </a:solidFill>
              </a:rPr>
              <a:t>7 сентября 1812 года (26 августа по старому стилю) </a:t>
            </a:r>
            <a:r>
              <a:rPr lang="ru-RU" sz="1600" b="1">
                <a:solidFill>
                  <a:srgbClr val="800000"/>
                </a:solidFill>
              </a:rPr>
              <a:t>в 125 км западнее Москвы . </a:t>
            </a:r>
            <a:r>
              <a:rPr lang="ru-RU" sz="1600" b="1" i="1">
                <a:solidFill>
                  <a:srgbClr val="800000"/>
                </a:solidFill>
              </a:rPr>
              <a:t>В </a:t>
            </a:r>
            <a:r>
              <a:rPr lang="ru-RU" sz="1600" b="1">
                <a:solidFill>
                  <a:srgbClr val="800000"/>
                </a:solidFill>
                <a:latin typeface="Bodoni MT Black" pitchFamily="18" charset="0"/>
              </a:rPr>
              <a:t>5 часов утра войска обеих сторон уже построились к бою. С шести часов утра загремели пушки и начался знаменитый Бородинский бой. </a:t>
            </a:r>
            <a:endParaRPr lang="ru-RU" sz="160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285992"/>
            <a:ext cx="59293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70C0"/>
                </a:solidFill>
              </a:rPr>
              <a:t>«Ребята! Не Москва ль за нами?</a:t>
            </a:r>
          </a:p>
          <a:p>
            <a:pPr algn="just"/>
            <a:r>
              <a:rPr lang="ru-RU" sz="2800" dirty="0" smtClean="0">
                <a:solidFill>
                  <a:srgbClr val="0070C0"/>
                </a:solidFill>
              </a:rPr>
              <a:t>Умремте ж под Москвой,</a:t>
            </a:r>
          </a:p>
          <a:p>
            <a:pPr algn="just"/>
            <a:r>
              <a:rPr lang="ru-RU" sz="2800" dirty="0" smtClean="0">
                <a:solidFill>
                  <a:srgbClr val="0070C0"/>
                </a:solidFill>
              </a:rPr>
              <a:t>Как наши братья умирали!»</a:t>
            </a:r>
          </a:p>
          <a:p>
            <a:pPr algn="r"/>
            <a:r>
              <a:rPr lang="ru-RU" sz="2800" dirty="0" smtClean="0">
                <a:solidFill>
                  <a:srgbClr val="0070C0"/>
                </a:solidFill>
              </a:rPr>
              <a:t>М.Ю.Лермонтов.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286808" cy="595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262</TotalTime>
  <Words>415</Words>
  <Application>Microsoft Office PowerPoint</Application>
  <PresentationFormat>Экран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Информационно-исследовательский проект учащихся 4 «А»</dc:title>
  <dc:creator>Агапов Лидия</dc:creator>
  <cp:lastModifiedBy>Агапов Лидия</cp:lastModifiedBy>
  <cp:revision>30</cp:revision>
  <dcterms:created xsi:type="dcterms:W3CDTF">2012-02-11T07:24:57Z</dcterms:created>
  <dcterms:modified xsi:type="dcterms:W3CDTF">2013-11-22T13:58:41Z</dcterms:modified>
</cp:coreProperties>
</file>