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8" r:id="rId2"/>
    <p:sldId id="291" r:id="rId3"/>
    <p:sldId id="260" r:id="rId4"/>
    <p:sldId id="259" r:id="rId5"/>
    <p:sldId id="289" r:id="rId6"/>
    <p:sldId id="261" r:id="rId7"/>
    <p:sldId id="262" r:id="rId8"/>
    <p:sldId id="278" r:id="rId9"/>
    <p:sldId id="293" r:id="rId10"/>
    <p:sldId id="263" r:id="rId11"/>
    <p:sldId id="264" r:id="rId12"/>
    <p:sldId id="265" r:id="rId13"/>
    <p:sldId id="295" r:id="rId14"/>
    <p:sldId id="274" r:id="rId15"/>
    <p:sldId id="279" r:id="rId16"/>
    <p:sldId id="282" r:id="rId17"/>
    <p:sldId id="283" r:id="rId18"/>
    <p:sldId id="296" r:id="rId19"/>
    <p:sldId id="29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86" autoAdjust="0"/>
  </p:normalViewPr>
  <p:slideViewPr>
    <p:cSldViewPr>
      <p:cViewPr varScale="1">
        <p:scale>
          <a:sx n="47" d="100"/>
          <a:sy n="47" d="100"/>
        </p:scale>
        <p:origin x="-634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3DAC2A-67A9-4C6E-A495-B3E2A795AF03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86D903-04E3-4663-8BC7-C3F32B265A7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9213" y="877888"/>
            <a:ext cx="4219575" cy="3165475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8192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61392" y="4350019"/>
            <a:ext cx="4740978" cy="3512328"/>
          </a:xfrm>
          <a:noFill/>
        </p:spPr>
        <p:txBody>
          <a:bodyPr wrap="none" anchor="ctr"/>
          <a:lstStyle/>
          <a:p>
            <a:endParaRPr lang="ru-RU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2853D-5E4F-4DEE-803D-1D6F1E78422D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36B85-5C07-4DFF-99A4-B9503422EB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2853D-5E4F-4DEE-803D-1D6F1E78422D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36B85-5C07-4DFF-99A4-B9503422EB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2853D-5E4F-4DEE-803D-1D6F1E78422D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36B85-5C07-4DFF-99A4-B9503422EB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2853D-5E4F-4DEE-803D-1D6F1E78422D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36B85-5C07-4DFF-99A4-B9503422EB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2853D-5E4F-4DEE-803D-1D6F1E78422D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36B85-5C07-4DFF-99A4-B9503422EB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2853D-5E4F-4DEE-803D-1D6F1E78422D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36B85-5C07-4DFF-99A4-B9503422EB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2853D-5E4F-4DEE-803D-1D6F1E78422D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36B85-5C07-4DFF-99A4-B9503422EB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2853D-5E4F-4DEE-803D-1D6F1E78422D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36B85-5C07-4DFF-99A4-B9503422EB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2853D-5E4F-4DEE-803D-1D6F1E78422D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36B85-5C07-4DFF-99A4-B9503422EB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2853D-5E4F-4DEE-803D-1D6F1E78422D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36B85-5C07-4DFF-99A4-B9503422EB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2853D-5E4F-4DEE-803D-1D6F1E78422D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836B85-5C07-4DFF-99A4-B9503422EB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2853D-5E4F-4DEE-803D-1D6F1E78422D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836B85-5C07-4DFF-99A4-B9503422EB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8" cy="396044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Segoe Print" pitchFamily="2" charset="0"/>
              </a:rPr>
              <a:t>ФЗ № 273 от 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Segoe Print" pitchFamily="2" charset="0"/>
              </a:rPr>
              <a:t>29.12.2012г</a:t>
            </a: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Segoe Print" pitchFamily="2" charset="0"/>
              </a:rPr>
              <a:t>.</a:t>
            </a:r>
            <a:b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Segoe Print" pitchFamily="2" charset="0"/>
              </a:rPr>
            </a:br>
            <a:r>
              <a:rPr lang="ru-RU" sz="4000" b="1" dirty="0" smtClean="0">
                <a:solidFill>
                  <a:schemeClr val="accent2">
                    <a:lumMod val="75000"/>
                  </a:schemeClr>
                </a:solidFill>
                <a:latin typeface="Segoe Print" pitchFamily="2" charset="0"/>
              </a:rPr>
              <a:t>Закон «Об образовании в РФ».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Segoe Print" pitchFamily="2" charset="0"/>
              </a:rPr>
              <a:t/>
            </a:r>
            <a:br>
              <a:rPr lang="ru-RU" sz="4000" dirty="0" smtClean="0">
                <a:solidFill>
                  <a:schemeClr val="accent2">
                    <a:lumMod val="75000"/>
                  </a:schemeClr>
                </a:solidFill>
                <a:latin typeface="Segoe Print" pitchFamily="2" charset="0"/>
              </a:rPr>
            </a:br>
            <a:r>
              <a:rPr lang="ru-RU" sz="3100" dirty="0" smtClean="0">
                <a:solidFill>
                  <a:schemeClr val="accent2">
                    <a:lumMod val="75000"/>
                  </a:schemeClr>
                </a:solidFill>
                <a:latin typeface="Segoe Print" pitchFamily="2" charset="0"/>
              </a:rPr>
              <a:t>Вступил в силу 01.09. 2013г.</a:t>
            </a:r>
            <a:r>
              <a:rPr lang="ru-RU" sz="1800" dirty="0" smtClean="0">
                <a:solidFill>
                  <a:schemeClr val="accent2"/>
                </a:solidFill>
                <a:latin typeface="Segoe Print" pitchFamily="2" charset="0"/>
              </a:rPr>
              <a:t/>
            </a:r>
            <a:br>
              <a:rPr lang="ru-RU" sz="1800" dirty="0" smtClean="0">
                <a:solidFill>
                  <a:schemeClr val="accent2"/>
                </a:solidFill>
                <a:latin typeface="Segoe Print" pitchFamily="2" charset="0"/>
              </a:rPr>
            </a:br>
            <a:r>
              <a:rPr lang="ru-RU" sz="1800" dirty="0" smtClean="0">
                <a:solidFill>
                  <a:srgbClr val="FF0000"/>
                </a:solidFill>
                <a:latin typeface="Segoe Print" pitchFamily="2" charset="0"/>
              </a:rPr>
              <a:t/>
            </a:r>
            <a:br>
              <a:rPr lang="ru-RU" sz="1800" dirty="0" smtClean="0">
                <a:solidFill>
                  <a:srgbClr val="FF0000"/>
                </a:solidFill>
                <a:latin typeface="Segoe Print" pitchFamily="2" charset="0"/>
              </a:rPr>
            </a:br>
            <a:r>
              <a:rPr lang="ru-RU" sz="1800" dirty="0" smtClean="0">
                <a:latin typeface="Segoe Print" pitchFamily="2" charset="0"/>
              </a:rPr>
              <a:t/>
            </a:r>
            <a:br>
              <a:rPr lang="ru-RU" sz="1800" dirty="0" smtClean="0">
                <a:latin typeface="Segoe Print" pitchFamily="2" charset="0"/>
              </a:rPr>
            </a:br>
            <a:r>
              <a:rPr lang="ru-RU" sz="1800" dirty="0" smtClean="0">
                <a:solidFill>
                  <a:schemeClr val="tx2"/>
                </a:solidFill>
                <a:latin typeface="Segoe Print" pitchFamily="2" charset="0"/>
              </a:rPr>
              <a:t>        </a:t>
            </a:r>
            <a:r>
              <a:rPr lang="ru-RU" sz="2400" dirty="0" smtClean="0">
                <a:solidFill>
                  <a:schemeClr val="tx2"/>
                </a:solidFill>
                <a:latin typeface="Segoe Print" pitchFamily="2" charset="0"/>
              </a:rPr>
              <a:t>Педагогический совет 14.01.2014г.</a:t>
            </a:r>
            <a:br>
              <a:rPr lang="ru-RU" sz="2400" dirty="0" smtClean="0">
                <a:solidFill>
                  <a:schemeClr val="tx2"/>
                </a:solidFill>
                <a:latin typeface="Segoe Print" pitchFamily="2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Segoe Print" pitchFamily="2" charset="0"/>
              </a:rPr>
              <a:t> ГБОУ СОШ №1381                                                                           Кручинина  Татьяна Ивановна,</a:t>
            </a:r>
            <a:br>
              <a:rPr lang="ru-RU" sz="2400" dirty="0" smtClean="0">
                <a:solidFill>
                  <a:schemeClr val="tx2"/>
                </a:solidFill>
                <a:latin typeface="Segoe Print" pitchFamily="2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Segoe Print" pitchFamily="2" charset="0"/>
              </a:rPr>
              <a:t>руководитель МО начальных классов</a:t>
            </a:r>
            <a:br>
              <a:rPr lang="ru-RU" sz="2400" dirty="0" smtClean="0">
                <a:solidFill>
                  <a:schemeClr val="tx2"/>
                </a:solidFill>
                <a:latin typeface="Segoe Print" pitchFamily="2" charset="0"/>
              </a:rPr>
            </a:br>
            <a:r>
              <a:rPr lang="ru-RU" sz="2400" dirty="0" smtClean="0">
                <a:solidFill>
                  <a:schemeClr val="tx2"/>
                </a:solidFill>
                <a:latin typeface="Segoe Print" pitchFamily="2" charset="0"/>
              </a:rPr>
              <a:t/>
            </a:r>
            <a:br>
              <a:rPr lang="ru-RU" sz="2400" dirty="0" smtClean="0">
                <a:solidFill>
                  <a:schemeClr val="tx2"/>
                </a:solidFill>
                <a:latin typeface="Segoe Print" pitchFamily="2" charset="0"/>
              </a:rPr>
            </a:br>
            <a:r>
              <a:rPr lang="ru-RU" sz="1800" dirty="0" smtClean="0">
                <a:solidFill>
                  <a:schemeClr val="tx2"/>
                </a:solidFill>
              </a:rPr>
              <a:t/>
            </a:r>
            <a:br>
              <a:rPr lang="ru-RU" sz="1800" dirty="0" smtClean="0">
                <a:solidFill>
                  <a:schemeClr val="tx2"/>
                </a:solidFill>
              </a:rPr>
            </a:br>
            <a:endParaRPr lang="ru-RU" sz="1800" dirty="0">
              <a:solidFill>
                <a:schemeClr val="tx2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058532"/>
            <a:ext cx="7128792" cy="2542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4946" y="0"/>
            <a:ext cx="9081442" cy="6744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6040" y="116633"/>
            <a:ext cx="9023574" cy="6714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612" y="0"/>
            <a:ext cx="925122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16632"/>
            <a:ext cx="7920880" cy="6480720"/>
          </a:xfrm>
        </p:spPr>
        <p:txBody>
          <a:bodyPr>
            <a:normAutofit lnSpcReduction="10000"/>
          </a:bodyPr>
          <a:lstStyle/>
          <a:p>
            <a:pPr marL="0" lvl="0" indent="0" algn="ctr">
              <a:buNone/>
            </a:pPr>
            <a:r>
              <a:rPr lang="ru-RU" sz="3900" b="1" dirty="0" smtClean="0"/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Segoe Print" pitchFamily="2" charset="0"/>
                <a:cs typeface="Times New Roman" pitchFamily="18" charset="0"/>
              </a:rPr>
              <a:t>Новое в  законе</a:t>
            </a:r>
            <a:endParaRPr lang="ru-RU" sz="4000" b="1" dirty="0">
              <a:solidFill>
                <a:srgbClr val="C00000"/>
              </a:solidFill>
              <a:latin typeface="Segoe Print" pitchFamily="2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3500" b="1" u="sng" dirty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</a:rPr>
              <a:t>В школе</a:t>
            </a:r>
            <a:r>
              <a:rPr lang="ru-RU" sz="3500" b="1" u="sng" dirty="0" smtClean="0">
                <a:solidFill>
                  <a:schemeClr val="accent1">
                    <a:lumMod val="75000"/>
                  </a:schemeClr>
                </a:solidFill>
                <a:latin typeface="Segoe Print" pitchFamily="2" charset="0"/>
              </a:rPr>
              <a:t>:</a:t>
            </a:r>
          </a:p>
          <a:p>
            <a:pPr marL="0" indent="0" algn="ctr">
              <a:buNone/>
            </a:pPr>
            <a:endParaRPr lang="ru-RU" sz="3500" b="1" dirty="0">
              <a:solidFill>
                <a:schemeClr val="accent1">
                  <a:lumMod val="75000"/>
                </a:schemeClr>
              </a:solidFill>
            </a:endParaRPr>
          </a:p>
          <a:p>
            <a:pPr lvl="0"/>
            <a:r>
              <a:rPr lang="ru-RU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преимущественное право записи в 1-й класс тех, кто проживает на закрепленной территории;</a:t>
            </a:r>
          </a:p>
          <a:p>
            <a:pPr lvl="0"/>
            <a:r>
              <a:rPr lang="ru-RU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индивидуальный отбор детей в школы с углубленным изучением предметов только в средних и старших </a:t>
            </a:r>
            <a:r>
              <a:rPr lang="ru-RU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классах;</a:t>
            </a:r>
            <a:endParaRPr lang="ru-RU" sz="28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отбор детей по конкурсу в творческие учебные </a:t>
            </a:r>
            <a:r>
              <a:rPr lang="ru-RU" sz="28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заведения;</a:t>
            </a:r>
            <a:endParaRPr lang="ru-RU" sz="28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ru-RU" sz="2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закрыть сельскую школу можно будет только с одобрения сельского схода.</a:t>
            </a:r>
          </a:p>
          <a:p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29942" y="260647"/>
            <a:ext cx="2162537" cy="175469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6632"/>
            <a:ext cx="1115616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03075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9928"/>
            <a:ext cx="8985813" cy="670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50798"/>
            <a:ext cx="9144001" cy="6807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9742"/>
            <a:ext cx="9197612" cy="6818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02391"/>
            <a:ext cx="9036496" cy="6733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-243408"/>
            <a:ext cx="8136904" cy="6984776"/>
          </a:xfrm>
          <a:ln>
            <a:miter lim="800000"/>
            <a:headEnd/>
            <a:tailEnd/>
          </a:ln>
          <a:extLst/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b="1" dirty="0" smtClean="0">
                <a:solidFill>
                  <a:srgbClr val="C00000"/>
                </a:solidFill>
                <a:latin typeface="Segoe Print" pitchFamily="2" charset="0"/>
                <a:cs typeface="Times New Roman" pitchFamily="18" charset="0"/>
              </a:rPr>
              <a:t>Дисциплинарная ответственность обучающихся</a:t>
            </a:r>
            <a:r>
              <a:rPr lang="ru-RU" sz="3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900" b="1" dirty="0" smtClean="0">
                <a:latin typeface="Arial" pitchFamily="34" charset="0"/>
                <a:cs typeface="Arial" pitchFamily="34" charset="0"/>
              </a:rPr>
              <a:t>Федеральный закон от 29.12.2012 № 273-ФЗ "Об образовании в Российской Федерации" определяет три вида дисциплинарных взысканий: </a:t>
            </a:r>
            <a:br>
              <a:rPr lang="ru-RU" sz="2900" b="1" dirty="0" smtClean="0">
                <a:latin typeface="Arial" pitchFamily="34" charset="0"/>
                <a:cs typeface="Arial" pitchFamily="34" charset="0"/>
              </a:rPr>
            </a:br>
            <a:r>
              <a:rPr lang="ru-RU" sz="29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замечание, выговор,</a:t>
            </a:r>
            <a:r>
              <a:rPr lang="ru-RU" sz="2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9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отчисление.</a:t>
            </a:r>
            <a:r>
              <a:rPr lang="ru-RU" sz="2900" b="1" dirty="0" smtClean="0">
                <a:latin typeface="Arial" pitchFamily="34" charset="0"/>
                <a:cs typeface="Arial" pitchFamily="34" charset="0"/>
              </a:rPr>
              <a:t> </a:t>
            </a:r>
            <a:br>
              <a:rPr lang="ru-RU" sz="2900" b="1" dirty="0" smtClean="0">
                <a:latin typeface="Arial" pitchFamily="34" charset="0"/>
                <a:cs typeface="Arial" pitchFamily="34" charset="0"/>
              </a:rPr>
            </a:b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900" dirty="0">
                <a:latin typeface="Times New Roman" pitchFamily="18" charset="0"/>
                <a:cs typeface="Times New Roman" pitchFamily="18" charset="0"/>
              </a:rPr>
            </a:b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9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800" dirty="0" smtClean="0">
                <a:latin typeface="Times New Roman" pitchFamily="18" charset="0"/>
                <a:cs typeface="Times New Roman" pitchFamily="18" charset="0"/>
              </a:rPr>
            </a:br>
            <a:endParaRPr lang="ru-RU" sz="3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F:\4кл_ФОТО\4кл_ТЕХНОЛОГИЯ\Карнав корона_маски\S60034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049687"/>
            <a:ext cx="3744416" cy="2808312"/>
          </a:xfrm>
          <a:prstGeom prst="rect">
            <a:avLst/>
          </a:prstGeom>
          <a:noFill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16632"/>
            <a:ext cx="899591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5394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"/>
            <a:ext cx="8172400" cy="6358030"/>
          </a:xfrm>
          <a:ln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Segoe Print" pitchFamily="2" charset="0"/>
                <a:cs typeface="Times New Roman" pitchFamily="18" charset="0"/>
              </a:rPr>
              <a:t>Дисциплинарная ответственность обучающихся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Замечание и выговор </a:t>
            </a:r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 мера дисциплинарного взыскания может быть применена к обучающимся с 5-го класса.</a:t>
            </a:r>
            <a:b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 неоднократное совершение дисциплинарных проступков, предусмотренных </a:t>
            </a:r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частью 4 статьи 43 Закона, допускается </a:t>
            </a:r>
            <a:r>
              <a:rPr lang="ru-RU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применение отчисления к обучающимся, достигшим возраста 15 лет.</a:t>
            </a:r>
            <a: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4368" y="1094424"/>
            <a:ext cx="1152128" cy="1182447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111561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23171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-459432"/>
            <a:ext cx="7632899" cy="4104456"/>
          </a:xfrm>
          <a:ln>
            <a:miter lim="800000"/>
            <a:headEnd/>
            <a:tailEnd/>
          </a:ln>
          <a:extLst/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solidFill>
                  <a:srgbClr val="C00000"/>
                </a:solidFill>
                <a:latin typeface="Segoe Print" pitchFamily="2" charset="0"/>
                <a:cs typeface="Times New Roman" pitchFamily="18" charset="0"/>
              </a:rPr>
              <a:t>Вступление </a:t>
            </a:r>
            <a:r>
              <a:rPr lang="ru-RU" sz="4900" b="1" dirty="0">
                <a:solidFill>
                  <a:srgbClr val="C00000"/>
                </a:solidFill>
                <a:latin typeface="Segoe Print" pitchFamily="2" charset="0"/>
                <a:cs typeface="Times New Roman" pitchFamily="18" charset="0"/>
              </a:rPr>
              <a:t>в силу</a:t>
            </a:r>
            <a:r>
              <a:rPr lang="ru-RU" sz="4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Федеральный закон №273 вступает в силу</a:t>
            </a:r>
            <a:br>
              <a:rPr lang="ru-RU" sz="2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1 сентября 2013 года. Исключение составляет ч. 6 ст. 108, вступившая в силу со дня официального опубликования закона. </a:t>
            </a:r>
            <a: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Положения, касающиеся изменений в вопросах финансирования, вступают в силу с 1 января </a:t>
            </a:r>
            <a:br>
              <a:rPr lang="ru-RU" sz="2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2014 года.</a:t>
            </a:r>
            <a:r>
              <a:rPr lang="ru-RU" sz="2700" b="1" dirty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>
                <a:solidFill>
                  <a:srgbClr val="04617B"/>
                </a:solidFill>
                <a:latin typeface="Times New Roman" pitchFamily="18" charset="0"/>
                <a:cs typeface="Times New Roman" pitchFamily="18" charset="0"/>
              </a:rPr>
              <a:t>Согласно части 5 статьи 108 Федерального закона «Об образовании в Российской Федерации» наименования и уставы образовательных учреждений  подлежат приведению в соответствие с указанным законом не позднее  1 января 2016 года.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4408" y="260648"/>
            <a:ext cx="899592" cy="92224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1187624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21002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967" y="0"/>
            <a:ext cx="918296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3612" y="0"/>
            <a:ext cx="925122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090" y="260648"/>
            <a:ext cx="9042909" cy="6441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570"/>
            <a:ext cx="9144000" cy="6838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4005" y="0"/>
            <a:ext cx="92166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88640"/>
            <a:ext cx="67687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Segoe Print" pitchFamily="2" charset="0"/>
              </a:rPr>
              <a:t>Изменились уровни образования</a:t>
            </a:r>
            <a:endParaRPr lang="ru-RU" sz="28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15" y="188641"/>
            <a:ext cx="1343641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403649" y="1052736"/>
            <a:ext cx="3518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                               </a:t>
            </a:r>
            <a:r>
              <a:rPr lang="ru-RU" sz="3200" b="1" dirty="0" smtClean="0">
                <a:solidFill>
                  <a:schemeClr val="tx2"/>
                </a:solidFill>
                <a:latin typeface="Segoe Script" pitchFamily="34" charset="0"/>
              </a:rPr>
              <a:t>Было</a:t>
            </a:r>
            <a:endParaRPr lang="ru-RU" sz="3200" b="1" dirty="0">
              <a:solidFill>
                <a:schemeClr val="tx2"/>
              </a:solidFill>
              <a:latin typeface="Segoe Script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1720840"/>
            <a:ext cx="6624736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1)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основное общее образование;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2) среднее (полное) общее образование;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3) начальное профессиональное образование;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4) среднее профессиональное образование;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5) высшее профессиональное образование-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бакалавриат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5.1) высшее профессиональное образование - подготовка специалиста или магистратура;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6) послевузовское профессиональное образование.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1691680" y="1628800"/>
            <a:ext cx="7452320" cy="50405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indent="358775">
              <a:lnSpc>
                <a:spcPct val="150000"/>
              </a:lnSpc>
              <a:buFont typeface="Arial" pitchFamily="34" charset="0"/>
              <a:buChar char="•"/>
              <a:tabLst>
                <a:tab pos="268288" algn="l"/>
                <a:tab pos="447675" algn="l"/>
              </a:tabLst>
            </a:pPr>
            <a:r>
              <a:rPr lang="ru-RU" sz="30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Дистанционные образовательные технологии;</a:t>
            </a:r>
          </a:p>
          <a:p>
            <a:pPr indent="358775" algn="just">
              <a:lnSpc>
                <a:spcPct val="150000"/>
              </a:lnSpc>
              <a:buFont typeface="Arial" pitchFamily="34" charset="0"/>
              <a:buChar char="•"/>
              <a:tabLst>
                <a:tab pos="268288" algn="l"/>
                <a:tab pos="447675" algn="l"/>
              </a:tabLst>
            </a:pPr>
            <a:r>
              <a:rPr lang="ru-RU" sz="3000" b="1" dirty="0" smtClean="0">
                <a:latin typeface="+mn-lt"/>
                <a:cs typeface="Times New Roman" pitchFamily="18" charset="0"/>
              </a:rPr>
              <a:t>Электронное обучение;</a:t>
            </a:r>
          </a:p>
          <a:p>
            <a:pPr indent="358775">
              <a:lnSpc>
                <a:spcPct val="150000"/>
              </a:lnSpc>
              <a:buFont typeface="Arial" pitchFamily="34" charset="0"/>
              <a:buChar char="•"/>
              <a:tabLst>
                <a:tab pos="268288" algn="l"/>
                <a:tab pos="447675" algn="l"/>
              </a:tabLst>
            </a:pPr>
            <a:r>
              <a:rPr lang="ru-RU" sz="3000" b="1" dirty="0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Обучение по интегрированным образовательным  программам;</a:t>
            </a:r>
          </a:p>
          <a:p>
            <a:pPr indent="358775">
              <a:lnSpc>
                <a:spcPct val="150000"/>
              </a:lnSpc>
              <a:buFont typeface="Arial" pitchFamily="34" charset="0"/>
              <a:buChar char="•"/>
              <a:tabLst>
                <a:tab pos="268288" algn="l"/>
                <a:tab pos="447675" algn="l"/>
              </a:tabLst>
            </a:pPr>
            <a:r>
              <a:rPr lang="ru-RU" sz="3000" b="1" dirty="0" smtClean="0">
                <a:latin typeface="+mn-lt"/>
                <a:cs typeface="Times New Roman" pitchFamily="18" charset="0"/>
              </a:rPr>
              <a:t>Экспериментальная и инновационная деятельность.</a:t>
            </a:r>
            <a:endParaRPr lang="ru-RU" sz="3000" b="1" dirty="0">
              <a:latin typeface="+mn-lt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4" name="Содержимое 4"/>
          <p:cNvSpPr txBox="1">
            <a:spLocks/>
          </p:cNvSpPr>
          <p:nvPr/>
        </p:nvSpPr>
        <p:spPr bwMode="auto">
          <a:xfrm>
            <a:off x="1043608" y="-459432"/>
            <a:ext cx="777686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65125" indent="-255588" algn="ctr">
              <a:buFont typeface="Arial" charset="0"/>
              <a:buNone/>
              <a:defRPr/>
            </a:pPr>
            <a:r>
              <a:rPr lang="ru-RU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endParaRPr lang="ru-RU" sz="2800" b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365125" indent="-255588" algn="ctr">
              <a:buFont typeface="Arial" charset="0"/>
              <a:buNone/>
              <a:defRPr/>
            </a:pPr>
            <a:endParaRPr lang="ru-RU" sz="3600" b="1" dirty="0" smtClean="0">
              <a:solidFill>
                <a:srgbClr val="C0000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365125" indent="-255588" algn="ctr">
              <a:buFont typeface="Arial" charset="0"/>
              <a:buNone/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Segoe Print" pitchFamily="2" charset="0"/>
                <a:ea typeface="+mj-ea"/>
                <a:cs typeface="Times New Roman" pitchFamily="18" charset="0"/>
              </a:rPr>
              <a:t>Новые формы реализации и освоения образовательных программ</a:t>
            </a:r>
            <a:r>
              <a:rPr lang="ru-RU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ru-RU" sz="2800" b="1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20272" y="2420889"/>
            <a:ext cx="2123728" cy="181809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4664"/>
            <a:ext cx="1259631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77061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148</Words>
  <Application>Microsoft Office PowerPoint</Application>
  <PresentationFormat>Экран (4:3)</PresentationFormat>
  <Paragraphs>27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ФЗ № 273 от 29.12.2012г. Закон «Об образовании в РФ». Вступил в силу 01.09. 2013г.           Педагогический совет 14.01.2014г.  ГБОУ СОШ №1381                                                                           Кручинина  Татьяна Ивановна, руководитель МО начальных классов   </vt:lpstr>
      <vt:lpstr>        Вступление в силу  Федеральный закон №273 вступает в силу  1 сентября 2013 года. Исключение составляет ч. 6 ст. 108, вступившая в силу со дня официального опубликования закона.  Положения, касающиеся изменений в вопросах финансирования, вступают в силу с 1 января  2014 года.   Согласно части 5 статьи 108 Федерального закона «Об образовании в Российской Федерации» наименования и уставы образовательных учреждений  подлежат приведению в соответствие с указанным законом не позднее  1 января 2016 года.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 Дисциплинарная ответственность обучающихся  Федеральный закон от 29.12.2012 № 273-ФЗ "Об образовании в Российской Федерации" определяет три вида дисциплинарных взысканий:  замечание, выговор, отчисление.        </vt:lpstr>
      <vt:lpstr>Дисциплинарная ответственность обучающихся    Замечание и выговор как мера дисциплинарного взыскания может быть применена к обучающимся с 5-го класса.  За неоднократное совершение дисциплинарных проступков, предусмотренных частью 4 статьи 43 Закона, допускается применение отчисления к обучающимся, достигшим возраста 15 лет.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ТАТКА</dc:creator>
  <cp:lastModifiedBy>ТАТКА</cp:lastModifiedBy>
  <cp:revision>60</cp:revision>
  <dcterms:created xsi:type="dcterms:W3CDTF">2014-01-11T11:06:17Z</dcterms:created>
  <dcterms:modified xsi:type="dcterms:W3CDTF">2014-01-15T19:04:54Z</dcterms:modified>
</cp:coreProperties>
</file>