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62" r:id="rId3"/>
    <p:sldId id="271" r:id="rId4"/>
    <p:sldId id="319" r:id="rId5"/>
    <p:sldId id="339" r:id="rId6"/>
    <p:sldId id="320" r:id="rId7"/>
    <p:sldId id="336" r:id="rId8"/>
    <p:sldId id="337" r:id="rId9"/>
    <p:sldId id="338" r:id="rId10"/>
    <p:sldId id="272" r:id="rId11"/>
    <p:sldId id="322" r:id="rId12"/>
    <p:sldId id="316" r:id="rId13"/>
    <p:sldId id="315" r:id="rId14"/>
    <p:sldId id="317" r:id="rId15"/>
    <p:sldId id="340" r:id="rId16"/>
    <p:sldId id="333" r:id="rId17"/>
    <p:sldId id="332" r:id="rId18"/>
    <p:sldId id="334" r:id="rId19"/>
    <p:sldId id="321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97" autoAdjust="0"/>
    <p:restoredTop sz="94660"/>
  </p:normalViewPr>
  <p:slideViewPr>
    <p:cSldViewPr>
      <p:cViewPr>
        <p:scale>
          <a:sx n="59" d="100"/>
          <a:sy n="59" d="100"/>
        </p:scale>
        <p:origin x="-4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5D4DC-14FF-47A5-BEB8-121D82D3A109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D63A73-87F5-4812-A86B-17079405545B}">
      <dgm:prSet phldrT="[Текст]" custT="1"/>
      <dgm:spPr/>
      <dgm:t>
        <a:bodyPr/>
        <a:lstStyle/>
        <a:p>
          <a:r>
            <a:rPr lang="ru-RU" sz="1800" b="1" dirty="0" smtClean="0"/>
            <a:t>Внеурочная</a:t>
          </a:r>
        </a:p>
        <a:p>
          <a:r>
            <a:rPr lang="ru-RU" sz="1800" b="1" dirty="0" smtClean="0"/>
            <a:t>ДЕЯТЕЛЬ-НОСТЬ</a:t>
          </a:r>
          <a:endParaRPr lang="ru-RU" sz="1800" b="1" dirty="0"/>
        </a:p>
      </dgm:t>
    </dgm:pt>
    <dgm:pt modelId="{22C1E60E-5EFF-4C54-BB16-EC509204C8BB}" type="parTrans" cxnId="{268C8F50-9585-42AF-BA03-56CA2A7C69BC}">
      <dgm:prSet/>
      <dgm:spPr/>
      <dgm:t>
        <a:bodyPr/>
        <a:lstStyle/>
        <a:p>
          <a:endParaRPr lang="ru-RU"/>
        </a:p>
      </dgm:t>
    </dgm:pt>
    <dgm:pt modelId="{E16FE2B4-7278-4DFD-86F0-012CDC3D60ED}" type="sibTrans" cxnId="{268C8F50-9585-42AF-BA03-56CA2A7C69BC}">
      <dgm:prSet/>
      <dgm:spPr/>
      <dgm:t>
        <a:bodyPr/>
        <a:lstStyle/>
        <a:p>
          <a:endParaRPr lang="ru-RU"/>
        </a:p>
      </dgm:t>
    </dgm:pt>
    <dgm:pt modelId="{4573834F-EB41-4454-B89E-B11FEB46C374}">
      <dgm:prSet phldrT="[Текст]" custT="1"/>
      <dgm:spPr/>
      <dgm:t>
        <a:bodyPr/>
        <a:lstStyle/>
        <a:p>
          <a:r>
            <a:rPr lang="ru-RU" sz="1600" b="1" dirty="0" smtClean="0"/>
            <a:t>Спортивно-оздоровительное</a:t>
          </a:r>
          <a:endParaRPr lang="ru-RU" sz="1600" b="1" dirty="0"/>
        </a:p>
      </dgm:t>
    </dgm:pt>
    <dgm:pt modelId="{0D2CE8FF-A3C7-4C51-86D7-44272D66F0F7}" type="parTrans" cxnId="{85C0B9FE-E1FB-42BA-B1A0-B0CF56AEDBB8}">
      <dgm:prSet/>
      <dgm:spPr/>
      <dgm:t>
        <a:bodyPr/>
        <a:lstStyle/>
        <a:p>
          <a:endParaRPr lang="ru-RU"/>
        </a:p>
      </dgm:t>
    </dgm:pt>
    <dgm:pt modelId="{BC0C325D-F8CE-4505-B5F9-5F3AE64C1DC2}" type="sibTrans" cxnId="{85C0B9FE-E1FB-42BA-B1A0-B0CF56AEDBB8}">
      <dgm:prSet/>
      <dgm:spPr/>
      <dgm:t>
        <a:bodyPr/>
        <a:lstStyle/>
        <a:p>
          <a:endParaRPr lang="ru-RU"/>
        </a:p>
      </dgm:t>
    </dgm:pt>
    <dgm:pt modelId="{AA684313-2A6A-4738-BB85-499DDF54C9F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Общеинтел-</a:t>
          </a:r>
        </a:p>
        <a:p>
          <a:pPr>
            <a:spcAft>
              <a:spcPts val="0"/>
            </a:spcAft>
          </a:pPr>
          <a:r>
            <a:rPr lang="ru-RU" sz="1600" b="1" dirty="0" err="1" smtClean="0"/>
            <a:t>лектуальное</a:t>
          </a:r>
          <a:endParaRPr lang="ru-RU" sz="1600" b="1" dirty="0"/>
        </a:p>
      </dgm:t>
    </dgm:pt>
    <dgm:pt modelId="{EB245CF2-D832-4C45-9128-8994990EEB0C}" type="parTrans" cxnId="{3CF64F85-AEC8-4D9C-8540-F0E734DC39B2}">
      <dgm:prSet/>
      <dgm:spPr/>
      <dgm:t>
        <a:bodyPr/>
        <a:lstStyle/>
        <a:p>
          <a:endParaRPr lang="ru-RU"/>
        </a:p>
      </dgm:t>
    </dgm:pt>
    <dgm:pt modelId="{532AE3C4-0C98-4A59-B164-DDC839BE2DF8}" type="sibTrans" cxnId="{3CF64F85-AEC8-4D9C-8540-F0E734DC39B2}">
      <dgm:prSet/>
      <dgm:spPr/>
      <dgm:t>
        <a:bodyPr/>
        <a:lstStyle/>
        <a:p>
          <a:endParaRPr lang="ru-RU"/>
        </a:p>
      </dgm:t>
    </dgm:pt>
    <dgm:pt modelId="{BD95AC23-DB72-49CE-8390-337C4CC60982}">
      <dgm:prSet phldrT="[Текст]" custT="1"/>
      <dgm:spPr/>
      <dgm:t>
        <a:bodyPr/>
        <a:lstStyle/>
        <a:p>
          <a:r>
            <a:rPr lang="ru-RU" sz="1600" b="1" dirty="0" smtClean="0"/>
            <a:t>Социальное</a:t>
          </a:r>
          <a:endParaRPr lang="ru-RU" sz="1600" b="1" dirty="0"/>
        </a:p>
      </dgm:t>
    </dgm:pt>
    <dgm:pt modelId="{D8B546F4-DA0D-4EE8-8322-E5AF82F01A29}" type="parTrans" cxnId="{9C71CC86-DDC6-4313-AEAF-CBF3EF0B681E}">
      <dgm:prSet/>
      <dgm:spPr/>
      <dgm:t>
        <a:bodyPr/>
        <a:lstStyle/>
        <a:p>
          <a:endParaRPr lang="ru-RU"/>
        </a:p>
      </dgm:t>
    </dgm:pt>
    <dgm:pt modelId="{808A2644-EF99-494B-9B52-BEA6A9EA9E70}" type="sibTrans" cxnId="{9C71CC86-DDC6-4313-AEAF-CBF3EF0B681E}">
      <dgm:prSet/>
      <dgm:spPr/>
      <dgm:t>
        <a:bodyPr/>
        <a:lstStyle/>
        <a:p>
          <a:endParaRPr lang="ru-RU"/>
        </a:p>
      </dgm:t>
    </dgm:pt>
    <dgm:pt modelId="{E3F8EA5D-6043-4F33-A698-15C7032AA347}">
      <dgm:prSet phldrT="[Текст]" custT="1"/>
      <dgm:spPr/>
      <dgm:t>
        <a:bodyPr/>
        <a:lstStyle/>
        <a:p>
          <a:r>
            <a:rPr lang="ru-RU" sz="1600" b="1" dirty="0" smtClean="0"/>
            <a:t>Общекультурное</a:t>
          </a:r>
          <a:endParaRPr lang="ru-RU" sz="1600" b="1" dirty="0"/>
        </a:p>
      </dgm:t>
    </dgm:pt>
    <dgm:pt modelId="{315B6431-6AC5-445D-860B-B19FE21A88CC}" type="parTrans" cxnId="{88ED1C40-79E5-4429-80D7-3954AA178655}">
      <dgm:prSet/>
      <dgm:spPr/>
      <dgm:t>
        <a:bodyPr/>
        <a:lstStyle/>
        <a:p>
          <a:endParaRPr lang="ru-RU"/>
        </a:p>
      </dgm:t>
    </dgm:pt>
    <dgm:pt modelId="{D72D7CC5-1CDB-4A6A-A51D-23A36E0F9405}" type="sibTrans" cxnId="{88ED1C40-79E5-4429-80D7-3954AA178655}">
      <dgm:prSet/>
      <dgm:spPr/>
      <dgm:t>
        <a:bodyPr/>
        <a:lstStyle/>
        <a:p>
          <a:endParaRPr lang="ru-RU"/>
        </a:p>
      </dgm:t>
    </dgm:pt>
    <dgm:pt modelId="{94336002-0B69-416D-88F0-58919C780401}">
      <dgm:prSet phldrT="[Текст]" custT="1"/>
      <dgm:spPr/>
      <dgm:t>
        <a:bodyPr/>
        <a:lstStyle/>
        <a:p>
          <a:r>
            <a:rPr lang="ru-RU" sz="1600" b="1" dirty="0" smtClean="0"/>
            <a:t>Духовно-нравственное</a:t>
          </a:r>
          <a:endParaRPr lang="ru-RU" sz="1600" b="1" dirty="0"/>
        </a:p>
      </dgm:t>
    </dgm:pt>
    <dgm:pt modelId="{FAFF3A46-FA13-480B-BD2B-D25532ED5581}" type="parTrans" cxnId="{A2321726-C9DA-430B-99E3-04BF277D79FA}">
      <dgm:prSet/>
      <dgm:spPr/>
      <dgm:t>
        <a:bodyPr/>
        <a:lstStyle/>
        <a:p>
          <a:endParaRPr lang="ru-RU"/>
        </a:p>
      </dgm:t>
    </dgm:pt>
    <dgm:pt modelId="{5C358213-463C-4840-AA17-E8B66EFBD02D}" type="sibTrans" cxnId="{A2321726-C9DA-430B-99E3-04BF277D79FA}">
      <dgm:prSet/>
      <dgm:spPr/>
      <dgm:t>
        <a:bodyPr/>
        <a:lstStyle/>
        <a:p>
          <a:endParaRPr lang="ru-RU"/>
        </a:p>
      </dgm:t>
    </dgm:pt>
    <dgm:pt modelId="{2898F630-884D-4C25-B938-4A45B9CD8BB3}" type="pres">
      <dgm:prSet presAssocID="{F115D4DC-14FF-47A5-BEB8-121D82D3A1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081391-62F9-4F47-815A-418C08748CBE}" type="pres">
      <dgm:prSet presAssocID="{49D63A73-87F5-4812-A86B-17079405545B}" presName="Parent" presStyleLbl="node0" presStyleIdx="0" presStyleCnt="1" custScaleX="124010" custScaleY="113924" custLinFactNeighborX="-4952" custLinFactNeighborY="29300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2E5ADF0D-D6F1-44D0-9D83-64F6C34F2009}" type="pres">
      <dgm:prSet presAssocID="{4573834F-EB41-4454-B89E-B11FEB46C374}" presName="Accent1" presStyleCnt="0"/>
      <dgm:spPr/>
    </dgm:pt>
    <dgm:pt modelId="{57C244BB-A831-4E11-A188-DADA2B06277C}" type="pres">
      <dgm:prSet presAssocID="{4573834F-EB41-4454-B89E-B11FEB46C374}" presName="Accent" presStyleLbl="bgShp" presStyleIdx="0" presStyleCnt="5"/>
      <dgm:spPr/>
    </dgm:pt>
    <dgm:pt modelId="{D26853F7-1433-47EB-9B78-7BA3C61E5B64}" type="pres">
      <dgm:prSet presAssocID="{4573834F-EB41-4454-B89E-B11FEB46C374}" presName="Child1" presStyleLbl="node1" presStyleIdx="0" presStyleCnt="5" custLinFactNeighborX="-1340" custLinFactNeighborY="36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07397-4D0A-4D75-ABA6-56A16B10BD40}" type="pres">
      <dgm:prSet presAssocID="{AA684313-2A6A-4738-BB85-499DDF54C9FC}" presName="Accent2" presStyleCnt="0"/>
      <dgm:spPr/>
    </dgm:pt>
    <dgm:pt modelId="{43015790-B876-4781-AF9F-D29B06F51318}" type="pres">
      <dgm:prSet presAssocID="{AA684313-2A6A-4738-BB85-499DDF54C9FC}" presName="Accent" presStyleLbl="bgShp" presStyleIdx="1" presStyleCnt="5"/>
      <dgm:spPr/>
    </dgm:pt>
    <dgm:pt modelId="{1BB833CC-C611-41C5-ACC0-685CC0DFE307}" type="pres">
      <dgm:prSet presAssocID="{AA684313-2A6A-4738-BB85-499DDF54C9FC}" presName="Child2" presStyleLbl="node1" presStyleIdx="1" presStyleCnt="5" custScaleX="115036" custScaleY="129856" custLinFactNeighborX="6375" custLinFactNeighborY="2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C74E-FD10-4BE7-B6E4-E33777A63D36}" type="pres">
      <dgm:prSet presAssocID="{BD95AC23-DB72-49CE-8390-337C4CC60982}" presName="Accent3" presStyleCnt="0"/>
      <dgm:spPr/>
    </dgm:pt>
    <dgm:pt modelId="{7A9E58EA-3F24-4D5A-AD80-6E80511DDD91}" type="pres">
      <dgm:prSet presAssocID="{BD95AC23-DB72-49CE-8390-337C4CC60982}" presName="Accent" presStyleLbl="bgShp" presStyleIdx="2" presStyleCnt="5" custLinFactNeighborX="-36910" custLinFactNeighborY="-201"/>
      <dgm:spPr/>
    </dgm:pt>
    <dgm:pt modelId="{1CCE0087-69FB-47CB-9582-5A4A3630C4A1}" type="pres">
      <dgm:prSet presAssocID="{BD95AC23-DB72-49CE-8390-337C4CC60982}" presName="Child3" presStyleLbl="node1" presStyleIdx="2" presStyleCnt="5" custScaleX="125324" custScaleY="121017" custLinFactNeighborX="10200" custLinFactNeighborY="30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1900-40CA-4FAE-8AF5-672E2CCC2850}" type="pres">
      <dgm:prSet presAssocID="{E3F8EA5D-6043-4F33-A698-15C7032AA347}" presName="Accent4" presStyleCnt="0"/>
      <dgm:spPr/>
    </dgm:pt>
    <dgm:pt modelId="{39CB61DF-9CAF-40BD-A6B7-19B6C4DFD97D}" type="pres">
      <dgm:prSet presAssocID="{E3F8EA5D-6043-4F33-A698-15C7032AA347}" presName="Accent" presStyleLbl="bgShp" presStyleIdx="3" presStyleCnt="5" custLinFactNeighborX="10939" custLinFactNeighborY="848"/>
      <dgm:spPr/>
    </dgm:pt>
    <dgm:pt modelId="{C08942A3-78A2-41BE-9B60-00E77AC31A10}" type="pres">
      <dgm:prSet presAssocID="{E3F8EA5D-6043-4F33-A698-15C7032AA347}" presName="Child4" presStyleLbl="node1" presStyleIdx="3" presStyleCnt="5" custScaleX="129570" custScaleY="129277" custLinFactNeighborX="-96942" custLinFactNeighborY="-32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5482-E606-48A8-804A-FD6FD97BFC86}" type="pres">
      <dgm:prSet presAssocID="{94336002-0B69-416D-88F0-58919C780401}" presName="Accent5" presStyleCnt="0"/>
      <dgm:spPr/>
    </dgm:pt>
    <dgm:pt modelId="{79CCAFB6-394C-421B-94BD-3E9C861B3A30}" type="pres">
      <dgm:prSet presAssocID="{94336002-0B69-416D-88F0-58919C780401}" presName="Accent" presStyleLbl="bgShp" presStyleIdx="4" presStyleCnt="5" custLinFactNeighborX="-53742" custLinFactNeighborY="-1778"/>
      <dgm:spPr/>
    </dgm:pt>
    <dgm:pt modelId="{9580C42B-AC01-452B-98D9-33ADF06353FD}" type="pres">
      <dgm:prSet presAssocID="{94336002-0B69-416D-88F0-58919C780401}" presName="Child5" presStyleLbl="node1" presStyleIdx="4" presStyleCnt="5" custScaleX="123278" custScaleY="121017" custLinFactNeighborX="-23316" custLinFactNeighborY="-95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04365-F4AE-48CF-B82F-FC2F7214DB78}" type="presOf" srcId="{94336002-0B69-416D-88F0-58919C780401}" destId="{9580C42B-AC01-452B-98D9-33ADF06353FD}" srcOrd="0" destOrd="0" presId="urn:microsoft.com/office/officeart/2011/layout/HexagonRadial"/>
    <dgm:cxn modelId="{E496CB71-F95F-4EB7-9230-B9692B644B3D}" type="presOf" srcId="{BD95AC23-DB72-49CE-8390-337C4CC60982}" destId="{1CCE0087-69FB-47CB-9582-5A4A3630C4A1}" srcOrd="0" destOrd="0" presId="urn:microsoft.com/office/officeart/2011/layout/HexagonRadial"/>
    <dgm:cxn modelId="{268C8F50-9585-42AF-BA03-56CA2A7C69BC}" srcId="{F115D4DC-14FF-47A5-BEB8-121D82D3A109}" destId="{49D63A73-87F5-4812-A86B-17079405545B}" srcOrd="0" destOrd="0" parTransId="{22C1E60E-5EFF-4C54-BB16-EC509204C8BB}" sibTransId="{E16FE2B4-7278-4DFD-86F0-012CDC3D60ED}"/>
    <dgm:cxn modelId="{56B6C7FE-2570-4E19-A9D9-79FC0C32AF4E}" type="presOf" srcId="{4573834F-EB41-4454-B89E-B11FEB46C374}" destId="{D26853F7-1433-47EB-9B78-7BA3C61E5B64}" srcOrd="0" destOrd="0" presId="urn:microsoft.com/office/officeart/2011/layout/HexagonRadial"/>
    <dgm:cxn modelId="{683F90EF-9962-4BC2-BAB3-5032665B8858}" type="presOf" srcId="{F115D4DC-14FF-47A5-BEB8-121D82D3A109}" destId="{2898F630-884D-4C25-B938-4A45B9CD8BB3}" srcOrd="0" destOrd="0" presId="urn:microsoft.com/office/officeart/2011/layout/HexagonRadial"/>
    <dgm:cxn modelId="{25A0079D-E4D4-4A4D-8FF8-E0B469B49417}" type="presOf" srcId="{AA684313-2A6A-4738-BB85-499DDF54C9FC}" destId="{1BB833CC-C611-41C5-ACC0-685CC0DFE307}" srcOrd="0" destOrd="0" presId="urn:microsoft.com/office/officeart/2011/layout/HexagonRadial"/>
    <dgm:cxn modelId="{7ED65896-D592-4E5E-B03D-76A2585CDC12}" type="presOf" srcId="{49D63A73-87F5-4812-A86B-17079405545B}" destId="{36081391-62F9-4F47-815A-418C08748CBE}" srcOrd="0" destOrd="0" presId="urn:microsoft.com/office/officeart/2011/layout/HexagonRadial"/>
    <dgm:cxn modelId="{88ED1C40-79E5-4429-80D7-3954AA178655}" srcId="{49D63A73-87F5-4812-A86B-17079405545B}" destId="{E3F8EA5D-6043-4F33-A698-15C7032AA347}" srcOrd="3" destOrd="0" parTransId="{315B6431-6AC5-445D-860B-B19FE21A88CC}" sibTransId="{D72D7CC5-1CDB-4A6A-A51D-23A36E0F9405}"/>
    <dgm:cxn modelId="{9C71CC86-DDC6-4313-AEAF-CBF3EF0B681E}" srcId="{49D63A73-87F5-4812-A86B-17079405545B}" destId="{BD95AC23-DB72-49CE-8390-337C4CC60982}" srcOrd="2" destOrd="0" parTransId="{D8B546F4-DA0D-4EE8-8322-E5AF82F01A29}" sibTransId="{808A2644-EF99-494B-9B52-BEA6A9EA9E70}"/>
    <dgm:cxn modelId="{85C0B9FE-E1FB-42BA-B1A0-B0CF56AEDBB8}" srcId="{49D63A73-87F5-4812-A86B-17079405545B}" destId="{4573834F-EB41-4454-B89E-B11FEB46C374}" srcOrd="0" destOrd="0" parTransId="{0D2CE8FF-A3C7-4C51-86D7-44272D66F0F7}" sibTransId="{BC0C325D-F8CE-4505-B5F9-5F3AE64C1DC2}"/>
    <dgm:cxn modelId="{A2321726-C9DA-430B-99E3-04BF277D79FA}" srcId="{49D63A73-87F5-4812-A86B-17079405545B}" destId="{94336002-0B69-416D-88F0-58919C780401}" srcOrd="4" destOrd="0" parTransId="{FAFF3A46-FA13-480B-BD2B-D25532ED5581}" sibTransId="{5C358213-463C-4840-AA17-E8B66EFBD02D}"/>
    <dgm:cxn modelId="{AE466C4C-B1FF-48DD-A7FA-B3AEC6AB6C78}" type="presOf" srcId="{E3F8EA5D-6043-4F33-A698-15C7032AA347}" destId="{C08942A3-78A2-41BE-9B60-00E77AC31A10}" srcOrd="0" destOrd="0" presId="urn:microsoft.com/office/officeart/2011/layout/HexagonRadial"/>
    <dgm:cxn modelId="{3CF64F85-AEC8-4D9C-8540-F0E734DC39B2}" srcId="{49D63A73-87F5-4812-A86B-17079405545B}" destId="{AA684313-2A6A-4738-BB85-499DDF54C9FC}" srcOrd="1" destOrd="0" parTransId="{EB245CF2-D832-4C45-9128-8994990EEB0C}" sibTransId="{532AE3C4-0C98-4A59-B164-DDC839BE2DF8}"/>
    <dgm:cxn modelId="{1BEDCDEE-D6F2-4D0F-9A82-A9151798EAFF}" type="presParOf" srcId="{2898F630-884D-4C25-B938-4A45B9CD8BB3}" destId="{36081391-62F9-4F47-815A-418C08748CBE}" srcOrd="0" destOrd="0" presId="urn:microsoft.com/office/officeart/2011/layout/HexagonRadial"/>
    <dgm:cxn modelId="{30D73465-1FDE-4938-A276-229D6762492E}" type="presParOf" srcId="{2898F630-884D-4C25-B938-4A45B9CD8BB3}" destId="{2E5ADF0D-D6F1-44D0-9D83-64F6C34F2009}" srcOrd="1" destOrd="0" presId="urn:microsoft.com/office/officeart/2011/layout/HexagonRadial"/>
    <dgm:cxn modelId="{90485E7B-535E-4A5A-9E61-4CB91C52489D}" type="presParOf" srcId="{2E5ADF0D-D6F1-44D0-9D83-64F6C34F2009}" destId="{57C244BB-A831-4E11-A188-DADA2B06277C}" srcOrd="0" destOrd="0" presId="urn:microsoft.com/office/officeart/2011/layout/HexagonRadial"/>
    <dgm:cxn modelId="{D1204DE2-9772-401B-95B6-657BA686CC81}" type="presParOf" srcId="{2898F630-884D-4C25-B938-4A45B9CD8BB3}" destId="{D26853F7-1433-47EB-9B78-7BA3C61E5B64}" srcOrd="2" destOrd="0" presId="urn:microsoft.com/office/officeart/2011/layout/HexagonRadial"/>
    <dgm:cxn modelId="{57C39F31-49BC-4935-A950-E643FE619ACB}" type="presParOf" srcId="{2898F630-884D-4C25-B938-4A45B9CD8BB3}" destId="{A5907397-4D0A-4D75-ABA6-56A16B10BD40}" srcOrd="3" destOrd="0" presId="urn:microsoft.com/office/officeart/2011/layout/HexagonRadial"/>
    <dgm:cxn modelId="{2F444591-ECFE-42BD-BD7D-DDFFD213D69A}" type="presParOf" srcId="{A5907397-4D0A-4D75-ABA6-56A16B10BD40}" destId="{43015790-B876-4781-AF9F-D29B06F51318}" srcOrd="0" destOrd="0" presId="urn:microsoft.com/office/officeart/2011/layout/HexagonRadial"/>
    <dgm:cxn modelId="{FADCD9AD-6CC5-4145-996A-466789D5440A}" type="presParOf" srcId="{2898F630-884D-4C25-B938-4A45B9CD8BB3}" destId="{1BB833CC-C611-41C5-ACC0-685CC0DFE307}" srcOrd="4" destOrd="0" presId="urn:microsoft.com/office/officeart/2011/layout/HexagonRadial"/>
    <dgm:cxn modelId="{66756B96-FBF4-4838-A85F-045DA4F59541}" type="presParOf" srcId="{2898F630-884D-4C25-B938-4A45B9CD8BB3}" destId="{759CC74E-FD10-4BE7-B6E4-E33777A63D36}" srcOrd="5" destOrd="0" presId="urn:microsoft.com/office/officeart/2011/layout/HexagonRadial"/>
    <dgm:cxn modelId="{92812639-C087-4490-9D76-24697D71F55E}" type="presParOf" srcId="{759CC74E-FD10-4BE7-B6E4-E33777A63D36}" destId="{7A9E58EA-3F24-4D5A-AD80-6E80511DDD91}" srcOrd="0" destOrd="0" presId="urn:microsoft.com/office/officeart/2011/layout/HexagonRadial"/>
    <dgm:cxn modelId="{9ACEA2E0-02A2-4AF4-8DFD-3105A4A95E7A}" type="presParOf" srcId="{2898F630-884D-4C25-B938-4A45B9CD8BB3}" destId="{1CCE0087-69FB-47CB-9582-5A4A3630C4A1}" srcOrd="6" destOrd="0" presId="urn:microsoft.com/office/officeart/2011/layout/HexagonRadial"/>
    <dgm:cxn modelId="{DE15DC61-9D6E-4D9E-98C3-F94443C0E4AA}" type="presParOf" srcId="{2898F630-884D-4C25-B938-4A45B9CD8BB3}" destId="{FA811900-40CA-4FAE-8AF5-672E2CCC2850}" srcOrd="7" destOrd="0" presId="urn:microsoft.com/office/officeart/2011/layout/HexagonRadial"/>
    <dgm:cxn modelId="{A01A40C9-9BF9-4140-93C4-4A47FD946B93}" type="presParOf" srcId="{FA811900-40CA-4FAE-8AF5-672E2CCC2850}" destId="{39CB61DF-9CAF-40BD-A6B7-19B6C4DFD97D}" srcOrd="0" destOrd="0" presId="urn:microsoft.com/office/officeart/2011/layout/HexagonRadial"/>
    <dgm:cxn modelId="{11B0870E-89EA-4EC0-B629-84598FEED79C}" type="presParOf" srcId="{2898F630-884D-4C25-B938-4A45B9CD8BB3}" destId="{C08942A3-78A2-41BE-9B60-00E77AC31A10}" srcOrd="8" destOrd="0" presId="urn:microsoft.com/office/officeart/2011/layout/HexagonRadial"/>
    <dgm:cxn modelId="{A9A182BD-F148-43F5-9405-0E45C51D1863}" type="presParOf" srcId="{2898F630-884D-4C25-B938-4A45B9CD8BB3}" destId="{610D5482-E606-48A8-804A-FD6FD97BFC86}" srcOrd="9" destOrd="0" presId="urn:microsoft.com/office/officeart/2011/layout/HexagonRadial"/>
    <dgm:cxn modelId="{38DA9C34-BAA5-4FDB-8F46-D3C27C254069}" type="presParOf" srcId="{610D5482-E606-48A8-804A-FD6FD97BFC86}" destId="{79CCAFB6-394C-421B-94BD-3E9C861B3A30}" srcOrd="0" destOrd="0" presId="urn:microsoft.com/office/officeart/2011/layout/HexagonRadial"/>
    <dgm:cxn modelId="{7BAD83E3-6494-42E7-AA03-23F8CB87250B}" type="presParOf" srcId="{2898F630-884D-4C25-B938-4A45B9CD8BB3}" destId="{9580C42B-AC01-452B-98D9-33ADF06353FD}" srcOrd="10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1391-62F9-4F47-815A-418C08748CBE}">
      <dsp:nvSpPr>
        <dsp:cNvPr id="0" name=""/>
        <dsp:cNvSpPr/>
      </dsp:nvSpPr>
      <dsp:spPr>
        <a:xfrm>
          <a:off x="2591754" y="1656184"/>
          <a:ext cx="2826905" cy="224649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Внеурочная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ДЕЯТЕЛЬ-НОСТЬ</a:t>
          </a:r>
          <a:endParaRPr lang="ru-RU" sz="1800" b="1" kern="1200" dirty="0"/>
        </a:p>
      </dsp:txBody>
      <dsp:txXfrm>
        <a:off x="3041271" y="2013408"/>
        <a:ext cx="1927871" cy="1532051"/>
      </dsp:txXfrm>
    </dsp:sp>
    <dsp:sp modelId="{43015790-B876-4781-AF9F-D29B06F51318}">
      <dsp:nvSpPr>
        <dsp:cNvPr id="0" name=""/>
        <dsp:cNvSpPr/>
      </dsp:nvSpPr>
      <dsp:spPr>
        <a:xfrm>
          <a:off x="4292872" y="850036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853F7-1433-47EB-9B78-7BA3C61E5B64}">
      <dsp:nvSpPr>
        <dsp:cNvPr id="0" name=""/>
        <dsp:cNvSpPr/>
      </dsp:nvSpPr>
      <dsp:spPr>
        <a:xfrm>
          <a:off x="3075400" y="0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ИГРОВАЯ</a:t>
          </a:r>
          <a:endParaRPr lang="ru-RU" sz="1600" b="1" kern="1200" dirty="0"/>
        </a:p>
      </dsp:txBody>
      <dsp:txXfrm>
        <a:off x="3384984" y="267826"/>
        <a:ext cx="1248930" cy="1080472"/>
      </dsp:txXfrm>
    </dsp:sp>
    <dsp:sp modelId="{7A9E58EA-3F24-4D5A-AD80-6E80511DDD91}">
      <dsp:nvSpPr>
        <dsp:cNvPr id="0" name=""/>
        <dsp:cNvSpPr/>
      </dsp:nvSpPr>
      <dsp:spPr>
        <a:xfrm>
          <a:off x="5296651" y="2235444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833CC-C611-41C5-ACC0-685CC0DFE307}">
      <dsp:nvSpPr>
        <dsp:cNvPr id="0" name=""/>
        <dsp:cNvSpPr/>
      </dsp:nvSpPr>
      <dsp:spPr>
        <a:xfrm>
          <a:off x="4914611" y="864088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ПОЗНАВА-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ТЕЛЬНАЯ</a:t>
          </a:r>
          <a:endParaRPr lang="ru-RU" sz="1600" b="1" kern="1200" dirty="0"/>
        </a:p>
      </dsp:txBody>
      <dsp:txXfrm>
        <a:off x="5224195" y="1131914"/>
        <a:ext cx="1248930" cy="1080472"/>
      </dsp:txXfrm>
    </dsp:sp>
    <dsp:sp modelId="{39CB61DF-9CAF-40BD-A6B7-19B6C4DFD97D}">
      <dsp:nvSpPr>
        <dsp:cNvPr id="0" name=""/>
        <dsp:cNvSpPr/>
      </dsp:nvSpPr>
      <dsp:spPr>
        <a:xfrm>
          <a:off x="4599361" y="3799311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087-69FB-47CB-9582-5A4A3630C4A1}">
      <dsp:nvSpPr>
        <dsp:cNvPr id="0" name=""/>
        <dsp:cNvSpPr/>
      </dsp:nvSpPr>
      <dsp:spPr>
        <a:xfrm>
          <a:off x="4914611" y="3096345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ТРУДОВАЯ</a:t>
          </a:r>
          <a:endParaRPr lang="ru-RU" sz="1600" b="1" kern="1200" dirty="0"/>
        </a:p>
      </dsp:txBody>
      <dsp:txXfrm>
        <a:off x="5224195" y="3364171"/>
        <a:ext cx="1248930" cy="1080472"/>
      </dsp:txXfrm>
    </dsp:sp>
    <dsp:sp modelId="{79CCAFB6-394C-421B-94BD-3E9C861B3A30}">
      <dsp:nvSpPr>
        <dsp:cNvPr id="0" name=""/>
        <dsp:cNvSpPr/>
      </dsp:nvSpPr>
      <dsp:spPr>
        <a:xfrm>
          <a:off x="2869660" y="3961646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942A3-78A2-41BE-9B60-00E77AC31A10}">
      <dsp:nvSpPr>
        <dsp:cNvPr id="0" name=""/>
        <dsp:cNvSpPr/>
      </dsp:nvSpPr>
      <dsp:spPr>
        <a:xfrm>
          <a:off x="3204374" y="3943300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ТУРИСТИЧЕСКИ-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КРАЕВЕДЧЕСКАЯ</a:t>
          </a:r>
          <a:endParaRPr lang="ru-RU" sz="1600" b="1" kern="1200" dirty="0"/>
        </a:p>
      </dsp:txBody>
      <dsp:txXfrm>
        <a:off x="3513958" y="4211126"/>
        <a:ext cx="1248930" cy="1080472"/>
      </dsp:txXfrm>
    </dsp:sp>
    <dsp:sp modelId="{07E98844-11D7-4F45-A010-225AEE5BF429}">
      <dsp:nvSpPr>
        <dsp:cNvPr id="0" name=""/>
        <dsp:cNvSpPr/>
      </dsp:nvSpPr>
      <dsp:spPr>
        <a:xfrm>
          <a:off x="1849444" y="2576793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C42B-AC01-452B-98D9-33ADF06353FD}">
      <dsp:nvSpPr>
        <dsp:cNvPr id="0" name=""/>
        <dsp:cNvSpPr/>
      </dsp:nvSpPr>
      <dsp:spPr>
        <a:xfrm>
          <a:off x="1252147" y="3168356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СПОРТИВНО-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ОЗДОРОВИТЕЛЬНАЯ</a:t>
          </a:r>
          <a:endParaRPr lang="ru-RU" sz="1600" b="1" kern="1200" dirty="0"/>
        </a:p>
      </dsp:txBody>
      <dsp:txXfrm>
        <a:off x="1561731" y="3436182"/>
        <a:ext cx="1248930" cy="1080472"/>
      </dsp:txXfrm>
    </dsp:sp>
    <dsp:sp modelId="{CAE7ABCF-D3C0-4034-8810-E13F8EB23561}">
      <dsp:nvSpPr>
        <dsp:cNvPr id="0" name=""/>
        <dsp:cNvSpPr/>
      </dsp:nvSpPr>
      <dsp:spPr>
        <a:xfrm>
          <a:off x="1174341" y="864095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ДОСУГОВО-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РАЗВЛЕКАТЕЛЬНАЯ</a:t>
          </a:r>
          <a:endParaRPr lang="ru-RU" sz="1600" b="1" kern="1200" dirty="0"/>
        </a:p>
      </dsp:txBody>
      <dsp:txXfrm>
        <a:off x="1483925" y="1131921"/>
        <a:ext cx="1248930" cy="108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E9A1A-693A-4267-95F9-7900F5317663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CDB2-E09C-4A4E-8E5E-A07FCB079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86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CDB2-E09C-4A4E-8E5E-A07FCB07933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828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75" y="4357688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4000" dirty="0" err="1" smtClean="0">
                <a:latin typeface="Arial" pitchFamily="34" charset="0"/>
              </a:rPr>
              <a:t>ПРИклеить</a:t>
            </a:r>
            <a:endParaRPr lang="ru-RU" sz="4000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27745D-4EB9-4BD8-BAF1-FF1AA11E66A5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411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4">
                <a:lumMod val="75000"/>
                <a:alpha val="57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D04E37-FD6F-4375-870C-2BA6CE4E9F6F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5DA3CE-D18B-4514-9E76-4B96882D1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hyperlink" Target="http://tonkosti.ru/%D0%98%D0%B7%D0%BE%D0%B1%D1%80%D0%B0%D0%B6%D0%B5%D0%BD%D0%B8%D0%B5:%D0%90%D0%BB%D1%82%D0%B0%D0%B9,_%D0%A2%D0%B5%D0%BB%D0%B5%D1%86%D0%BA%D0%BE%D0%B5_%D0%BE%D0%B7%D0%B5%D1%80%D0%BE.jpg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5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hyperlink" Target="http://tonkosti.ru/%D0%98%D0%B7%D0%BE%D0%B1%D1%80%D0%B0%D0%B6%D0%B5%D0%BD%D0%B8%D0%B5:%D0%90%D0%BB%D0%B5%D0%BA%D1%81%D0%B0%D0%BD%D0%B4%D1%80%D0%BE%D0%B2%D1%81%D0%BA%D0%B8%D0%B9_%D1%81%D0%B0%D0%B4,_%D0%9C%D0%BE%D1%81%D0%BA%D0%B2%D0%B0.jpg" TargetMode="External"/><Relationship Id="rId15" Type="http://schemas.openxmlformats.org/officeDocument/2006/relationships/hyperlink" Target="http://marko-ta-harko.io.ua/album471399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stomShape 1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CustomShape 2"/>
          <p:cNvSpPr/>
          <p:nvPr/>
        </p:nvSpPr>
        <p:spPr>
          <a:xfrm>
            <a:off x="8810625" y="0"/>
            <a:ext cx="333375" cy="5292725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/>
          </a:ln>
        </p:spPr>
        <p:txBody>
          <a:bodyPr vert="vert" wrap="none" lIns="90000" tIns="46800" rIns="90000" bIns="4680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+mn-lt"/>
                <a:cs typeface="+mn-cs"/>
              </a:rPr>
              <a:t>Строим  новую  школу</a:t>
            </a:r>
            <a:endParaRPr>
              <a:latin typeface="+mn-lt"/>
              <a:cs typeface="+mn-cs"/>
            </a:endParaRPr>
          </a:p>
        </p:txBody>
      </p:sp>
      <p:sp>
        <p:nvSpPr>
          <p:cNvPr id="4100" name="CustomShape 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1" name="CustomShape 4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2" name="CustomShape 5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3" name="CustomShape 6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ea typeface="DejaVu Sans"/>
                <a:cs typeface="DejaVu Sans"/>
              </a:rPr>
              <a:t>ФГОС</a:t>
            </a:r>
            <a:endParaRPr lang="ru-RU" dirty="0">
              <a:ea typeface="DejaVu Sans"/>
              <a:cs typeface="DejaVu Sans"/>
            </a:endParaRPr>
          </a:p>
        </p:txBody>
      </p:sp>
      <p:sp>
        <p:nvSpPr>
          <p:cNvPr id="4104" name="CustomShape 7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5" name="CustomShape 8"/>
          <p:cNvSpPr>
            <a:spLocks noChangeArrowheads="1"/>
          </p:cNvSpPr>
          <p:nvPr/>
        </p:nvSpPr>
        <p:spPr bwMode="auto">
          <a:xfrm>
            <a:off x="2357438" y="642938"/>
            <a:ext cx="4572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endParaRPr lang="ru-RU" dirty="0">
              <a:ea typeface="DejaVu Sans"/>
              <a:cs typeface="DejaVu Sans"/>
            </a:endParaRPr>
          </a:p>
        </p:txBody>
      </p:sp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143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071813"/>
            <a:ext cx="2752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915987"/>
            <a:ext cx="8486774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78227" y="1732985"/>
            <a:ext cx="6715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Духовно-нравственное направление во внеурочной деятельности</a:t>
            </a:r>
            <a:endParaRPr lang="ru-RU" sz="2800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938" y="6165304"/>
            <a:ext cx="187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2013 г.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94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712" y="519063"/>
            <a:ext cx="583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Направления внеурочной деятельности</a:t>
            </a:r>
            <a:endParaRPr lang="ru-RU" sz="24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749571191"/>
              </p:ext>
            </p:extLst>
          </p:nvPr>
        </p:nvGraphicFramePr>
        <p:xfrm>
          <a:off x="521494" y="980728"/>
          <a:ext cx="8010946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366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Семейные документы\Документы-Маришечка\работ\РП ГП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pPr eaLnBrk="1" hangingPunct="1"/>
            <a:endParaRPr lang="ru-RU" sz="36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4343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направление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«Я гражданин»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3906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Государственной программа «Патриотическое </a:t>
            </a:r>
            <a:r>
              <a:rPr lang="ru-RU" sz="4000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воспитание граждан Российской Федерации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» </a:t>
            </a:r>
          </a:p>
          <a:p>
            <a:endParaRPr lang="ru-RU" sz="4000" dirty="0" smtClean="0">
              <a:solidFill>
                <a:srgbClr val="7030A0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«Концепция </a:t>
            </a:r>
            <a:r>
              <a:rPr lang="ru-RU" sz="4000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духовно-нравственного развития и воспитания личности гражданина России».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5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81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Данная программа направлена на изучение символики государства, формирование гуманистического мировоззрения, способного  к осознанию своих прав и прав других людей, способности к саморазвитию, предполагает практические занятия для закрепления правил поведения в школе, в гостях, в общественных местах, дома, при встрече гостей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ейные документы\Документы-Маришечка\работ\Новая папка (2)\IMG_5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572000" cy="32147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25689"/>
            <a:ext cx="5000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Основные задачи:</a:t>
            </a:r>
            <a:endParaRPr lang="ru-RU" sz="2400" dirty="0" smtClean="0">
              <a:latin typeface="Monotype Corsiva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воспитание свободного гражданина с развитыми интеллектуальными способностями;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воспитание любви к школе, городу, краю, Отечеству;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воспитание уважения к культурному и историческому прошлому России, к традициям своего народа;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привитие чувства гордости, глубокого уважения и почитания символов Российской федерации, исторических святынь Отечества;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изучение исторического прошлого родного края.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Цель программы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– воспитание гражданина, любящего свою Родину, преданного своему Отечеству, человека высокой культуры и нравственности.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SCN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2357430"/>
            <a:ext cx="4714884" cy="3824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Виды деятельности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развивающие игры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практикумы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беседы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конкурсы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свободное и тематическое рисование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проектно-исследовательская деятельность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F:\Семейные документы\Документы-Маришечка\работ\Новая папка (2)\2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42902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Духовно-нравственное направление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«Уроки нравственности»</a:t>
            </a:r>
          </a:p>
        </p:txBody>
      </p:sp>
      <p:pic>
        <p:nvPicPr>
          <p:cNvPr id="2050" name="Picture 2" descr="F:\Семейные документы\Документы-Маришечка\работ\РП ГПД\уголд\79299644_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Освоение детьми духовных ценностей, накопленных человечеством – важнейшая задача образования в настоящее время 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6104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 реализации программы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«Уроки нравственности»:</a:t>
            </a:r>
          </a:p>
          <a:p>
            <a:pPr algn="ctr"/>
            <a:endParaRPr lang="ru-RU" sz="3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2" descr="I:\SDC1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2500306"/>
            <a:ext cx="5195878" cy="3685448"/>
          </a:xfrm>
          <a:prstGeom prst="rect">
            <a:avLst/>
          </a:prstGeom>
          <a:solidFill>
            <a:srgbClr val="FFFF00">
              <a:alpha val="23137"/>
            </a:srgbClr>
          </a:solidFill>
          <a:ln w="88900" cap="sq">
            <a:solidFill>
              <a:srgbClr val="00B050">
                <a:alpha val="76862"/>
              </a:srgb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857364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эмоциональность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игровые элементы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яркая наглядность и электронные ресурсы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ru-RU" sz="2400" i="1" dirty="0" smtClean="0">
                <a:latin typeface="Monotype Corsiva" pitchFamily="66" charset="0"/>
                <a:ea typeface="Times New Roman"/>
                <a:cs typeface="Times New Roman" pitchFamily="18" charset="0"/>
              </a:rPr>
              <a:t>активная позиция школьника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Портрет </a:t>
            </a:r>
            <a:r>
              <a:rPr lang="ru-RU" sz="3600" dirty="0"/>
              <a:t>выпускника начальной </a:t>
            </a:r>
            <a:r>
              <a:rPr lang="ru-RU" sz="3600" dirty="0" smtClean="0"/>
              <a:t>школы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СОВРЕМЕННЫЙ ГРАЖДАНИН РОССИИ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1494" y="2096852"/>
            <a:ext cx="2178298" cy="13006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Любознательный </a:t>
            </a:r>
            <a:r>
              <a:rPr lang="ru-RU" dirty="0">
                <a:solidFill>
                  <a:schemeClr val="bg1"/>
                </a:solidFill>
              </a:rPr>
              <a:t>активно познающий мир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339707" y="3711421"/>
            <a:ext cx="2484276" cy="14343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Доброжелатель-</a:t>
            </a:r>
          </a:p>
          <a:p>
            <a:pPr lvl="0" algn="ctr"/>
            <a:r>
              <a:rPr lang="ru-RU" dirty="0" err="1"/>
              <a:t>ный</a:t>
            </a:r>
            <a:r>
              <a:rPr lang="ru-RU" dirty="0"/>
              <a:t> , умеющий слушать и </a:t>
            </a:r>
            <a:r>
              <a:rPr lang="ru-RU" dirty="0" smtClean="0"/>
              <a:t>слышать </a:t>
            </a:r>
            <a:r>
              <a:rPr lang="ru-RU" dirty="0"/>
              <a:t>собеседника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21494" y="3717031"/>
            <a:ext cx="2178298" cy="14287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Владеющий основами умения учиться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228184" y="5445224"/>
            <a:ext cx="2232248" cy="12469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Выполняющий правила здорового образа жизни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399633" y="5445224"/>
            <a:ext cx="2232248" cy="12498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Уважающий  и принимающий  ценности семьи и общества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1494" y="5445224"/>
            <a:ext cx="2178298" cy="12469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Любящий свой край и свою родину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47719" y="2078703"/>
            <a:ext cx="2376264" cy="13188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Готовый самостоятельно действовать и отвечать за свои поступки</a:t>
            </a:r>
          </a:p>
        </p:txBody>
      </p:sp>
    </p:spTree>
    <p:extLst>
      <p:ext uri="{BB962C8B-B14F-4D97-AF65-F5344CB8AC3E}">
        <p14:creationId xmlns="" xmlns:p14="http://schemas.microsoft.com/office/powerpoint/2010/main" val="209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6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8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9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8200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357188" y="476250"/>
            <a:ext cx="87868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Цель духовно-нравственного развития и воспитания обучающихся на ступени начального общего образования - </a:t>
            </a:r>
            <a:endParaRPr lang="ru-RU" sz="2800" dirty="0">
              <a:solidFill>
                <a:srgbClr val="800000"/>
              </a:solidFill>
            </a:endParaRPr>
          </a:p>
          <a:p>
            <a:pPr algn="ctr"/>
            <a:endParaRPr lang="ru-RU" sz="4000" i="1" dirty="0" smtClean="0">
              <a:solidFill>
                <a:srgbClr val="0066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гармоничное </a:t>
            </a:r>
            <a:r>
              <a:rPr lang="ru-RU" sz="4000" b="1" i="1" dirty="0">
                <a:solidFill>
                  <a:srgbClr val="006600"/>
                </a:solidFill>
              </a:rPr>
              <a:t>духовное развитие личности школьника и привитие ему основополагающих принципов нравственности на основе патриотических, культурно-исторических традиций России </a:t>
            </a:r>
          </a:p>
        </p:txBody>
      </p:sp>
      <p:sp>
        <p:nvSpPr>
          <p:cNvPr id="8202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B429-A2C7-4603-9201-362FECDE16F8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Семейные документы\Документы-Маришечка\работ\Новая папка (2)\MRAOi0Ow5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858180" cy="607223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1504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042988" y="-25227"/>
            <a:ext cx="8101012" cy="331504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11561" y="670100"/>
            <a:ext cx="8136904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Какой быть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23850" y="4221088"/>
            <a:ext cx="7560518" cy="21602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5429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начальной школе 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–</a:t>
            </a:r>
          </a:p>
          <a:p>
            <a:pPr>
              <a:defRPr/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зависит от нас!</a:t>
            </a:r>
          </a:p>
        </p:txBody>
      </p:sp>
    </p:spTree>
    <p:extLst>
      <p:ext uri="{BB962C8B-B14F-4D97-AF65-F5344CB8AC3E}">
        <p14:creationId xmlns="" xmlns:p14="http://schemas.microsoft.com/office/powerpoint/2010/main" val="565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im8-tub-ru.yandex.net/i?id=352811901-18-72&amp;n=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668" y="3481438"/>
            <a:ext cx="12001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917" y="548680"/>
            <a:ext cx="69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Традиционные источники нравственности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05" y="1045292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7867" y="982161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Общество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8237" y="272126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Семья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9770" y="269619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7583" y="2358172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Искусство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2015" y="4854351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Природа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237029"/>
            <a:ext cx="116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Наука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7355" y="602216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Религия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30669" y="4248793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Человечество</a:t>
            </a:r>
            <a:endParaRPr lang="ru-RU" sz="2400" b="1" dirty="0"/>
          </a:p>
        </p:txBody>
      </p:sp>
      <p:pic>
        <p:nvPicPr>
          <p:cNvPr id="2050" name="Picture 2" descr="http://im3-tub-ru.yandex.net/i?id=178397159-18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01" y="982161"/>
            <a:ext cx="1795072" cy="2262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10763154-02-16f-92219&amp;n=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53" y="1476440"/>
            <a:ext cx="848084" cy="125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андровский сад, Москва.jpg">
            <a:hlinkClick r:id="rId5" tooltip="Александровский сад, Москва.jp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74" y="273140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лтай, Телецкое озеро.jpg">
            <a:hlinkClick r:id="rId7" tooltip="Алтай, Телецкое озеро.jpg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96" y="5311780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2-tub-ru.yandex.net/i?id=497976403-63-72&amp;n=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986" y="5316016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0-tub-ru.yandex.net/i?id=8277383-07-16f-35744&amp;n=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020" y="1045292"/>
            <a:ext cx="2072809" cy="1263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6-tub-ru.yandex.net/i?id=24300764-12-16f-11616&amp;n=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386" y="2767063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7-tub-ru.yandex.net/i?id=507697223-14-72&amp;n=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385" y="419385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8-tub-ru.yandex.net/i?id=404802869-71-72&amp;n=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611" y="4753615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GPIC30 Америка за работо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7" y="3268197"/>
            <a:ext cx="1775384" cy="118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s.io.ua/img_aa/small/1913/17/19131706_0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74" y="1437590"/>
            <a:ext cx="1637437" cy="1076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im6-tub-ru.yandex.net/i?id=78556494-30-72&amp;n=1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640" y="3166847"/>
            <a:ext cx="1203696" cy="108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8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58" y="785794"/>
            <a:ext cx="4357718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индивидуально-групповые занятия, беседы, игры нравственного и духовного содержания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творческая художественная деятельность детей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использование мультимедийных технологий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Monotype Corsiva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7" name="Picture 3" descr="F:\Семейные документы\Документы-Маришечка\работ\Новая папка (2)\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86446" y="1285860"/>
            <a:ext cx="292895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Виды внеурочной деятельности и формы её организации:</a:t>
            </a:r>
          </a:p>
        </p:txBody>
      </p:sp>
      <p:pic>
        <p:nvPicPr>
          <p:cNvPr id="1028" name="Picture 4" descr="F:\Семейные документы\Документы-Маришечка\работ\Новая папка (2)\2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4000528" cy="285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Виды внеурочной деятельности и формы её организации: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600" dirty="0" smtClean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latin typeface="Monotype Corsiva" pitchFamily="66" charset="0"/>
              </a:rPr>
              <a:t>исследовательская деятельность учащихся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latin typeface="Monotype Corsiva" pitchFamily="66" charset="0"/>
              </a:rPr>
              <a:t>экскурсии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latin typeface="Monotype Corsiva" pitchFamily="66" charset="0"/>
              </a:rPr>
              <a:t>тематические и творческие вечера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dirty="0" smtClean="0">
                <a:latin typeface="Monotype Corsiva" pitchFamily="66" charset="0"/>
              </a:rPr>
              <a:t>спортивно-оздоровительные мероприятия</a:t>
            </a:r>
          </a:p>
        </p:txBody>
      </p:sp>
      <p:pic>
        <p:nvPicPr>
          <p:cNvPr id="2050" name="Picture 2" descr="F:\Семейные документы\Документы-Маришечка\работ\Новая папка (2)\IMG_6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3714776" cy="2500330"/>
          </a:xfrm>
          <a:prstGeom prst="rect">
            <a:avLst/>
          </a:prstGeom>
          <a:noFill/>
        </p:spPr>
      </p:pic>
      <p:pic>
        <p:nvPicPr>
          <p:cNvPr id="2051" name="Picture 3" descr="F:\Семейные документы\Документы-Маришечка\работ\Новая папка (2)\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278604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41275" y="32191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00760" y="1214422"/>
            <a:ext cx="2755900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Диагностическая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работа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57488" y="2928934"/>
            <a:ext cx="3267819" cy="132343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Индивидуальная работа 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со слабоуспевающими детьми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71472" y="1142984"/>
            <a:ext cx="2469074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Планирование и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анализ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71472" y="1928802"/>
            <a:ext cx="217805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Научно – методическая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работа</a:t>
            </a: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24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Содержание деятельности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072198" y="2143116"/>
            <a:ext cx="2026841" cy="709612"/>
          </a:xfrm>
          <a:prstGeom prst="rect">
            <a:avLst/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Работа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с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родителями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9248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F:\Семейные документы\Документы-Маришечка\Фотоальбом\фотомари\Фотки\1сен\DSC0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3255532" cy="2357454"/>
          </a:xfrm>
          <a:prstGeom prst="rect">
            <a:avLst/>
          </a:prstGeom>
          <a:noFill/>
          <a:ln w="53975" cmpd="sng">
            <a:solidFill>
              <a:srgbClr val="00B050"/>
            </a:solidFill>
          </a:ln>
          <a:effectLst>
            <a:innerShdw blurRad="63500" dist="50800" dir="13500000">
              <a:srgbClr val="00B050">
                <a:alpha val="50000"/>
              </a:srgb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643182"/>
            <a:ext cx="6072198" cy="1600200"/>
          </a:xfrm>
        </p:spPr>
        <p:txBody>
          <a:bodyPr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</a:br>
            <a: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</a:br>
            <a: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и ценностные основы духовно-нравственного развития и воспитания обучающихся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    Ценности: красота, гармония, духовный мир человека, эстетическое развитие, самовыражение в творчестве и искусстве.</a:t>
            </a: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Monotype Corsiva"/>
                <a:ea typeface="+mn-ea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3316" name="Picture 4" descr="F:\Семейные документы\Документы-Маришечка\Фотоальбом\фотомари\Фотки\1сен\DSC00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3857628"/>
            <a:ext cx="2571768" cy="2000264"/>
          </a:xfrm>
          <a:noFill/>
          <a:ln w="53975">
            <a:solidFill>
              <a:srgbClr val="00B050"/>
            </a:solidFill>
          </a:ln>
        </p:spPr>
      </p:pic>
      <p:pic>
        <p:nvPicPr>
          <p:cNvPr id="14340" name="Picture 4" descr="F:\Семейные документы\Документы-Маришечка\Фотоальбом\фотомари\Фотки\1сен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3429024" cy="250033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2" descr="C:\Users\user\Desktop\миляуша фаритовна\фото\фото с фотика\185CANON\IMG_34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1782151" cy="133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для презен фото\школа\Изображение 1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286124"/>
            <a:ext cx="2038212" cy="157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46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и ценностные основы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духовно-нравственного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развития и воспитания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056" y="920729"/>
            <a:ext cx="8572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</a:rPr>
              <a:t>Формирование ценностного отношения к здоровью и здоровому образу жизни.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</a:rPr>
              <a:t>     Ценности: здоровье физическое и стремление к здоровому образу жизни, здоровье нравственное, психологическое, нервно-психическое и социально-психологическое.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" name="Содержимое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285992"/>
            <a:ext cx="2286016" cy="171451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Рисунок 10" descr="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857496"/>
            <a:ext cx="4673600" cy="3505200"/>
          </a:xfrm>
          <a:prstGeom prst="rect">
            <a:avLst/>
          </a:prstGeom>
          <a:ln w="53975">
            <a:solidFill>
              <a:srgbClr val="00B050"/>
            </a:solidFill>
          </a:ln>
          <a:effectLst>
            <a:innerShdw blurRad="63500" dist="50800" dir="8100000">
              <a:srgbClr val="00B050">
                <a:alpha val="50000"/>
              </a:srgb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64116123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25172"/>
            <a:ext cx="8186737" cy="164306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Воспитание трудолюбия, творческого отношения к учению, труду, жизни.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    Ценности: уважение к труду, творчество и созидание, стремление к познанию и истине, целеустремлённость и настойчивость, бережливость, трудолюбие.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latin typeface="Century Gothic" pitchFamily="34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57977"/>
            <a:ext cx="8229600" cy="868346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Основные направления и ценностные основы духовно-нравственного развития и воспитания обучающихся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6" name="Picture 2" descr="I:\SDC1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714620"/>
            <a:ext cx="3357586" cy="24490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F:\Семейные документы\Документы-Маришечка\работ\Новая папка (2)\IMG_68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4267200" cy="2847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7639521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1208</TotalTime>
  <Words>483</Words>
  <Application>Microsoft Office PowerPoint</Application>
  <PresentationFormat>Экран (4:3)</PresentationFormat>
  <Paragraphs>117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   Основные направления и ценностные основы духовно-нравственного развития и воспитания обучающихся Воспитание ценностного отношения к прекрасному, формирование представлений об эстетических идеалах и ценностях (эстетическое воспитание).      Ценности: красота, гармония, духовный мир человека, эстетическое развитие, самовыражение в творчестве и искусстве.  </vt:lpstr>
      <vt:lpstr>Слайд 8</vt:lpstr>
      <vt:lpstr>Основные направления и ценностные основы духовно-нравственного развития и воспитания обучающихся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Портрет выпускника начальной школы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Петровские</cp:lastModifiedBy>
  <cp:revision>132</cp:revision>
  <dcterms:created xsi:type="dcterms:W3CDTF">2012-01-15T18:48:57Z</dcterms:created>
  <dcterms:modified xsi:type="dcterms:W3CDTF">2014-01-20T16:22:13Z</dcterms:modified>
</cp:coreProperties>
</file>