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2" r:id="rId5"/>
    <p:sldId id="271" r:id="rId6"/>
    <p:sldId id="258" r:id="rId7"/>
    <p:sldId id="274" r:id="rId8"/>
    <p:sldId id="276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703F-3AE1-43BB-B62B-5D5E787EFC61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D480-74B6-46B9-86BA-07D96D076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703F-3AE1-43BB-B62B-5D5E787EFC61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D480-74B6-46B9-86BA-07D96D076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703F-3AE1-43BB-B62B-5D5E787EFC61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D480-74B6-46B9-86BA-07D96D076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703F-3AE1-43BB-B62B-5D5E787EFC61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D480-74B6-46B9-86BA-07D96D076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703F-3AE1-43BB-B62B-5D5E787EFC61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D480-74B6-46B9-86BA-07D96D076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703F-3AE1-43BB-B62B-5D5E787EFC61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D480-74B6-46B9-86BA-07D96D076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703F-3AE1-43BB-B62B-5D5E787EFC61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D480-74B6-46B9-86BA-07D96D076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703F-3AE1-43BB-B62B-5D5E787EFC61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D480-74B6-46B9-86BA-07D96D076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703F-3AE1-43BB-B62B-5D5E787EFC61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D480-74B6-46B9-86BA-07D96D076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703F-3AE1-43BB-B62B-5D5E787EFC61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D480-74B6-46B9-86BA-07D96D076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703F-3AE1-43BB-B62B-5D5E787EFC61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D480-74B6-46B9-86BA-07D96D076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C703F-3AE1-43BB-B62B-5D5E787EFC61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1D480-74B6-46B9-86BA-07D96D076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dart.edu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dart.edu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standart.edu.ru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standart.edu.ru/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dart.edu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standart.edu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"/>
            <a:ext cx="9144000" cy="6858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3" descr="stand_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785794"/>
            <a:ext cx="465698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71472" y="1714488"/>
            <a:ext cx="7786742" cy="3071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spcBef>
                <a:spcPct val="0"/>
              </a:spcBef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Организация </a:t>
            </a:r>
            <a:r>
              <a:rPr lang="ru-RU" sz="3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внеурочной деятельности младших школьников  в условиях  реализации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ФГОС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1538" y="6215082"/>
            <a:ext cx="6756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Подготовила учитель начальных классов МБОУ СОШ №1 Сень С.В.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3" descr="stand_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5774430"/>
            <a:ext cx="2857520" cy="74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57224" y="28572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Методический конструктор внеурочной деятельности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429388" y="3089669"/>
            <a:ext cx="2262190" cy="3506395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71472" y="1285860"/>
            <a:ext cx="6357982" cy="4429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17463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Новый стандарт предлагает педагогам конструировать программы внеурочной воспитывающей деятельности</a:t>
            </a: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Комплексные образовательные программы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Тематические образовательные программы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Образовательные программы, ориентированные на достижение результатов определенного уровня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Образовательные программы по конкретным видам внеурочной деятельности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Индивидуальные образовательные программы для учащихся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28596" y="1071546"/>
            <a:ext cx="8286808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1439863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9 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</a:rPr>
              <a:t>видов внеурочной деятельности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3850" y="1773238"/>
            <a:ext cx="6480175" cy="4391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3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познавательная деятельность;</a:t>
            </a:r>
          </a:p>
          <a:p>
            <a:pPr marL="273050" marR="0" lvl="0" indent="-2730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3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игровая деятельность;</a:t>
            </a:r>
          </a:p>
          <a:p>
            <a:pPr marL="273050" marR="0" lvl="0" indent="-2730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3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проблемно-ценностное общение;</a:t>
            </a:r>
          </a:p>
          <a:p>
            <a:pPr marL="273050" marR="0" lvl="0" indent="-2730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3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досугово-развлекательная</a:t>
            </a:r>
            <a:r>
              <a:rPr kumimoji="0" lang="ru-RU" sz="23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деятельность;</a:t>
            </a:r>
          </a:p>
          <a:p>
            <a:pPr marL="273050" marR="0" lvl="0" indent="-2730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3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художественное творчество;</a:t>
            </a:r>
          </a:p>
          <a:p>
            <a:pPr marL="273050" marR="0" lvl="0" indent="-2730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3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социальное творчество (социально-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3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преобразовательная деятельность);</a:t>
            </a:r>
          </a:p>
          <a:p>
            <a:pPr marL="273050" marR="0" lvl="0" indent="-2730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3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трудовая (производственная)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3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деятельность;</a:t>
            </a:r>
          </a:p>
          <a:p>
            <a:pPr marL="273050" marR="0" lvl="0" indent="-2730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3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спортивно-оздоровительная деятельность;</a:t>
            </a:r>
          </a:p>
          <a:p>
            <a:pPr marL="273050" marR="0" lvl="0" indent="-2730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3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туристско-краеведческая деятельность.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429388" y="3089669"/>
            <a:ext cx="2262190" cy="3506395"/>
          </a:xfrm>
          <a:prstGeom prst="rect">
            <a:avLst/>
          </a:prstGeom>
        </p:spPr>
      </p:pic>
      <p:pic>
        <p:nvPicPr>
          <p:cNvPr id="9" name="Picture 13" descr="stand_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285728"/>
            <a:ext cx="2857520" cy="74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6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8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8"/>
          <p:cNvSpPr txBox="1">
            <a:spLocks noRot="1" noChangeArrowheads="1"/>
          </p:cNvSpPr>
          <p:nvPr/>
        </p:nvSpPr>
        <p:spPr>
          <a:xfrm>
            <a:off x="457200" y="274638"/>
            <a:ext cx="7931150" cy="922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Классификация результатов внеурочной деятельности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1538" y="1500174"/>
            <a:ext cx="6858019" cy="4292600"/>
          </a:xfrm>
          <a:prstGeom prst="rect">
            <a:avLst/>
          </a:prstGeom>
        </p:spPr>
      </p:pic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2143108" y="3571876"/>
            <a:ext cx="471487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1-й уровень результатов</a:t>
            </a: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2214546" y="3357562"/>
            <a:ext cx="507206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2-й уровень результатов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2195513" y="2852738"/>
            <a:ext cx="44751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3-й уровень результатов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8"/>
          <p:cNvSpPr txBox="1">
            <a:spLocks noRot="1" noChangeArrowheads="1"/>
          </p:cNvSpPr>
          <p:nvPr/>
        </p:nvSpPr>
        <p:spPr>
          <a:xfrm>
            <a:off x="428596" y="642918"/>
            <a:ext cx="7931150" cy="922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+mj-cs"/>
              </a:rPr>
              <a:t>Требования к структуре программы внеурочной деятельности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428736"/>
            <a:ext cx="31941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1.Титульный </a:t>
            </a:r>
            <a:r>
              <a:rPr lang="ru-RU" sz="3200" dirty="0" smtClean="0"/>
              <a:t>лист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000240"/>
            <a:ext cx="46871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2.</a:t>
            </a:r>
            <a:r>
              <a:rPr lang="ru-RU" sz="3200" dirty="0" smtClean="0"/>
              <a:t> </a:t>
            </a:r>
            <a:r>
              <a:rPr lang="ru-RU" sz="3200" dirty="0" smtClean="0"/>
              <a:t>Пояснительная записка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2500306"/>
            <a:ext cx="834157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3.</a:t>
            </a:r>
            <a:r>
              <a:rPr lang="ru-RU" sz="3200" dirty="0" smtClean="0"/>
              <a:t> </a:t>
            </a:r>
            <a:r>
              <a:rPr lang="ru-RU" sz="3200" dirty="0" smtClean="0"/>
              <a:t>Планируемые </a:t>
            </a:r>
            <a:r>
              <a:rPr lang="ru-RU" sz="3200" dirty="0" smtClean="0"/>
              <a:t>результаты освоения </a:t>
            </a:r>
            <a:r>
              <a:rPr lang="ru-RU" sz="3200" dirty="0" smtClean="0"/>
              <a:t>обучаю-</a:t>
            </a:r>
          </a:p>
          <a:p>
            <a:r>
              <a:rPr lang="ru-RU" sz="3200" dirty="0" err="1" smtClean="0"/>
              <a:t>щимися</a:t>
            </a:r>
            <a:r>
              <a:rPr lang="ru-RU" sz="3200" dirty="0" smtClean="0"/>
              <a:t> </a:t>
            </a:r>
            <a:r>
              <a:rPr lang="ru-RU" sz="3200" dirty="0" smtClean="0"/>
              <a:t>программы внеурочной деятельности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3500438"/>
            <a:ext cx="52958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4.</a:t>
            </a:r>
            <a:r>
              <a:rPr lang="ru-RU" sz="3200" dirty="0" smtClean="0"/>
              <a:t> </a:t>
            </a:r>
            <a:r>
              <a:rPr lang="ru-RU" sz="3200" dirty="0" smtClean="0"/>
              <a:t>Учебно-тематический </a:t>
            </a:r>
            <a:r>
              <a:rPr lang="ru-RU" sz="3200" dirty="0" smtClean="0"/>
              <a:t>план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4000504"/>
            <a:ext cx="2775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5.</a:t>
            </a:r>
            <a:r>
              <a:rPr lang="ru-RU" sz="3200" dirty="0" smtClean="0"/>
              <a:t> </a:t>
            </a:r>
            <a:r>
              <a:rPr lang="ru-RU" sz="3200" dirty="0" smtClean="0"/>
              <a:t>Содержание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4572008"/>
            <a:ext cx="39549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6</a:t>
            </a:r>
            <a:r>
              <a:rPr lang="ru-RU" sz="3200" dirty="0" smtClean="0"/>
              <a:t>. Список </a:t>
            </a:r>
            <a:r>
              <a:rPr lang="ru-RU" sz="3200" dirty="0" smtClean="0"/>
              <a:t>литературы</a:t>
            </a:r>
            <a:endParaRPr lang="ru-RU" sz="3200" dirty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5715016"/>
            <a:ext cx="24493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57166"/>
            <a:ext cx="195944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85720" y="1357298"/>
            <a:ext cx="8464550" cy="29654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ИЗМЕНЕНИЯ,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федеральный государственный стандарт начального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общего образования (приказ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Минобрнауки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от 22 сентября 2011  № 2357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«О внесении изменений в федеральный государственный образовательный  стандарт начального общего образования, утверждённый приказом Министерства образования и науки Российской Федерации от 6 октября 2009 № 373»)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8" descr="C:\Documents and Settings\gavrish\Мои документы\Мои рисунки\p090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0"/>
            <a:ext cx="1571604" cy="15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2357430"/>
            <a:ext cx="7940675" cy="3714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9826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План внеурочной деятельности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образователь-ного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учреждения определяет состав и структуру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нап-равлений,формы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организации, объём внеурочной деятельности для обучающихся на ступени начального общего образования (до 1350 часов за четыре года обучения) с учётом интересов обучающихся и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воз-можностей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образовательного учреждения.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Образова-тельное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учреждение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самостоятельно разрабатывает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 утверждает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план внеурочной деятельности.</a:t>
            </a:r>
          </a:p>
        </p:txBody>
      </p:sp>
      <p:pic>
        <p:nvPicPr>
          <p:cNvPr id="6" name="Picture 8" descr="C:\Documents and Settings\gavrish\Мои документы\Мои рисунки\p090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00174"/>
            <a:ext cx="1285876" cy="128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214290"/>
            <a:ext cx="195944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285728"/>
            <a:ext cx="8858250" cy="15113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87313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ИЗМЕНЕНИЯ,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</a:t>
            </a: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федеральный государственный стандарт начального</a:t>
            </a:r>
            <a:b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общего образования (приказ </a:t>
            </a:r>
            <a:r>
              <a:rPr kumimoji="0" lang="ru-RU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Минобрнауки</a:t>
            </a: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от 22 сентября 2011  № 2357 </a:t>
            </a: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«О внесении изменений в федеральный государственный образовательный  стандарт начального общего образования, утверждённый приказом Министерства образования и науки Российской Федерации от 6 октября 2009 № 373»)</a:t>
            </a:r>
            <a:endParaRPr kumimoji="0" lang="ru-RU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571868" y="2928934"/>
            <a:ext cx="42945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42910" y="1643050"/>
            <a:ext cx="2714644" cy="3506395"/>
          </a:xfrm>
          <a:prstGeom prst="rect">
            <a:avLst/>
          </a:prstGeom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285728"/>
            <a:ext cx="269423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Documents and Settings\gavrish\Мои документы\Мои рисунки\iCA65LKJ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4214818"/>
            <a:ext cx="2514607" cy="1714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071538" y="6215082"/>
            <a:ext cx="6756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Подготовила учитель начальных классов МБОУ СОШ №1 Сень С.В.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"/>
            <a:ext cx="9144000" cy="6858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3" descr="stand_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85728"/>
            <a:ext cx="3085352" cy="804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C:\Documents and Settings\gavrish\Мои документы\Мои рисунки\дети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4143380"/>
            <a:ext cx="2514607" cy="1714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Documents and Settings\gavrish\Мои документы\Мои рисунки\iCAV1609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43042" y="2428868"/>
            <a:ext cx="2289833" cy="1709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C:\Documents and Settings\gavrish\Мои документы\Мои рисунки\iCAP21W1W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43240" y="785794"/>
            <a:ext cx="2518816" cy="1709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C:\Documents and Settings\gavrish\Мои документы\Мои рисунки\iCA6IEM56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36401" y="1285860"/>
            <a:ext cx="2678925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C:\Documents and Settings\gavrish\Мои документы\Мои рисунки\iCA93LK0Q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86512" y="3071810"/>
            <a:ext cx="235745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786050" y="4786322"/>
            <a:ext cx="4338640" cy="10715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Второе дыхание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школы-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Жизнь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после уроков…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1538" y="6215082"/>
            <a:ext cx="6756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Подготовила учитель начальных классов МБОУ СОШ №1 Сень С.В.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Таблица 4"/>
          <p:cNvGraphicFramePr>
            <a:graphicFrameLocks/>
          </p:cNvGraphicFramePr>
          <p:nvPr/>
        </p:nvGraphicFramePr>
        <p:xfrm>
          <a:off x="500033" y="357166"/>
          <a:ext cx="8158162" cy="6385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3362"/>
                <a:gridCol w="4114800"/>
              </a:tblGrid>
              <a:tr h="5884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ОСНОВНЫЕ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НАПРАВЛЕНИЯ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 ДЕЯТЕЛЬНОСТИ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980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Спортивно-оздоровительное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Художественно-эстетическое 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Научно-познавательное 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Военно-патриотическое 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Общественно-полезная   деятельность 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Проектная деятельность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Игровая;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Познавательная;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Проблемно-ценностное общение;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2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Досугово-развлекательная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деятельность (</a:t>
                      </a:r>
                      <a:r>
                        <a:rPr lang="ru-RU" sz="2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досуговое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общение);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Художественное творчество;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Социальное творчество (социально преобразующая добровольческая деятельность);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Техническое творчество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Трудовая (производственная) деятельность;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Спортивно-оздоровительная деятельность;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Туристско-краеведческая деятельность.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6000768"/>
            <a:ext cx="195944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785794"/>
            <a:ext cx="8229600" cy="4857784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ВОПРОСНИК ДЛЯ ИЗУЧЕНИЯ ОБРАЗОВАТЕЛЬНЫХ ПОТРЕБНОСТЕЙ И ИНТЕРЕСОВ ОБУЧАЮЩИХСЯ НАЧАЛЬНОЙ СТУПЕНИ ОБЩЕГО ОБРАЗОВАНИЯ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Ф.И. ребенка_______________________________________________________________________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Класс________________________________________________________________________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1.     Нравится ли тебе 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школе?_______________________________________________________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2.     Чем ты любишь заниматься?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рисовать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лепить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конструировать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петь, танцевать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играть в компьютер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заниматься спортом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другое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    Какой подарок ты обычно даришь своей маме на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праздник?__________________________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    Что у тебя получается лучше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всего?_______________________________________________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Чем бы ты хотел заниматься в школе? ______________________________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85778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300" b="1" dirty="0" smtClean="0"/>
              <a:t>ВОПРОСНИК ДЛЯ ИЗУЧЕНИЯ ОБРАЗОВАТЕЛЬНЫХ ПОТРЕБНОСТЕЙ И ИНТЕРЕСОВ ОБУЧАЮЩИХСЯ НАЧАЛЬНОЙ СТУПЕНИ ОБЩЕГО ОБРАЗОВАНИЯ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Ф.И. ребенка_______________________________________________________________________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Класс________________________________________________________________________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1.     Нравится ли тебе в </a:t>
            </a:r>
            <a:r>
              <a:rPr lang="ru-RU" dirty="0" err="1" smtClean="0"/>
              <a:t>школе?_______________________________________________________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2.     Чем ты любишь заниматься?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рисовать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лепить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конструировать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петь, танцевать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играть в компьютер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заниматься спортом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другое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3.      Какой подарок ты обычно даришь своей маме на </a:t>
            </a:r>
            <a:r>
              <a:rPr lang="ru-RU" dirty="0" err="1" smtClean="0"/>
              <a:t>праздник?__________________________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4.      Что у тебя получается лучше </a:t>
            </a:r>
            <a:r>
              <a:rPr lang="ru-RU" dirty="0" err="1" smtClean="0"/>
              <a:t>всего?_______________________________________________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5.  Чем бы ты хотел заниматься в школе? ______________________________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7158" y="0"/>
            <a:ext cx="8786842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АНКЕТА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ДЛЯ ИЗУЧЕНИЯ ЗАПРОСОВ И ОБРАЗОВАТЕЛЬНЫХ ПОТРЕБНОСТЕЙ  РОДИТЕЛЕЙ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ОБУЧАЮЩИХСЯ НАЧАЛЬНОЙ СТУПЕНИ ОБЩЕГО ОБРАЗОВАНИЯ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Уважаемый, родитель! Просим Вас ответить на вопросы данной анкеты в связи с тем, что наше образовательное учреждение переходит на ФГОС (Федеральный государственный образовательный стандарт) нового поколения. Внимательно прочитайте и честно ответьте на вопросы, Ваше мнение важно для регулирования деятельности нашего образовательного учреждения.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Ф.И.О.___________________________________________________________________________________________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 Знаете ли Вы, что важнейшей задачей современного образования является повышение качества образовательных услуг?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 Да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б) Нет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в) Затрудняюсь ответить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Получил ли Ваш ребенок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предшкольное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образование?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 Да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б) Нет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Посещает ли Ваш ребенок учреждения дополнительного образования, спортивно-оздоровительные учреждения?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 Да  (какие)_____________________________________________________________________________________________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б) Нет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4. Чем интересуется Ваш ребенок? Постоянны ли его интересы?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______________________________________________________________________________________________________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5.  Считаете ли Вы, что у Вашего ребенка есть особые таланты, способности?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 Да  (какие)___________________________________________________________________________________________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б) Нет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в) Затрудняюсь ответить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7. Какую дополнительную информацию об организации образовательного процесса Вы хотели бы  получить?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 от администрации_____________________________________________________________________________________________________________________________________________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б) от учителя____________________________________________________________________________________________________________________________________________________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в) от социального педагога___________________________________________________________________________________________________________________________________________________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357158" y="500043"/>
            <a:ext cx="8429625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defRPr/>
            </a:pP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внеурочной деятельностью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рамках реализации ФГОС НОО следует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понимать</a:t>
            </a:r>
          </a:p>
          <a:p>
            <a:pPr algn="just"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образовательную деятельность, осуществляемую в формах, отличных от классно-урочной, и направленную на достижение планируемых результатов освоения основной образовательной программы начального общего  образования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письмо Министерства образования и науки РФ от 12.05.2011 года «Об организации внеурочной деятельности при введении федерального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стандарта общего образования»).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3" descr="stand_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58648" y="0"/>
            <a:ext cx="3085352" cy="804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1071538" y="357166"/>
            <a:ext cx="6953274" cy="538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Организация внеурочной деятельности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357158" y="785794"/>
            <a:ext cx="8215312" cy="4500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3603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Сущность и основное назначение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внеурочной деятельности</a:t>
            </a: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заключается в создании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дополнительных условий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для развития интересов, склонностей, способностей школьников и разумной организации их свободного времени. Она ориентирована на создание условий для: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творческой самореализации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ребёнка в комфортной развивающей среде, стимулирующей возникновение личностного интереса к различным аспектам жизнедеятельности и позитивного преобразующего отношения к окружающей действительности;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социального становления личности ребёнка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процессе общения и совместной деятельности в детском сообществе, активного взаимодействия со сверстниками и педагогами;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профессионального самоопределения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учащегося, необходимого для успешной реализации дальнейших жизненных планов и перспектив.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6072206"/>
            <a:ext cx="195944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357158" y="285728"/>
            <a:ext cx="5167324" cy="538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Цель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внеурочной деятельности: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857232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Создание условий для проявления и развития ребёнком своих интересов на основе свободного выбора, постижения духовно-нравственных ценностей и культурных традиций</a:t>
            </a:r>
            <a:endParaRPr lang="ru-RU" sz="2400" dirty="0"/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500034" y="2071678"/>
            <a:ext cx="5167324" cy="538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Задачи внеурочной деятельности: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2500306"/>
            <a:ext cx="8286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357188">
              <a:defRPr/>
            </a:pPr>
            <a:r>
              <a:rPr lang="ru-RU" sz="2400" dirty="0" smtClean="0"/>
              <a:t>-</a:t>
            </a:r>
            <a:r>
              <a:rPr lang="ru-RU" altLang="ja-JP" sz="2400" b="1" dirty="0" smtClean="0">
                <a:solidFill>
                  <a:srgbClr val="520052"/>
                </a:solidFill>
                <a:latin typeface="Times New Roman" pitchFamily="18" charset="0"/>
                <a:cs typeface="Times New Roman" pitchFamily="18" charset="0"/>
              </a:rPr>
              <a:t>обеспечить </a:t>
            </a:r>
            <a:r>
              <a:rPr lang="ru-RU" altLang="ja-JP" sz="2400" b="1" dirty="0" smtClean="0">
                <a:solidFill>
                  <a:srgbClr val="520052"/>
                </a:solidFill>
                <a:latin typeface="Times New Roman" pitchFamily="18" charset="0"/>
                <a:cs typeface="Times New Roman" pitchFamily="18" charset="0"/>
              </a:rPr>
              <a:t>достижение личностных, </a:t>
            </a:r>
            <a:r>
              <a:rPr lang="ru-RU" altLang="ja-JP" sz="2400" b="1" dirty="0" err="1" smtClean="0">
                <a:solidFill>
                  <a:srgbClr val="520052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altLang="ja-JP" sz="2400" b="1" dirty="0" smtClean="0">
                <a:solidFill>
                  <a:srgbClr val="52005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ja-JP" sz="2400" b="1" dirty="0" smtClean="0">
                <a:solidFill>
                  <a:srgbClr val="520052"/>
                </a:solidFill>
                <a:latin typeface="Times New Roman" pitchFamily="18" charset="0"/>
                <a:cs typeface="Times New Roman" pitchFamily="18" charset="0"/>
              </a:rPr>
              <a:t>     предметных </a:t>
            </a:r>
            <a:r>
              <a:rPr lang="ru-RU" altLang="ja-JP" sz="2400" b="1" dirty="0" smtClean="0">
                <a:solidFill>
                  <a:srgbClr val="520052"/>
                </a:solidFill>
                <a:latin typeface="Times New Roman" pitchFamily="18" charset="0"/>
                <a:cs typeface="Times New Roman" pitchFamily="18" charset="0"/>
              </a:rPr>
              <a:t>результатов основной образовательной программы начального общего образования.</a:t>
            </a:r>
          </a:p>
          <a:p>
            <a:pPr marL="3175" indent="357188">
              <a:defRPr/>
            </a:pPr>
            <a:r>
              <a:rPr lang="ru-RU" altLang="ja-JP" sz="2400" b="1" dirty="0" smtClean="0">
                <a:solidFill>
                  <a:srgbClr val="520052"/>
                </a:solidFill>
                <a:latin typeface="Times New Roman" pitchFamily="18" charset="0"/>
                <a:cs typeface="Times New Roman" pitchFamily="18" charset="0"/>
              </a:rPr>
              <a:t>- снизить </a:t>
            </a:r>
            <a:r>
              <a:rPr lang="ru-RU" altLang="ja-JP" sz="2400" b="1" dirty="0" smtClean="0">
                <a:solidFill>
                  <a:srgbClr val="520052"/>
                </a:solidFill>
                <a:latin typeface="Times New Roman" pitchFamily="18" charset="0"/>
                <a:cs typeface="Times New Roman" pitchFamily="18" charset="0"/>
              </a:rPr>
              <a:t>учебную нагрузку обучающихся.</a:t>
            </a:r>
          </a:p>
          <a:p>
            <a:pPr marL="3175" indent="357188">
              <a:defRPr/>
            </a:pPr>
            <a:r>
              <a:rPr lang="ru-RU" altLang="ja-JP" sz="2400" b="1" dirty="0" smtClean="0">
                <a:solidFill>
                  <a:srgbClr val="520052"/>
                </a:solidFill>
                <a:latin typeface="Times New Roman" pitchFamily="18" charset="0"/>
                <a:cs typeface="Times New Roman" pitchFamily="18" charset="0"/>
              </a:rPr>
              <a:t>- обеспечить </a:t>
            </a:r>
            <a:r>
              <a:rPr lang="ru-RU" altLang="ja-JP" sz="2400" b="1" dirty="0" smtClean="0">
                <a:solidFill>
                  <a:srgbClr val="520052"/>
                </a:solidFill>
                <a:latin typeface="Times New Roman" pitchFamily="18" charset="0"/>
                <a:cs typeface="Times New Roman" pitchFamily="18" charset="0"/>
              </a:rPr>
              <a:t>благоприятную адаптацию ребёнка</a:t>
            </a:r>
          </a:p>
          <a:p>
            <a:pPr marL="3175" indent="-3175">
              <a:defRPr/>
            </a:pPr>
            <a:r>
              <a:rPr lang="ru-RU" altLang="ja-JP" sz="2400" b="1" dirty="0" smtClean="0">
                <a:solidFill>
                  <a:srgbClr val="520052"/>
                </a:solidFill>
                <a:latin typeface="Times New Roman" pitchFamily="18" charset="0"/>
                <a:cs typeface="Times New Roman" pitchFamily="18" charset="0"/>
              </a:rPr>
              <a:t>        в </a:t>
            </a:r>
            <a:r>
              <a:rPr lang="ru-RU" altLang="ja-JP" sz="2400" b="1" dirty="0" smtClean="0">
                <a:solidFill>
                  <a:srgbClr val="520052"/>
                </a:solidFill>
                <a:latin typeface="Times New Roman" pitchFamily="18" charset="0"/>
                <a:cs typeface="Times New Roman" pitchFamily="18" charset="0"/>
              </a:rPr>
              <a:t>школе.</a:t>
            </a:r>
          </a:p>
          <a:p>
            <a:pPr marL="3175" indent="357188">
              <a:defRPr/>
            </a:pPr>
            <a:r>
              <a:rPr lang="ru-RU" altLang="ja-JP" sz="2400" b="1" dirty="0" smtClean="0">
                <a:solidFill>
                  <a:srgbClr val="520052"/>
                </a:solidFill>
                <a:latin typeface="Times New Roman" pitchFamily="18" charset="0"/>
                <a:cs typeface="Times New Roman" pitchFamily="18" charset="0"/>
              </a:rPr>
              <a:t>- улучшить </a:t>
            </a:r>
            <a:r>
              <a:rPr lang="ru-RU" altLang="ja-JP" sz="2400" b="1" dirty="0" smtClean="0">
                <a:solidFill>
                  <a:srgbClr val="520052"/>
                </a:solidFill>
                <a:latin typeface="Times New Roman" pitchFamily="18" charset="0"/>
                <a:cs typeface="Times New Roman" pitchFamily="18" charset="0"/>
              </a:rPr>
              <a:t>условия для развития ребёнка.</a:t>
            </a:r>
          </a:p>
          <a:p>
            <a:pPr marL="3175" indent="357188">
              <a:defRPr/>
            </a:pPr>
            <a:r>
              <a:rPr lang="ru-RU" altLang="ja-JP" sz="2400" b="1" dirty="0" smtClean="0">
                <a:solidFill>
                  <a:srgbClr val="520052"/>
                </a:solidFill>
                <a:latin typeface="Times New Roman" pitchFamily="18" charset="0"/>
                <a:cs typeface="Times New Roman" pitchFamily="18" charset="0"/>
              </a:rPr>
              <a:t>- учесть </a:t>
            </a:r>
            <a:r>
              <a:rPr lang="ru-RU" altLang="ja-JP" sz="2400" b="1" dirty="0" smtClean="0">
                <a:solidFill>
                  <a:srgbClr val="520052"/>
                </a:solidFill>
                <a:latin typeface="Times New Roman" pitchFamily="18" charset="0"/>
                <a:cs typeface="Times New Roman" pitchFamily="18" charset="0"/>
              </a:rPr>
              <a:t>возрастные и индивидуальные особенности     </a:t>
            </a:r>
            <a:r>
              <a:rPr lang="ru-RU" altLang="ja-JP" sz="2400" b="1" dirty="0" smtClean="0">
                <a:solidFill>
                  <a:srgbClr val="520052"/>
                </a:solidFill>
                <a:latin typeface="Times New Roman" pitchFamily="18" charset="0"/>
                <a:cs typeface="Times New Roman" pitchFamily="18" charset="0"/>
              </a:rPr>
              <a:t> обучающихся.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285728"/>
            <a:ext cx="195944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8" descr="C:\Documents and Settings\gavrish\Мои документы\Мои рисунки\iCAF5J2B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286388"/>
            <a:ext cx="16859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stand_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285728"/>
            <a:ext cx="3085352" cy="804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928662" y="1214422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174625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Требования стандарта к организации внеурочной деятельности школьников</a:t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85786" y="2071678"/>
            <a:ext cx="783910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7030A0"/>
                </a:solidFill>
              </a:rPr>
              <a:t>Школа вправе сама определять виды</a:t>
            </a: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7030A0"/>
                </a:solidFill>
              </a:rPr>
              <a:t>внеурочной деятельности 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785786" y="2857496"/>
            <a:ext cx="7674001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7030A0"/>
                </a:solidFill>
              </a:rPr>
              <a:t>Часы, отводимые на внеурочную деятельность, используются по желанию учащихся 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85786" y="3714752"/>
            <a:ext cx="7755136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800" b="1" dirty="0">
                <a:solidFill>
                  <a:srgbClr val="7030A0"/>
                </a:solidFill>
              </a:rPr>
              <a:t>Аудиторных занятий не должно быть более 50%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85786" y="4286256"/>
            <a:ext cx="7920038" cy="1135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800" b="1" dirty="0">
                <a:solidFill>
                  <a:srgbClr val="7030A0"/>
                </a:solidFill>
              </a:rPr>
              <a:t>Все виды внеурочной деятельности должны быть строго ориентированы на воспитательные результаты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797</Words>
  <Application>Microsoft Office PowerPoint</Application>
  <PresentationFormat>Экран (4:3)</PresentationFormat>
  <Paragraphs>170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qwer</dc:creator>
  <cp:lastModifiedBy>qwer</cp:lastModifiedBy>
  <cp:revision>14</cp:revision>
  <dcterms:created xsi:type="dcterms:W3CDTF">2014-01-06T17:54:15Z</dcterms:created>
  <dcterms:modified xsi:type="dcterms:W3CDTF">2014-01-06T20:18:05Z</dcterms:modified>
</cp:coreProperties>
</file>