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5" r:id="rId11"/>
    <p:sldId id="264" r:id="rId12"/>
    <p:sldId id="263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E20E-3845-4DBB-8266-1BA88469F7BF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42A8-D288-4053-AB06-926F679D51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0775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E20E-3845-4DBB-8266-1BA88469F7BF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42A8-D288-4053-AB06-926F679D51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3618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E20E-3845-4DBB-8266-1BA88469F7BF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42A8-D288-4053-AB06-926F679D51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695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E20E-3845-4DBB-8266-1BA88469F7BF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42A8-D288-4053-AB06-926F679D51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405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E20E-3845-4DBB-8266-1BA88469F7BF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42A8-D288-4053-AB06-926F679D51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257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E20E-3845-4DBB-8266-1BA88469F7BF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42A8-D288-4053-AB06-926F679D51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264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E20E-3845-4DBB-8266-1BA88469F7BF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42A8-D288-4053-AB06-926F679D51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93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E20E-3845-4DBB-8266-1BA88469F7BF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42A8-D288-4053-AB06-926F679D51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48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E20E-3845-4DBB-8266-1BA88469F7BF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42A8-D288-4053-AB06-926F679D51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53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E20E-3845-4DBB-8266-1BA88469F7BF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42A8-D288-4053-AB06-926F679D51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8580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E20E-3845-4DBB-8266-1BA88469F7BF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42A8-D288-4053-AB06-926F679D51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973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8E20E-3845-4DBB-8266-1BA88469F7BF}" type="datetimeFigureOut">
              <a:rPr lang="ru-RU" smtClean="0"/>
              <a:pPr/>
              <a:t>12.01.2014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242A8-D288-4053-AB06-926F679D51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229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10.ex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029" y="2060848"/>
            <a:ext cx="7772400" cy="2664295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+mn-lt"/>
              </a:rPr>
              <a:t>«Проектная деятельность как условие формирования универсальных учебных действий младших  школьников»</a:t>
            </a:r>
            <a:endParaRPr lang="ru-RU" sz="40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373216"/>
            <a:ext cx="7128792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Ушакова Зоя Валерьевна, 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учитель начальных классов МБОУ СОШ № 53</a:t>
            </a:r>
            <a:endParaRPr lang="ru-RU" sz="2400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http://standart.edu.ru/images/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404664"/>
            <a:ext cx="35071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3673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58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Этапы работы над проектом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99"/>
                </a:solidFill>
              </a:rPr>
              <a:t>4</a:t>
            </a:r>
            <a:r>
              <a:rPr lang="ru-RU" b="1" dirty="0" smtClean="0">
                <a:solidFill>
                  <a:srgbClr val="000099"/>
                </a:solidFill>
              </a:rPr>
              <a:t>. Завершение работы над темой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4098" name="Picture 2" descr="F:\проекты пособие\img5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029981" cy="5054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проекты пособие\img5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33" y="1520594"/>
            <a:ext cx="3888432" cy="5059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3591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58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Этапы работы над проектом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99"/>
                </a:solidFill>
              </a:rPr>
              <a:t>5. Выбор проекта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5122" name="Picture 2" descr="F:\проекты пособие\img5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961595" cy="496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83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58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Этапы работы над проектом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99"/>
                </a:solidFill>
              </a:rPr>
              <a:t>6</a:t>
            </a:r>
            <a:r>
              <a:rPr lang="ru-RU" b="1" dirty="0" smtClean="0">
                <a:solidFill>
                  <a:srgbClr val="000099"/>
                </a:solidFill>
              </a:rPr>
              <a:t>. Работа над выбранным проектом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6146" name="Picture 2" descr="E:\img5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4192910" cy="508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3214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58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Этапы работы над проектом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99"/>
                </a:solidFill>
              </a:rPr>
              <a:t>7. Презентация проекта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7170" name="Picture 2" descr="F:\проекты пособие\img5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4" y="1628800"/>
            <a:ext cx="4020175" cy="5060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проекты пособие\img5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029354" cy="5060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684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58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Этапы работы над проектом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99"/>
                </a:solidFill>
              </a:rPr>
              <a:t>8. Анализ проделанной работы, выводы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556792"/>
            <a:ext cx="4642616" cy="5013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4176" y="2276872"/>
            <a:ext cx="3633387" cy="2740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570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Из опыта работы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2050" name="Picture 2" descr="F:\фото форум\DSCN14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94673"/>
            <a:ext cx="3088872" cy="2316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форум\DSCN14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17" y="1219061"/>
            <a:ext cx="3062351" cy="2296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8434" y="1219061"/>
            <a:ext cx="3825574" cy="502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58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800000"/>
                </a:solidFill>
              </a:rPr>
              <a:t>Из опыта работы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465" y="1412776"/>
            <a:ext cx="3467477" cy="4984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60032" y="1412776"/>
            <a:ext cx="3622411" cy="5109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594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1412776"/>
            <a:ext cx="4629200" cy="1152128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2400" i="1" dirty="0" smtClean="0">
                <a:solidFill>
                  <a:srgbClr val="000099"/>
                </a:solidFill>
                <a:effectLst/>
                <a:latin typeface="+mn-lt"/>
                <a:ea typeface="Calibri"/>
                <a:cs typeface="Times New Roman"/>
              </a:rPr>
              <a:t>«Деятельность – единственный путь к знаниям» </a:t>
            </a:r>
            <a:br>
              <a:rPr lang="ru-RU" sz="2400" i="1" dirty="0" smtClean="0">
                <a:solidFill>
                  <a:srgbClr val="000099"/>
                </a:solidFill>
                <a:effectLst/>
                <a:latin typeface="+mn-lt"/>
                <a:ea typeface="Calibri"/>
                <a:cs typeface="Times New Roman"/>
              </a:rPr>
            </a:br>
            <a:r>
              <a:rPr lang="ru-RU" sz="2400" i="1" dirty="0" smtClean="0">
                <a:solidFill>
                  <a:srgbClr val="000099"/>
                </a:solidFill>
                <a:effectLst/>
                <a:latin typeface="+mn-lt"/>
                <a:ea typeface="Calibri"/>
                <a:cs typeface="Times New Roman"/>
              </a:rPr>
              <a:t>                                               Б. Шоу</a:t>
            </a:r>
            <a:r>
              <a:rPr lang="ru-RU" sz="2800" dirty="0">
                <a:solidFill>
                  <a:srgbClr val="000099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000099"/>
                </a:solidFill>
                <a:latin typeface="+mn-lt"/>
                <a:ea typeface="Calibri"/>
                <a:cs typeface="Times New Roman"/>
              </a:rPr>
            </a:br>
            <a:endParaRPr lang="ru-RU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872" y="2636912"/>
            <a:ext cx="8229600" cy="381642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800000"/>
                </a:solidFill>
                <a:effectLst/>
                <a:ea typeface="Calibri"/>
              </a:rPr>
              <a:t>«Важнейшей задачей современной системы образования является </a:t>
            </a:r>
            <a:r>
              <a:rPr lang="ru-RU" b="1" i="1" dirty="0" smtClean="0">
                <a:solidFill>
                  <a:srgbClr val="800000"/>
                </a:solidFill>
                <a:effectLst/>
                <a:ea typeface="Calibri"/>
              </a:rPr>
              <a:t>формирование универсальных учебных действий</a:t>
            </a:r>
            <a:r>
              <a:rPr lang="ru-RU" dirty="0" smtClean="0">
                <a:solidFill>
                  <a:srgbClr val="800000"/>
                </a:solidFill>
                <a:effectLst/>
                <a:ea typeface="Calibri"/>
              </a:rPr>
              <a:t>, обеспечивающих школьникам умение учиться, способность к саморазвитию и самосовершенствованию». </a:t>
            </a: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4" name="Рисунок 3" descr="http://standart.edu.ru/images/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60648"/>
            <a:ext cx="33123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123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800000"/>
                </a:solidFill>
                <a:effectLst/>
                <a:ea typeface="Calibri"/>
              </a:rPr>
              <a:t>«Проект» (брошенный вперед)  - это специально организованный учителем и самостоятельно выполняемый учащимися комплекс действий по решению значимой для учащегося проблемы, завершающийся созданием продукта.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0099"/>
                </a:solidFill>
              </a:rPr>
              <a:t>В процессе работы над проектом формируются УУД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976326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Регулятивные</a:t>
            </a:r>
            <a:endParaRPr lang="ru-RU" sz="2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95736" y="4635134"/>
            <a:ext cx="720080" cy="162018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644008" y="4689140"/>
            <a:ext cx="0" cy="90010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300192" y="4599168"/>
            <a:ext cx="720080" cy="324036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75856" y="5696406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Познавательные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89313" y="5008984"/>
            <a:ext cx="28443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Коммуникативные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2837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Историческая справка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3286124"/>
            <a:ext cx="8229600" cy="27649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  <a:effectLst/>
                <a:ea typeface="Calibri"/>
              </a:rPr>
              <a:t>Метод проектов возник еще в 20-е годы прошлого века в США (Джон </a:t>
            </a:r>
            <a:r>
              <a:rPr lang="ru-RU" dirty="0" err="1" smtClean="0">
                <a:solidFill>
                  <a:srgbClr val="000099"/>
                </a:solidFill>
                <a:effectLst/>
                <a:ea typeface="Calibri"/>
              </a:rPr>
              <a:t>Дьюи</a:t>
            </a:r>
            <a:r>
              <a:rPr lang="ru-RU" dirty="0" smtClean="0">
                <a:solidFill>
                  <a:srgbClr val="000099"/>
                </a:solidFill>
                <a:effectLst/>
                <a:ea typeface="Calibri"/>
              </a:rPr>
              <a:t>, Уильям </a:t>
            </a:r>
            <a:r>
              <a:rPr lang="ru-RU" dirty="0" err="1" smtClean="0">
                <a:solidFill>
                  <a:srgbClr val="000099"/>
                </a:solidFill>
                <a:effectLst/>
                <a:ea typeface="Calibri"/>
              </a:rPr>
              <a:t>Килпатрик</a:t>
            </a:r>
            <a:r>
              <a:rPr lang="ru-RU" dirty="0" smtClean="0">
                <a:solidFill>
                  <a:srgbClr val="000099"/>
                </a:solidFill>
                <a:effectLst/>
                <a:ea typeface="Calibri"/>
              </a:rPr>
              <a:t>).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0099"/>
                </a:solidFill>
              </a:rPr>
              <a:t>В России метод проектов был осужден как чуждый советской школе с 1931 года до 80-х годов </a:t>
            </a:r>
            <a:r>
              <a:rPr lang="en-US" dirty="0" smtClean="0">
                <a:solidFill>
                  <a:srgbClr val="000099"/>
                </a:solidFill>
              </a:rPr>
              <a:t>XX</a:t>
            </a:r>
            <a:r>
              <a:rPr lang="ru-RU" dirty="0" smtClean="0">
                <a:solidFill>
                  <a:srgbClr val="000099"/>
                </a:solidFill>
              </a:rPr>
              <a:t> века.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3314" name="Picture 2" descr="http://shoyher.narod.ru/Portret/Dyuidz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214422"/>
            <a:ext cx="1500198" cy="1831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://www.gnpbu.ru/pic/memory2011/kilpatrick/Kilpatrick_u_h.jpg"/>
          <p:cNvPicPr>
            <a:picLocks noChangeAspect="1" noChangeArrowheads="1"/>
          </p:cNvPicPr>
          <p:nvPr/>
        </p:nvPicPr>
        <p:blipFill>
          <a:blip r:embed="rId3" cstate="email">
            <a:lum bright="20000" contrast="20000"/>
          </a:blip>
          <a:srcRect/>
          <a:stretch>
            <a:fillRect/>
          </a:stretch>
        </p:blipFill>
        <p:spPr bwMode="auto">
          <a:xfrm>
            <a:off x="2928926" y="1214422"/>
            <a:ext cx="1214445" cy="1717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Шацкий, Станислав Теофилови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85860"/>
            <a:ext cx="171451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0" name="Picture 8" descr="http://ozweek.ru/uploads/posts/2010-07/1280036399_1_30_13069_120653588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72330" y="1285860"/>
            <a:ext cx="944825" cy="1597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857488" y="2928934"/>
            <a:ext cx="1436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Уильям </a:t>
            </a:r>
            <a:r>
              <a:rPr lang="ru-RU" sz="1200" b="1" dirty="0" err="1" smtClean="0"/>
              <a:t>Килпатрик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0628" y="3000372"/>
            <a:ext cx="996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С.Т. </a:t>
            </a:r>
            <a:r>
              <a:rPr lang="ru-RU" sz="1200" b="1" dirty="0" err="1" smtClean="0"/>
              <a:t>Шацкий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72330" y="2928934"/>
            <a:ext cx="1057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Н.К Крупская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15620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305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Классификация проектов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1520788"/>
            <a:ext cx="2232248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 времени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34533" y="2806937"/>
            <a:ext cx="2232248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6600"/>
                </a:solidFill>
              </a:rPr>
              <a:t>По результату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12327" y="2819367"/>
            <a:ext cx="2232248" cy="792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По характеру доминирующей деятельности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1515763"/>
            <a:ext cx="2232248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 количеству участников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2862" y="2441934"/>
            <a:ext cx="432048" cy="25655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Краткосрочный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07107" y="2441934"/>
            <a:ext cx="432048" cy="25655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Длительный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34533" y="3789040"/>
            <a:ext cx="432048" cy="25655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Изделие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50735" y="3794926"/>
            <a:ext cx="432048" cy="25655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Мероприятие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3789040"/>
            <a:ext cx="432048" cy="25655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Решение проблемы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50128" y="3789040"/>
            <a:ext cx="432048" cy="25655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Знания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08282" y="3815917"/>
            <a:ext cx="576064" cy="25655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Практико-ориентированный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96403" y="3804054"/>
            <a:ext cx="432048" cy="25655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Исследовательский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941221" y="3804054"/>
            <a:ext cx="432048" cy="25655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Информационный 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512527" y="3810269"/>
            <a:ext cx="432048" cy="25655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Творческий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21415" y="2477962"/>
            <a:ext cx="432048" cy="2565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Групповой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460432" y="2477962"/>
            <a:ext cx="432048" cy="2565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Коллективный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44308" y="2485429"/>
            <a:ext cx="432048" cy="25655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Индивидуальный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1763687" y="1063467"/>
            <a:ext cx="702893" cy="319011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996314" y="1308374"/>
            <a:ext cx="400089" cy="113356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462607" y="1322794"/>
            <a:ext cx="145647" cy="1207253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660232" y="1093459"/>
            <a:ext cx="672521" cy="28901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253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</a:rPr>
              <a:t>Формы организации работы над проектом</a:t>
            </a:r>
            <a:endParaRPr lang="ru-RU" b="1" dirty="0">
              <a:solidFill>
                <a:srgbClr val="80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403648" y="2276872"/>
            <a:ext cx="1933009" cy="1296144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4427986" y="2276872"/>
            <a:ext cx="24795" cy="144016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831936" y="2220449"/>
            <a:ext cx="1908416" cy="1352567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31539" y="3831494"/>
            <a:ext cx="2232248" cy="11096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Урочная деятельность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36657" y="3831495"/>
            <a:ext cx="2232248" cy="11096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Внеурочная деятельность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34488" y="3825281"/>
            <a:ext cx="2232248" cy="1115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Интеграция урочной и внеурочной деятельности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06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58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Этапы работы над проектом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99"/>
                </a:solidFill>
              </a:rPr>
              <a:t>1. Выбор темы проекта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F:\проекты пособие\img5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702511" cy="4725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роекты пособие\img5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7700"/>
            <a:ext cx="3780012" cy="4670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23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58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Этапы работы над проектом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99"/>
                </a:solidFill>
              </a:rPr>
              <a:t>2</a:t>
            </a:r>
            <a:r>
              <a:rPr lang="ru-RU" b="1" dirty="0" smtClean="0">
                <a:solidFill>
                  <a:srgbClr val="000099"/>
                </a:solidFill>
              </a:rPr>
              <a:t>. Выбор своих тем в рамках общей темы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2050" name="Picture 2" descr="F:\проекты пособие\img5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692976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проекты пособие\img5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13929"/>
            <a:ext cx="3672408" cy="4585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53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58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Этапы работы над проектом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8229600" cy="5760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99"/>
                </a:solidFill>
              </a:rPr>
              <a:t>3</a:t>
            </a:r>
            <a:r>
              <a:rPr lang="ru-RU" b="1" dirty="0" smtClean="0">
                <a:solidFill>
                  <a:srgbClr val="000099"/>
                </a:solidFill>
              </a:rPr>
              <a:t>. Поиск и сбор информации по теме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3074" name="Picture 2" descr="F:\проекты пособие\img5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94164"/>
            <a:ext cx="4040233" cy="504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94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267</Words>
  <Application>Microsoft Office PowerPoint</Application>
  <PresentationFormat>Экран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«Проектная деятельность как условие формирования универсальных учебных действий младших  школьников»</vt:lpstr>
      <vt:lpstr>«Деятельность – единственный путь к знаниям»                                                 Б. Шоу </vt:lpstr>
      <vt:lpstr>Слайд 3</vt:lpstr>
      <vt:lpstr>Историческая справка</vt:lpstr>
      <vt:lpstr>Классификация проектов</vt:lpstr>
      <vt:lpstr>Формы организации работы над проектом</vt:lpstr>
      <vt:lpstr>Этапы работы над проектом</vt:lpstr>
      <vt:lpstr>Этапы работы над проектом</vt:lpstr>
      <vt:lpstr>Этапы работы над проектом</vt:lpstr>
      <vt:lpstr>Этапы работы над проектом</vt:lpstr>
      <vt:lpstr>Этапы работы над проектом</vt:lpstr>
      <vt:lpstr>Этапы работы над проектом</vt:lpstr>
      <vt:lpstr>Этапы работы над проектом</vt:lpstr>
      <vt:lpstr>Этапы работы над проектом</vt:lpstr>
      <vt:lpstr>Из опыта работы</vt:lpstr>
      <vt:lpstr>Из опыта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«Проектная деятельность как условие формирования универсальных учебных действий младших школьников»</dc:title>
  <dc:creator>Владелец</dc:creator>
  <cp:lastModifiedBy>мама</cp:lastModifiedBy>
  <cp:revision>21</cp:revision>
  <dcterms:created xsi:type="dcterms:W3CDTF">2013-10-30T08:08:37Z</dcterms:created>
  <dcterms:modified xsi:type="dcterms:W3CDTF">2014-01-12T12:34:22Z</dcterms:modified>
</cp:coreProperties>
</file>