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67" r:id="rId3"/>
    <p:sldId id="270" r:id="rId4"/>
    <p:sldId id="269" r:id="rId5"/>
    <p:sldId id="268" r:id="rId6"/>
    <p:sldId id="258" r:id="rId7"/>
    <p:sldId id="259" r:id="rId8"/>
    <p:sldId id="262" r:id="rId9"/>
    <p:sldId id="261" r:id="rId10"/>
    <p:sldId id="263" r:id="rId11"/>
    <p:sldId id="260" r:id="rId12"/>
    <p:sldId id="264" r:id="rId13"/>
    <p:sldId id="265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3ABF0-EF08-40C0-A361-8829A58EB7C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9D921-5990-421D-A5E3-082EFB615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3ABF0-EF08-40C0-A361-8829A58EB7C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9D921-5990-421D-A5E3-082EFB615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3ABF0-EF08-40C0-A361-8829A58EB7C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9D921-5990-421D-A5E3-082EFB615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пр4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3ABF0-EF08-40C0-A361-8829A58EB7C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9D921-5990-421D-A5E3-082EFB615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3ABF0-EF08-40C0-A361-8829A58EB7C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9D921-5990-421D-A5E3-082EFB615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3ABF0-EF08-40C0-A361-8829A58EB7C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9D921-5990-421D-A5E3-082EFB615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3ABF0-EF08-40C0-A361-8829A58EB7C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9D921-5990-421D-A5E3-082EFB615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3ABF0-EF08-40C0-A361-8829A58EB7C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9D921-5990-421D-A5E3-082EFB615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3ABF0-EF08-40C0-A361-8829A58EB7C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9D921-5990-421D-A5E3-082EFB615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3ABF0-EF08-40C0-A361-8829A58EB7C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9D921-5990-421D-A5E3-082EFB615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3ABF0-EF08-40C0-A361-8829A58EB7C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9D921-5990-421D-A5E3-082EFB615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9B3ABF0-EF08-40C0-A361-8829A58EB7C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1A9D921-5990-421D-A5E3-082EFB615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4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i="1" dirty="0" smtClean="0">
                <a:latin typeface="Arial Black" pitchFamily="34" charset="0"/>
              </a:rPr>
              <a:t>     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85786" y="500042"/>
            <a:ext cx="7500990" cy="5786478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обучающего занятия по ПДД для учащихся начальных классов</a:t>
            </a:r>
          </a:p>
          <a:p>
            <a:r>
              <a:rPr lang="ru-RU" sz="6600" b="1" dirty="0" smtClean="0">
                <a:solidFill>
                  <a:srgbClr val="FF0000"/>
                </a:solidFill>
              </a:rPr>
              <a:t>Школа пешехода</a:t>
            </a:r>
          </a:p>
          <a:p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учитель начальных классов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«Меркушинская ООШ»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Черепанова Юлия Александровна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b="1" u="sng" dirty="0" smtClean="0"/>
              <a:t>Информационно-указательные знаки</a:t>
            </a:r>
            <a:r>
              <a:rPr lang="ru-RU" dirty="0" smtClean="0"/>
              <a:t>. Их основной цвет – синий, а форма – квадратная</a:t>
            </a:r>
            <a:endParaRPr lang="ru-RU" dirty="0"/>
          </a:p>
        </p:txBody>
      </p:sp>
      <p:pic>
        <p:nvPicPr>
          <p:cNvPr id="4" name="Рисунок 3" descr="6_3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14620"/>
            <a:ext cx="3929090" cy="3929090"/>
          </a:xfrm>
          <a:prstGeom prst="rect">
            <a:avLst/>
          </a:prstGeom>
        </p:spPr>
      </p:pic>
      <p:pic>
        <p:nvPicPr>
          <p:cNvPr id="5" name="Рисунок 4" descr="1297250411_odnostoronnee_dvizheniye_www-ustltd-co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500282"/>
            <a:ext cx="4357718" cy="4357718"/>
          </a:xfrm>
          <a:prstGeom prst="rect">
            <a:avLst/>
          </a:prstGeom>
        </p:spPr>
      </p:pic>
      <p:pic>
        <p:nvPicPr>
          <p:cNvPr id="6" name="Рисунок 5" descr="6_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82" y="2643182"/>
            <a:ext cx="4214818" cy="4214818"/>
          </a:xfrm>
          <a:prstGeom prst="rect">
            <a:avLst/>
          </a:prstGeom>
        </p:spPr>
      </p:pic>
      <p:pic>
        <p:nvPicPr>
          <p:cNvPr id="7" name="Рисунок 6" descr="60_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1643050"/>
            <a:ext cx="5223656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05461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b="1" u="sng" dirty="0" smtClean="0"/>
              <a:t>Знаки сервиса</a:t>
            </a:r>
            <a:r>
              <a:rPr lang="ru-RU" dirty="0" smtClean="0"/>
              <a:t>, информирующие о расположении соответствующих объектов</a:t>
            </a:r>
            <a:endParaRPr lang="ru-RU" dirty="0"/>
          </a:p>
        </p:txBody>
      </p:sp>
      <p:pic>
        <p:nvPicPr>
          <p:cNvPr id="4" name="Рисунок 3" descr="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14554"/>
            <a:ext cx="3281368" cy="4643446"/>
          </a:xfrm>
          <a:prstGeom prst="rect">
            <a:avLst/>
          </a:prstGeom>
        </p:spPr>
      </p:pic>
      <p:pic>
        <p:nvPicPr>
          <p:cNvPr id="5" name="Рисунок 4" descr="9f4b32c2ffbd55f58a1e0e5e162dfbf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285992"/>
            <a:ext cx="3227299" cy="4572008"/>
          </a:xfrm>
          <a:prstGeom prst="rect">
            <a:avLst/>
          </a:prstGeom>
        </p:spPr>
      </p:pic>
      <p:pic>
        <p:nvPicPr>
          <p:cNvPr id="6" name="Рисунок 5" descr="162899_w640_h640_61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2210308"/>
            <a:ext cx="3071834" cy="4647692"/>
          </a:xfrm>
          <a:prstGeom prst="rect">
            <a:avLst/>
          </a:prstGeom>
        </p:spPr>
      </p:pic>
      <p:pic>
        <p:nvPicPr>
          <p:cNvPr id="8" name="Рисунок 7" descr="7_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2223190"/>
            <a:ext cx="3295060" cy="4634810"/>
          </a:xfrm>
          <a:prstGeom prst="rect">
            <a:avLst/>
          </a:prstGeom>
        </p:spPr>
      </p:pic>
      <p:pic>
        <p:nvPicPr>
          <p:cNvPr id="9" name="Рисунок 8" descr="7_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2143116"/>
            <a:ext cx="3351988" cy="4714884"/>
          </a:xfrm>
          <a:prstGeom prst="rect">
            <a:avLst/>
          </a:prstGeom>
        </p:spPr>
      </p:pic>
      <p:pic>
        <p:nvPicPr>
          <p:cNvPr id="10" name="Рисунок 9" descr="88A90386B8843ABFA14B68ED6B40F1F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1368" y="2071678"/>
            <a:ext cx="3216614" cy="47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491174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u="sng" dirty="0" smtClean="0"/>
              <a:t>Знаки дополнительной информации (таблички</a:t>
            </a:r>
            <a:r>
              <a:rPr lang="ru-RU" u="sng" dirty="0" smtClean="0"/>
              <a:t>),</a:t>
            </a:r>
            <a:r>
              <a:rPr lang="ru-RU" dirty="0" smtClean="0"/>
              <a:t> которые применяются для уточнения или ограничения других знаков.</a:t>
            </a:r>
          </a:p>
          <a:p>
            <a:endParaRPr lang="ru-RU" dirty="0"/>
          </a:p>
        </p:txBody>
      </p:sp>
      <p:pic>
        <p:nvPicPr>
          <p:cNvPr id="4" name="Рисунок 3" descr="3abf0bfd3b74d5f521ddbb5a213bfc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620"/>
            <a:ext cx="4714908" cy="2357454"/>
          </a:xfrm>
          <a:prstGeom prst="rect">
            <a:avLst/>
          </a:prstGeom>
        </p:spPr>
      </p:pic>
      <p:pic>
        <p:nvPicPr>
          <p:cNvPr id="5" name="Рисунок 4" descr="7_15.gif"/>
          <p:cNvPicPr>
            <a:picLocks noChangeAspect="1"/>
          </p:cNvPicPr>
          <p:nvPr/>
        </p:nvPicPr>
        <p:blipFill>
          <a:blip r:embed="rId3"/>
          <a:srcRect b="20027"/>
          <a:stretch>
            <a:fillRect/>
          </a:stretch>
        </p:blipFill>
        <p:spPr>
          <a:xfrm>
            <a:off x="4429098" y="2714620"/>
            <a:ext cx="4714902" cy="2571768"/>
          </a:xfrm>
          <a:prstGeom prst="rect">
            <a:avLst/>
          </a:prstGeom>
        </p:spPr>
      </p:pic>
      <p:pic>
        <p:nvPicPr>
          <p:cNvPr id="6" name="Рисунок 5" descr="8339_7_12.gif"/>
          <p:cNvPicPr>
            <a:picLocks noChangeAspect="1"/>
          </p:cNvPicPr>
          <p:nvPr/>
        </p:nvPicPr>
        <p:blipFill>
          <a:blip r:embed="rId4"/>
          <a:srcRect b="22203"/>
          <a:stretch>
            <a:fillRect/>
          </a:stretch>
        </p:blipFill>
        <p:spPr>
          <a:xfrm>
            <a:off x="0" y="4388229"/>
            <a:ext cx="4643470" cy="2469771"/>
          </a:xfrm>
          <a:prstGeom prst="rect">
            <a:avLst/>
          </a:prstGeom>
        </p:spPr>
      </p:pic>
      <p:pic>
        <p:nvPicPr>
          <p:cNvPr id="7" name="Рисунок 6" descr="4288e826be07d996c609a355158a07a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4643422"/>
            <a:ext cx="4643438" cy="2214578"/>
          </a:xfrm>
          <a:prstGeom prst="rect">
            <a:avLst/>
          </a:prstGeom>
        </p:spPr>
      </p:pic>
      <p:pic>
        <p:nvPicPr>
          <p:cNvPr id="8" name="Рисунок 7" descr="163115_w640_h640_71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28" y="3000372"/>
            <a:ext cx="6589751" cy="3228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686800" cy="5126055"/>
          </a:xfrm>
        </p:spPr>
        <p:txBody>
          <a:bodyPr/>
          <a:lstStyle/>
          <a:p>
            <a:pPr algn="ctr">
              <a:buNone/>
            </a:pPr>
            <a:r>
              <a:rPr lang="ru-RU" sz="4000" b="1" dirty="0" err="1" smtClean="0"/>
              <a:t>Физкульминутка</a:t>
            </a:r>
            <a:r>
              <a:rPr lang="ru-RU" sz="4000" b="1" dirty="0" smtClean="0"/>
              <a:t>  </a:t>
            </a:r>
          </a:p>
          <a:p>
            <a:pPr>
              <a:buNone/>
            </a:pPr>
            <a:r>
              <a:rPr lang="ru-RU" dirty="0" smtClean="0"/>
              <a:t>Если правила ты знаешь, делай так.</a:t>
            </a:r>
          </a:p>
          <a:p>
            <a:pPr>
              <a:buNone/>
            </a:pPr>
            <a:r>
              <a:rPr lang="ru-RU" dirty="0" smtClean="0"/>
              <a:t>Если правила ты знаешь, делай так.</a:t>
            </a:r>
          </a:p>
          <a:p>
            <a:pPr>
              <a:buNone/>
            </a:pPr>
            <a:r>
              <a:rPr lang="ru-RU" dirty="0" smtClean="0"/>
              <a:t>Если правила ты знаешь, и всегда их</a:t>
            </a:r>
          </a:p>
          <a:p>
            <a:pPr>
              <a:buNone/>
            </a:pPr>
            <a:r>
              <a:rPr lang="ru-RU" dirty="0" err="1" smtClean="0"/>
              <a:t>выполняешь,никогда</a:t>
            </a:r>
            <a:r>
              <a:rPr lang="ru-RU" dirty="0" smtClean="0"/>
              <a:t> не нарушаешь,</a:t>
            </a:r>
          </a:p>
          <a:p>
            <a:pPr>
              <a:buNone/>
            </a:pPr>
            <a:r>
              <a:rPr lang="ru-RU" dirty="0" smtClean="0"/>
              <a:t> делай так!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detia-3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500175"/>
            <a:ext cx="1714480" cy="2606010"/>
          </a:xfrm>
          <a:prstGeom prst="rect">
            <a:avLst/>
          </a:prstGeom>
          <a:noFill/>
        </p:spPr>
      </p:pic>
      <p:pic>
        <p:nvPicPr>
          <p:cNvPr id="5" name="Picture 5" descr="ludia-189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000504"/>
            <a:ext cx="2071702" cy="2561402"/>
          </a:xfrm>
          <a:prstGeom prst="rect">
            <a:avLst/>
          </a:prstGeom>
          <a:noFill/>
        </p:spPr>
      </p:pic>
      <p:pic>
        <p:nvPicPr>
          <p:cNvPr id="7" name="Picture 6" descr="1382655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091770"/>
            <a:ext cx="3500462" cy="2766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4911741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/>
              <a:t>Игра</a:t>
            </a:r>
          </a:p>
          <a:p>
            <a:pPr algn="ctr">
              <a:buNone/>
            </a:pPr>
            <a:r>
              <a:rPr lang="ru-RU" sz="4400" b="1" dirty="0" smtClean="0"/>
              <a:t> «Запрещается – разрешается»</a:t>
            </a:r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94300"/>
            <a:ext cx="3929090" cy="3777972"/>
          </a:xfrm>
          <a:prstGeom prst="rect">
            <a:avLst/>
          </a:prstGeom>
        </p:spPr>
      </p:pic>
      <p:pic>
        <p:nvPicPr>
          <p:cNvPr id="5" name="Рисунок 4" descr="1289213964_etima67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714620"/>
            <a:ext cx="2758526" cy="3929058"/>
          </a:xfrm>
          <a:prstGeom prst="rect">
            <a:avLst/>
          </a:prstGeom>
        </p:spPr>
      </p:pic>
      <p:pic>
        <p:nvPicPr>
          <p:cNvPr id="6" name="Рисунок 5" descr="doroz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4422"/>
            <a:ext cx="8858280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/>
              <a:t>Сказать нам больше нечего, </a:t>
            </a:r>
          </a:p>
          <a:p>
            <a:pPr algn="ctr">
              <a:buNone/>
            </a:pPr>
            <a:r>
              <a:rPr lang="ru-RU" sz="3600" b="1" i="1" dirty="0" smtClean="0"/>
              <a:t>Для всех закон один:</a:t>
            </a:r>
          </a:p>
          <a:p>
            <a:pPr algn="ctr">
              <a:buNone/>
            </a:pPr>
            <a:r>
              <a:rPr lang="ru-RU" sz="3600" b="1" i="1" dirty="0" smtClean="0"/>
              <a:t>Для кошек и кузнечиков,</a:t>
            </a:r>
          </a:p>
          <a:p>
            <a:pPr algn="ctr">
              <a:buNone/>
            </a:pPr>
            <a:r>
              <a:rPr lang="ru-RU" sz="3600" b="1" i="1" dirty="0" smtClean="0"/>
              <a:t>Людей, кротов, ворон</a:t>
            </a:r>
          </a:p>
          <a:p>
            <a:pPr algn="ctr">
              <a:buNone/>
            </a:pPr>
            <a:r>
              <a:rPr lang="ru-RU" sz="3600" b="1" i="1" dirty="0" smtClean="0"/>
              <a:t>Быть очень осторожными, </a:t>
            </a:r>
          </a:p>
          <a:p>
            <a:pPr algn="ctr">
              <a:buNone/>
            </a:pPr>
            <a:r>
              <a:rPr lang="ru-RU" sz="3600" b="1" i="1" dirty="0" smtClean="0"/>
              <a:t>Чтоб нас не огорчить,</a:t>
            </a:r>
          </a:p>
          <a:p>
            <a:pPr algn="ctr">
              <a:buNone/>
            </a:pPr>
            <a:r>
              <a:rPr lang="ru-RU" sz="4000" b="1" i="1" dirty="0" smtClean="0"/>
              <a:t>И правила дорожные</a:t>
            </a:r>
          </a:p>
          <a:p>
            <a:pPr algn="ctr">
              <a:buNone/>
            </a:pPr>
            <a:r>
              <a:rPr lang="ru-RU" sz="4000" b="1" i="1" dirty="0" smtClean="0"/>
              <a:t>Как следует учить!</a:t>
            </a:r>
            <a:r>
              <a:rPr lang="ru-RU" sz="4000" dirty="0" smtClean="0"/>
              <a:t>	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85.2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073969"/>
            <a:ext cx="4000528" cy="5578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4500595"/>
          </a:xfrm>
        </p:spPr>
        <p:txBody>
          <a:bodyPr/>
          <a:lstStyle/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Домашнее задание</a:t>
            </a:r>
          </a:p>
          <a:p>
            <a:pPr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Нарисуйте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 рабочей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тетради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рисунок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на тему: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«Безопасная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дорога от дома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до школы»</a:t>
            </a:r>
          </a:p>
          <a:p>
            <a:endParaRPr lang="ru-RU" dirty="0"/>
          </a:p>
        </p:txBody>
      </p:sp>
      <p:pic>
        <p:nvPicPr>
          <p:cNvPr id="4" name="Рисунок 3" descr="puteshestvie_po_ulicam_gor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56" y="1643050"/>
            <a:ext cx="5006343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3929090"/>
          </a:xfrm>
        </p:spPr>
        <p:txBody>
          <a:bodyPr/>
          <a:lstStyle/>
          <a:p>
            <a:pPr lvl="0"/>
            <a:r>
              <a:rPr lang="ru-RU" sz="3600" b="1" dirty="0" smtClean="0"/>
              <a:t>Я начинаю работать, чтобы узнать новое.</a:t>
            </a:r>
          </a:p>
          <a:p>
            <a:pPr lvl="0"/>
            <a:r>
              <a:rPr lang="ru-RU" sz="3600" b="1" dirty="0" smtClean="0"/>
              <a:t>Буду внимателен и активен.</a:t>
            </a:r>
          </a:p>
          <a:p>
            <a:pPr lvl="0"/>
            <a:r>
              <a:rPr lang="ru-RU" sz="3600" b="1" dirty="0" smtClean="0"/>
              <a:t>У меня все получится</a:t>
            </a:r>
          </a:p>
          <a:p>
            <a:pPr lvl="0"/>
            <a:r>
              <a:rPr lang="ru-RU" sz="3600" b="1" dirty="0" smtClean="0"/>
              <a:t>Я выполню работу хорошо.</a:t>
            </a:r>
          </a:p>
          <a:p>
            <a:pPr lvl="0"/>
            <a:r>
              <a:rPr lang="ru-RU" sz="3600" b="1" dirty="0" smtClean="0"/>
              <a:t>Если мне будет трудно, попрошу помочь</a:t>
            </a:r>
          </a:p>
          <a:p>
            <a:pPr lvl="0"/>
            <a:r>
              <a:rPr lang="ru-RU" sz="3600" b="1" dirty="0" smtClean="0"/>
              <a:t>Я не один, мы все - дружная команда.</a:t>
            </a:r>
          </a:p>
          <a:p>
            <a:endParaRPr lang="ru-RU" dirty="0"/>
          </a:p>
        </p:txBody>
      </p:sp>
      <p:pic>
        <p:nvPicPr>
          <p:cNvPr id="5" name="Рисунок 4" descr="chipolino_auto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143512"/>
            <a:ext cx="1023933" cy="1462761"/>
          </a:xfrm>
          <a:prstGeom prst="rect">
            <a:avLst/>
          </a:prstGeom>
        </p:spPr>
      </p:pic>
      <p:pic>
        <p:nvPicPr>
          <p:cNvPr id="6" name="Рисунок 5" descr="0002-001-Uproschenie-vyrazheni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5143512"/>
            <a:ext cx="919514" cy="1500174"/>
          </a:xfrm>
          <a:prstGeom prst="rect">
            <a:avLst/>
          </a:prstGeom>
        </p:spPr>
      </p:pic>
      <p:pic>
        <p:nvPicPr>
          <p:cNvPr id="7" name="Рисунок 6" descr="750827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5332311"/>
            <a:ext cx="1547800" cy="1525689"/>
          </a:xfrm>
          <a:prstGeom prst="rect">
            <a:avLst/>
          </a:prstGeom>
        </p:spPr>
      </p:pic>
      <p:pic>
        <p:nvPicPr>
          <p:cNvPr id="9" name="Рисунок 8" descr="13a4936514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5072074"/>
            <a:ext cx="2082281" cy="1785926"/>
          </a:xfrm>
          <a:prstGeom prst="rect">
            <a:avLst/>
          </a:prstGeom>
        </p:spPr>
      </p:pic>
      <p:pic>
        <p:nvPicPr>
          <p:cNvPr id="10" name="Рисунок 9" descr="t1@694b1133-6ed2-47c7-8338-f02c718b540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34" y="5072074"/>
            <a:ext cx="1190987" cy="157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00115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М\Ф  </a:t>
            </a:r>
            <a:r>
              <a:rPr lang="ru-RU" sz="3600" b="1" dirty="0" smtClean="0"/>
              <a:t>АЗБУКА БЕЗОПАСНОСТИ. </a:t>
            </a:r>
          </a:p>
          <a:p>
            <a:pPr algn="r">
              <a:buNone/>
            </a:pPr>
            <a:r>
              <a:rPr lang="ru-RU" sz="3600" b="1" dirty="0" smtClean="0"/>
              <a:t>ПОВЕДЕНИЕ НА ДОРОГЕ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928920"/>
            <a:ext cx="5238773" cy="392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Физкульминутка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/>
              <a:t>    Завели машину, </a:t>
            </a:r>
            <a:br>
              <a:rPr lang="ru-RU" b="1" dirty="0" smtClean="0"/>
            </a:br>
            <a:r>
              <a:rPr lang="ru-RU" b="1" dirty="0" smtClean="0"/>
              <a:t>Ш – </a:t>
            </a:r>
            <a:r>
              <a:rPr lang="ru-RU" b="1" dirty="0" err="1" smtClean="0"/>
              <a:t>ш</a:t>
            </a:r>
            <a:r>
              <a:rPr lang="ru-RU" b="1" dirty="0" smtClean="0"/>
              <a:t> – </a:t>
            </a:r>
            <a:r>
              <a:rPr lang="ru-RU" b="1" dirty="0" err="1" smtClean="0"/>
              <a:t>ш</a:t>
            </a:r>
            <a:r>
              <a:rPr lang="ru-RU" b="1" dirty="0" smtClean="0"/>
              <a:t> – </a:t>
            </a:r>
            <a:r>
              <a:rPr lang="ru-RU" b="1" dirty="0" err="1" smtClean="0"/>
              <a:t>ш</a:t>
            </a:r>
            <a:r>
              <a:rPr lang="ru-RU" b="1" dirty="0" smtClean="0"/>
              <a:t>, </a:t>
            </a:r>
            <a:br>
              <a:rPr lang="ru-RU" b="1" dirty="0" smtClean="0"/>
            </a:br>
            <a:r>
              <a:rPr lang="ru-RU" b="1" dirty="0" smtClean="0"/>
              <a:t>Накачали шину, </a:t>
            </a:r>
            <a:br>
              <a:rPr lang="ru-RU" b="1" dirty="0" smtClean="0"/>
            </a:br>
            <a:r>
              <a:rPr lang="ru-RU" b="1" dirty="0" smtClean="0"/>
              <a:t>Ш – </a:t>
            </a:r>
            <a:r>
              <a:rPr lang="ru-RU" b="1" dirty="0" err="1" smtClean="0"/>
              <a:t>ш</a:t>
            </a:r>
            <a:r>
              <a:rPr lang="ru-RU" b="1" dirty="0" smtClean="0"/>
              <a:t> – </a:t>
            </a:r>
            <a:r>
              <a:rPr lang="ru-RU" b="1" dirty="0" err="1" smtClean="0"/>
              <a:t>ш</a:t>
            </a:r>
            <a:r>
              <a:rPr lang="ru-RU" b="1" dirty="0" smtClean="0"/>
              <a:t> – </a:t>
            </a:r>
            <a:r>
              <a:rPr lang="ru-RU" b="1" dirty="0" err="1" smtClean="0"/>
              <a:t>ш</a:t>
            </a:r>
            <a:r>
              <a:rPr lang="ru-RU" b="1" dirty="0" smtClean="0"/>
              <a:t>, </a:t>
            </a:r>
            <a:br>
              <a:rPr lang="ru-RU" b="1" dirty="0" smtClean="0"/>
            </a:br>
            <a:r>
              <a:rPr lang="ru-RU" b="1" dirty="0" smtClean="0"/>
              <a:t>Улыбнулись веселей </a:t>
            </a:r>
            <a:br>
              <a:rPr lang="ru-RU" b="1" dirty="0" smtClean="0"/>
            </a:br>
            <a:r>
              <a:rPr lang="ru-RU" b="1" dirty="0" smtClean="0"/>
              <a:t>И поехали быстрей, </a:t>
            </a:r>
            <a:br>
              <a:rPr lang="ru-RU" b="1" dirty="0" smtClean="0"/>
            </a:br>
            <a:r>
              <a:rPr lang="ru-RU" b="1" dirty="0" smtClean="0"/>
              <a:t>Ш – </a:t>
            </a:r>
            <a:r>
              <a:rPr lang="ru-RU" b="1" dirty="0" err="1" smtClean="0"/>
              <a:t>ш</a:t>
            </a:r>
            <a:r>
              <a:rPr lang="ru-RU" b="1" dirty="0" smtClean="0"/>
              <a:t> – </a:t>
            </a:r>
            <a:r>
              <a:rPr lang="ru-RU" b="1" dirty="0" err="1" smtClean="0"/>
              <a:t>ш</a:t>
            </a:r>
            <a:r>
              <a:rPr lang="ru-RU" b="1" dirty="0" smtClean="0"/>
              <a:t> – </a:t>
            </a:r>
            <a:r>
              <a:rPr lang="ru-RU" b="1" dirty="0" err="1" smtClean="0"/>
              <a:t>ш</a:t>
            </a:r>
            <a:r>
              <a:rPr lang="ru-RU" b="1" dirty="0" smtClean="0"/>
              <a:t>. </a:t>
            </a:r>
          </a:p>
          <a:p>
            <a:endParaRPr lang="ru-RU" dirty="0"/>
          </a:p>
        </p:txBody>
      </p:sp>
      <p:pic>
        <p:nvPicPr>
          <p:cNvPr id="4" name="Рисунок 3" descr="transporta-94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357430"/>
            <a:ext cx="2619383" cy="1414467"/>
          </a:xfrm>
          <a:prstGeom prst="rect">
            <a:avLst/>
          </a:prstGeom>
        </p:spPr>
      </p:pic>
      <p:pic>
        <p:nvPicPr>
          <p:cNvPr id="5" name="Рисунок 4" descr="imag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143380"/>
            <a:ext cx="2357454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4000" b="1" dirty="0" smtClean="0"/>
              <a:t>    Для тебя горят они </a:t>
            </a:r>
          </a:p>
          <a:p>
            <a:pPr>
              <a:lnSpc>
                <a:spcPct val="150000"/>
              </a:lnSpc>
              <a:buNone/>
            </a:pPr>
            <a:r>
              <a:rPr lang="ru-RU" sz="4000" b="1" dirty="0" smtClean="0"/>
              <a:t>   Светофорные огни </a:t>
            </a:r>
            <a:br>
              <a:rPr lang="ru-RU" sz="4000" b="1" dirty="0" smtClean="0"/>
            </a:br>
            <a:r>
              <a:rPr lang="ru-RU" sz="4000" b="1" dirty="0" smtClean="0"/>
              <a:t>Красный стой! </a:t>
            </a:r>
            <a:br>
              <a:rPr lang="ru-RU" sz="4000" b="1" dirty="0" smtClean="0"/>
            </a:br>
            <a:r>
              <a:rPr lang="ru-RU" sz="4000" b="1" dirty="0" smtClean="0"/>
              <a:t>Жёлтый жди! </a:t>
            </a:r>
            <a:br>
              <a:rPr lang="ru-RU" sz="4000" b="1" dirty="0" smtClean="0"/>
            </a:br>
            <a:r>
              <a:rPr lang="ru-RU" sz="4000" b="1" dirty="0" smtClean="0"/>
              <a:t>А, зелёный свет иди!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676316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1643050"/>
            <a:ext cx="1714512" cy="4704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8501090" cy="5143535"/>
          </a:xfrm>
        </p:spPr>
        <p:txBody>
          <a:bodyPr/>
          <a:lstStyle/>
          <a:p>
            <a:pPr algn="l"/>
            <a:r>
              <a:rPr lang="ru-RU" i="1" dirty="0" smtClean="0">
                <a:latin typeface="Arial Black" pitchFamily="34" charset="0"/>
              </a:rPr>
              <a:t>      Дорожные знаки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это </a:t>
            </a:r>
            <a:r>
              <a:rPr lang="ru-RU" u="sng" dirty="0" smtClean="0"/>
              <a:t>символы</a:t>
            </a:r>
            <a:r>
              <a:rPr lang="ru-RU" dirty="0" smtClean="0"/>
              <a:t> (</a:t>
            </a:r>
            <a:r>
              <a:rPr lang="ru-RU" sz="3200" dirty="0" smtClean="0"/>
              <a:t>условные обозначения), </a:t>
            </a:r>
            <a:r>
              <a:rPr lang="ru-RU" dirty="0" smtClean="0"/>
              <a:t>устанавливаемые на дорогах</a:t>
            </a:r>
            <a:br>
              <a:rPr lang="ru-RU" dirty="0" smtClean="0"/>
            </a:br>
            <a:r>
              <a:rPr lang="ru-RU" dirty="0" smtClean="0"/>
              <a:t> для </a:t>
            </a:r>
            <a:r>
              <a:rPr lang="ru-RU" u="sng" dirty="0" smtClean="0"/>
              <a:t>ориентации</a:t>
            </a:r>
            <a:r>
              <a:rPr lang="ru-RU" dirty="0" smtClean="0"/>
              <a:t> участников         </a:t>
            </a:r>
            <a:br>
              <a:rPr lang="ru-RU" dirty="0" smtClean="0"/>
            </a:br>
            <a:r>
              <a:rPr lang="ru-RU" dirty="0" smtClean="0"/>
              <a:t>              дорожного движения.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b="1" i="1" u="sng" dirty="0" smtClean="0"/>
              <a:t>Предупреждающие знаки</a:t>
            </a:r>
            <a:r>
              <a:rPr lang="ru-RU" dirty="0" smtClean="0"/>
              <a:t> – треугольные, а периметр треугольника красного цвета</a:t>
            </a:r>
          </a:p>
          <a:p>
            <a:endParaRPr lang="ru-RU" dirty="0"/>
          </a:p>
        </p:txBody>
      </p:sp>
      <p:pic>
        <p:nvPicPr>
          <p:cNvPr id="4" name="Рисунок 3" descr="151345_w640_h640_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428868"/>
            <a:ext cx="5042655" cy="4429132"/>
          </a:xfrm>
          <a:prstGeom prst="rect">
            <a:avLst/>
          </a:prstGeom>
        </p:spPr>
      </p:pic>
      <p:pic>
        <p:nvPicPr>
          <p:cNvPr id="5" name="Рисунок 4" descr="151553_w640_h640_1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72" y="2340268"/>
            <a:ext cx="5143528" cy="4517732"/>
          </a:xfrm>
          <a:prstGeom prst="rect">
            <a:avLst/>
          </a:prstGeom>
        </p:spPr>
      </p:pic>
      <p:pic>
        <p:nvPicPr>
          <p:cNvPr id="6" name="Рисунок 5" descr="70821329_1297965874_r8nu6sytiz7bmcf9hwo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2095500"/>
            <a:ext cx="5381625" cy="4762500"/>
          </a:xfrm>
          <a:prstGeom prst="rect">
            <a:avLst/>
          </a:prstGeom>
        </p:spPr>
      </p:pic>
      <p:pic>
        <p:nvPicPr>
          <p:cNvPr id="7" name="Рисунок 6" descr="image7676255.jpg"/>
          <p:cNvPicPr>
            <a:picLocks noChangeAspect="1"/>
          </p:cNvPicPr>
          <p:nvPr/>
        </p:nvPicPr>
        <p:blipFill>
          <a:blip r:embed="rId5"/>
          <a:srcRect t="12868" b="24264"/>
          <a:stretch>
            <a:fillRect/>
          </a:stretch>
        </p:blipFill>
        <p:spPr>
          <a:xfrm>
            <a:off x="2000232" y="2187201"/>
            <a:ext cx="5572164" cy="4670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ru-RU" b="1" u="sng" dirty="0" smtClean="0"/>
              <a:t>У запрещающих знаков</a:t>
            </a:r>
            <a:r>
              <a:rPr lang="ru-RU" b="1" dirty="0" smtClean="0"/>
              <a:t> </a:t>
            </a:r>
            <a:r>
              <a:rPr lang="ru-RU" dirty="0" smtClean="0"/>
              <a:t>изображения и цифры, нарисованные внутри красного круга.</a:t>
            </a:r>
            <a:endParaRPr lang="ru-RU" dirty="0"/>
          </a:p>
        </p:txBody>
      </p:sp>
      <p:pic>
        <p:nvPicPr>
          <p:cNvPr id="4" name="Рисунок 3" descr="10_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868"/>
            <a:ext cx="4571992" cy="4571992"/>
          </a:xfrm>
          <a:prstGeom prst="rect">
            <a:avLst/>
          </a:prstGeom>
        </p:spPr>
      </p:pic>
      <p:pic>
        <p:nvPicPr>
          <p:cNvPr id="5" name="Рисунок 4" descr="151989_w640_h640_3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38" y="2214538"/>
            <a:ext cx="4643462" cy="4643462"/>
          </a:xfrm>
          <a:prstGeom prst="rect">
            <a:avLst/>
          </a:prstGeom>
        </p:spPr>
      </p:pic>
      <p:pic>
        <p:nvPicPr>
          <p:cNvPr id="6" name="Рисунок 5" descr="image-m2id1268.jpg"/>
          <p:cNvPicPr>
            <a:picLocks noChangeAspect="1"/>
          </p:cNvPicPr>
          <p:nvPr/>
        </p:nvPicPr>
        <p:blipFill>
          <a:blip r:embed="rId4"/>
          <a:srcRect l="15000" r="15000"/>
          <a:stretch>
            <a:fillRect/>
          </a:stretch>
        </p:blipFill>
        <p:spPr>
          <a:xfrm>
            <a:off x="5143472" y="1071546"/>
            <a:ext cx="4000528" cy="4086225"/>
          </a:xfrm>
          <a:prstGeom prst="rect">
            <a:avLst/>
          </a:prstGeom>
        </p:spPr>
      </p:pic>
      <p:pic>
        <p:nvPicPr>
          <p:cNvPr id="7" name="Рисунок 6" descr="знак кирпич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2324555"/>
            <a:ext cx="4500594" cy="4533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У </a:t>
            </a:r>
            <a:r>
              <a:rPr lang="ru-RU" b="1" u="sng" dirty="0" smtClean="0"/>
              <a:t>предписывающих знаков </a:t>
            </a:r>
            <a:r>
              <a:rPr lang="ru-RU" dirty="0" smtClean="0"/>
              <a:t>изображения и цифры расположены в круге синего цвета</a:t>
            </a:r>
            <a:endParaRPr lang="ru-RU" dirty="0"/>
          </a:p>
        </p:txBody>
      </p:sp>
      <p:pic>
        <p:nvPicPr>
          <p:cNvPr id="4" name="Рисунок 3" descr="4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06"/>
            <a:ext cx="4500594" cy="4500594"/>
          </a:xfrm>
          <a:prstGeom prst="rect">
            <a:avLst/>
          </a:prstGeom>
        </p:spPr>
      </p:pic>
      <p:pic>
        <p:nvPicPr>
          <p:cNvPr id="5" name="Рисунок 4" descr="4_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16" y="3286124"/>
            <a:ext cx="3395684" cy="3395684"/>
          </a:xfrm>
          <a:prstGeom prst="rect">
            <a:avLst/>
          </a:prstGeom>
        </p:spPr>
      </p:pic>
      <p:pic>
        <p:nvPicPr>
          <p:cNvPr id="6" name="Рисунок 5" descr="13_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1928778"/>
            <a:ext cx="4929222" cy="4929222"/>
          </a:xfrm>
          <a:prstGeom prst="rect">
            <a:avLst/>
          </a:prstGeom>
        </p:spPr>
      </p:pic>
      <p:pic>
        <p:nvPicPr>
          <p:cNvPr id="7" name="Рисунок 6" descr="imgitem6499132606961_inpu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1357298"/>
            <a:ext cx="4286248" cy="4286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8_cP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259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78_cP3</vt:lpstr>
      <vt:lpstr>      </vt:lpstr>
      <vt:lpstr>Слайд 2</vt:lpstr>
      <vt:lpstr>Слайд 3</vt:lpstr>
      <vt:lpstr>Слайд 4</vt:lpstr>
      <vt:lpstr>Слайд 5</vt:lpstr>
      <vt:lpstr>      Дорожные знаки  - это символы (условные обозначения), устанавливаемые на дорогах  для ориентации участников                        дорожного движения.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Дорожные знаки  - это символы (условные обозначения), устанавливаемые на дорогах  для ориентации участников                        дорожного движения. </dc:title>
  <dc:creator>User</dc:creator>
  <cp:lastModifiedBy>User</cp:lastModifiedBy>
  <cp:revision>17</cp:revision>
  <dcterms:created xsi:type="dcterms:W3CDTF">2013-11-23T15:12:49Z</dcterms:created>
  <dcterms:modified xsi:type="dcterms:W3CDTF">2013-11-24T07:13:15Z</dcterms:modified>
</cp:coreProperties>
</file>