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61" r:id="rId4"/>
    <p:sldId id="262" r:id="rId5"/>
    <p:sldId id="258" r:id="rId6"/>
    <p:sldId id="259" r:id="rId7"/>
    <p:sldId id="260" r:id="rId8"/>
    <p:sldId id="277" r:id="rId9"/>
    <p:sldId id="263" r:id="rId10"/>
    <p:sldId id="264" r:id="rId11"/>
    <p:sldId id="265" r:id="rId12"/>
    <p:sldId id="266" r:id="rId13"/>
    <p:sldId id="272" r:id="rId14"/>
    <p:sldId id="271" r:id="rId15"/>
    <p:sldId id="267" r:id="rId16"/>
    <p:sldId id="268" r:id="rId17"/>
    <p:sldId id="269" r:id="rId18"/>
    <p:sldId id="278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5E5DA-4E58-4451-AB54-01219E9A8828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730F-7881-475F-97EB-CA491C384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258888" y="1785926"/>
            <a:ext cx="752795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4000" b="1" i="1" dirty="0">
                <a:solidFill>
                  <a:srgbClr val="0033CC"/>
                </a:solidFill>
                <a:latin typeface="Comic Sans MS" pitchFamily="66" charset="0"/>
              </a:rPr>
              <a:t>Прозвенел </a:t>
            </a:r>
            <a:r>
              <a:rPr lang="ru-RU" sz="4000" b="1" i="1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4000" b="1" i="1" dirty="0" smtClean="0">
                <a:solidFill>
                  <a:srgbClr val="0033CC"/>
                </a:solidFill>
                <a:latin typeface="Comic Sans MS" pitchFamily="66" charset="0"/>
              </a:rPr>
              <a:t>звонок весёлый,</a:t>
            </a:r>
          </a:p>
          <a:p>
            <a:pPr algn="ctr"/>
            <a:r>
              <a:rPr lang="ru-RU" sz="4000" b="1" i="1" dirty="0" smtClean="0">
                <a:solidFill>
                  <a:srgbClr val="0033CC"/>
                </a:solidFill>
                <a:latin typeface="Comic Sans MS" pitchFamily="66" charset="0"/>
              </a:rPr>
              <a:t>Мы начать урок готовы.</a:t>
            </a:r>
          </a:p>
          <a:p>
            <a:pPr algn="ctr"/>
            <a:r>
              <a:rPr lang="ru-RU" sz="4000" b="1" i="1" dirty="0" smtClean="0">
                <a:solidFill>
                  <a:srgbClr val="0033CC"/>
                </a:solidFill>
                <a:latin typeface="Comic Sans MS" pitchFamily="66" charset="0"/>
              </a:rPr>
              <a:t>Будем слушать, рассуждать</a:t>
            </a:r>
          </a:p>
          <a:p>
            <a:pPr algn="ctr"/>
            <a:r>
              <a:rPr lang="ru-RU" sz="4000" b="1" i="1" dirty="0" smtClean="0">
                <a:solidFill>
                  <a:srgbClr val="0033CC"/>
                </a:solidFill>
                <a:latin typeface="Comic Sans MS" pitchFamily="66" charset="0"/>
              </a:rPr>
              <a:t>И друг другу помогать.</a:t>
            </a:r>
            <a:endParaRPr lang="ru-RU" sz="4000" b="1" i="1" dirty="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2051" name="Picture 3" descr="колокольчики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125538"/>
            <a:ext cx="1312863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4990" y="5106288"/>
            <a:ext cx="7822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Покажи на сколько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83868" y="2134275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823692" y="2141662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483768" y="2134275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47937" y="2134275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942025" y="2134275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3868" y="3122346"/>
            <a:ext cx="504056" cy="5040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57914" y="3122346"/>
            <a:ext cx="504056" cy="5040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31549" y="3122346"/>
            <a:ext cx="504056" cy="5040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Минус 21"/>
          <p:cNvSpPr/>
          <p:nvPr/>
        </p:nvSpPr>
        <p:spPr>
          <a:xfrm>
            <a:off x="395536" y="2645718"/>
            <a:ext cx="5365883" cy="41162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Минус 22"/>
          <p:cNvSpPr/>
          <p:nvPr/>
        </p:nvSpPr>
        <p:spPr>
          <a:xfrm>
            <a:off x="395536" y="3560284"/>
            <a:ext cx="5552701" cy="41162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5826" y="443565"/>
            <a:ext cx="79046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изменилось на рисунке?</a:t>
            </a:r>
          </a:p>
          <a:p>
            <a:endParaRPr lang="ru-RU" sz="2800" dirty="0">
              <a:solidFill>
                <a:prstClr val="black"/>
              </a:solidFill>
            </a:endParaRPr>
          </a:p>
          <a:p>
            <a:endParaRPr lang="ru-RU" sz="2800" dirty="0" smtClean="0">
              <a:solidFill>
                <a:prstClr val="black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623219" y="5154673"/>
            <a:ext cx="444725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756701" y="5154673"/>
            <a:ext cx="504056" cy="5040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5826" y="938193"/>
            <a:ext cx="4511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Каких фигур больше?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5826" y="1433219"/>
            <a:ext cx="4838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Каких фигур меньше?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6081" y="5154673"/>
            <a:ext cx="2146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больше, чем</a:t>
            </a:r>
            <a:endParaRPr lang="ru-RU" sz="2800" dirty="0"/>
          </a:p>
        </p:txBody>
      </p:sp>
      <p:sp>
        <p:nvSpPr>
          <p:cNvPr id="20" name="Овал 19"/>
          <p:cNvSpPr/>
          <p:nvPr/>
        </p:nvSpPr>
        <p:spPr>
          <a:xfrm>
            <a:off x="4716016" y="2134275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93333" y="3092733"/>
            <a:ext cx="504056" cy="5040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113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26" grpId="0" animBg="1"/>
      <p:bldP spid="27" grpId="0" animBg="1"/>
      <p:bldP spid="3" grpId="0"/>
      <p:bldP spid="4" grpId="0"/>
      <p:bldP spid="7" grpId="0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704344" y="1398270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355976" y="1398270"/>
            <a:ext cx="504056" cy="5040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92886" y="2060848"/>
            <a:ext cx="326309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04836" y="3645024"/>
            <a:ext cx="325114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81944" y="2308230"/>
            <a:ext cx="377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целое или часть?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36096" y="230823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ЧАСТЬ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1944" y="4077072"/>
            <a:ext cx="8166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Сколько кружочков убрали, чтобы найти эту часть?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2756" y="4477182"/>
            <a:ext cx="8115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кружочков  (целого) убрали часть, равную числу квадратов –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Получили разность между кружочками и квадратами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96942" y="484651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разность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902786" y="5508550"/>
            <a:ext cx="1525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6-4=2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9547" y="5508550"/>
            <a:ext cx="639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1986" y="404664"/>
            <a:ext cx="74504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Сравни количество кружков и квадратов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121737" y="1398270"/>
            <a:ext cx="2465423" cy="521403"/>
            <a:chOff x="1121737" y="1398270"/>
            <a:chExt cx="2465423" cy="521403"/>
          </a:xfrm>
        </p:grpSpPr>
        <p:sp>
          <p:nvSpPr>
            <p:cNvPr id="4" name="Овал 3"/>
            <p:cNvSpPr/>
            <p:nvPr/>
          </p:nvSpPr>
          <p:spPr>
            <a:xfrm>
              <a:off x="1121737" y="1415617"/>
              <a:ext cx="504056" cy="50405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1792100" y="1414670"/>
              <a:ext cx="504056" cy="50405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2428661" y="1414670"/>
              <a:ext cx="504056" cy="50405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083104" y="1398270"/>
              <a:ext cx="504056" cy="50405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092886" y="2994906"/>
            <a:ext cx="2549346" cy="506102"/>
            <a:chOff x="1092886" y="2994906"/>
            <a:chExt cx="2549346" cy="50610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92886" y="2996952"/>
              <a:ext cx="504056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775199" y="2996952"/>
              <a:ext cx="504056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489546" y="2996952"/>
              <a:ext cx="504056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3138176" y="2994906"/>
              <a:ext cx="504056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="" xmlns:p14="http://schemas.microsoft.com/office/powerpoint/2010/main" val="235050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8797E-6 L -0.00295 -0.225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12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947E-6 L 0.38438 -0.271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19" y="-135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54209E-6 L 0.53559 -0.3968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19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4" grpId="0"/>
      <p:bldP spid="25" grpId="0"/>
      <p:bldP spid="26" grpId="0"/>
      <p:bldP spid="27" grpId="0"/>
      <p:bldP spid="28" grpId="0"/>
      <p:bldP spid="28" grpId="1"/>
      <p:bldP spid="29" grpId="0"/>
      <p:bldP spid="30" grpId="0"/>
      <p:bldP spid="3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69483" y="3645024"/>
            <a:ext cx="2720764" cy="1588488"/>
            <a:chOff x="1212" y="1039"/>
            <a:chExt cx="14270" cy="10322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212" y="3115"/>
              <a:ext cx="14270" cy="5965"/>
              <a:chOff x="1300" y="2277"/>
              <a:chExt cx="14270" cy="5965"/>
            </a:xfrm>
          </p:grpSpPr>
          <p:grpSp>
            <p:nvGrpSpPr>
              <p:cNvPr id="8" name="Group 4"/>
              <p:cNvGrpSpPr>
                <a:grpSpLocks/>
              </p:cNvGrpSpPr>
              <p:nvPr/>
            </p:nvGrpSpPr>
            <p:grpSpPr bwMode="auto">
              <a:xfrm>
                <a:off x="1314" y="3321"/>
                <a:ext cx="14226" cy="4179"/>
                <a:chOff x="1314" y="3321"/>
                <a:chExt cx="14220" cy="5040"/>
              </a:xfrm>
            </p:grpSpPr>
            <p:grpSp>
              <p:nvGrpSpPr>
                <p:cNvPr id="12" name="Group 5"/>
                <p:cNvGrpSpPr>
                  <a:grpSpLocks/>
                </p:cNvGrpSpPr>
                <p:nvPr/>
              </p:nvGrpSpPr>
              <p:grpSpPr bwMode="auto">
                <a:xfrm>
                  <a:off x="1314" y="7461"/>
                  <a:ext cx="8832" cy="900"/>
                  <a:chOff x="1314" y="7461"/>
                  <a:chExt cx="14220" cy="900"/>
                </a:xfrm>
              </p:grpSpPr>
              <p:sp>
                <p:nvSpPr>
                  <p:cNvPr id="20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1314" y="7821"/>
                    <a:ext cx="14220" cy="0"/>
                  </a:xfrm>
                  <a:prstGeom prst="line">
                    <a:avLst/>
                  </a:prstGeom>
                  <a:noFill/>
                  <a:ln w="762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1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1314" y="7461"/>
                    <a:ext cx="0" cy="90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2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15534" y="7461"/>
                    <a:ext cx="0" cy="90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1314" y="3321"/>
                  <a:ext cx="14220" cy="900"/>
                  <a:chOff x="1314" y="3321"/>
                  <a:chExt cx="14220" cy="900"/>
                </a:xfrm>
              </p:grpSpPr>
              <p:sp>
                <p:nvSpPr>
                  <p:cNvPr id="1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314" y="3681"/>
                    <a:ext cx="14220" cy="0"/>
                  </a:xfrm>
                  <a:prstGeom prst="line">
                    <a:avLst/>
                  </a:prstGeom>
                  <a:noFill/>
                  <a:ln w="762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314" y="3321"/>
                    <a:ext cx="0" cy="90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5534" y="3321"/>
                    <a:ext cx="0" cy="90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0134" y="3321"/>
                    <a:ext cx="0" cy="90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4" name="Line 14"/>
                <p:cNvSpPr>
                  <a:spLocks noChangeShapeType="1"/>
                </p:cNvSpPr>
                <p:nvPr/>
              </p:nvSpPr>
              <p:spPr bwMode="auto">
                <a:xfrm>
                  <a:off x="1314" y="3681"/>
                  <a:ext cx="0" cy="41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5" name="Line 15"/>
                <p:cNvSpPr>
                  <a:spLocks noChangeShapeType="1"/>
                </p:cNvSpPr>
                <p:nvPr/>
              </p:nvSpPr>
              <p:spPr bwMode="auto">
                <a:xfrm>
                  <a:off x="10134" y="3681"/>
                  <a:ext cx="0" cy="41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9" name="Arc 16"/>
              <p:cNvSpPr>
                <a:spLocks/>
              </p:cNvSpPr>
              <p:nvPr/>
            </p:nvSpPr>
            <p:spPr bwMode="auto">
              <a:xfrm rot="-5400000">
                <a:off x="7747" y="-4170"/>
                <a:ext cx="1376" cy="1427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93"/>
                  <a:gd name="T2" fmla="*/ 551 w 21600"/>
                  <a:gd name="T3" fmla="*/ 43193 h 43193"/>
                  <a:gd name="T4" fmla="*/ 0 w 21600"/>
                  <a:gd name="T5" fmla="*/ 21600 h 43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93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14"/>
                      <a:pt x="12261" y="42894"/>
                      <a:pt x="550" y="43192"/>
                    </a:cubicBezTo>
                  </a:path>
                  <a:path w="21600" h="43193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314"/>
                      <a:pt x="12261" y="42894"/>
                      <a:pt x="550" y="4319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Arc 17"/>
              <p:cNvSpPr>
                <a:spLocks/>
              </p:cNvSpPr>
              <p:nvPr/>
            </p:nvSpPr>
            <p:spPr bwMode="auto">
              <a:xfrm rot="5400000" flipV="1">
                <a:off x="5105" y="3195"/>
                <a:ext cx="1262" cy="8832"/>
              </a:xfrm>
              <a:custGeom>
                <a:avLst/>
                <a:gdLst>
                  <a:gd name="G0" fmla="+- 1069 0 0"/>
                  <a:gd name="G1" fmla="+- 21600 0 0"/>
                  <a:gd name="G2" fmla="+- 21600 0 0"/>
                  <a:gd name="T0" fmla="*/ 1069 w 22669"/>
                  <a:gd name="T1" fmla="*/ 0 h 43200"/>
                  <a:gd name="T2" fmla="*/ 0 w 22669"/>
                  <a:gd name="T3" fmla="*/ 43174 h 43200"/>
                  <a:gd name="T4" fmla="*/ 1069 w 2266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669" h="43200" fill="none" extrusionOk="0">
                    <a:moveTo>
                      <a:pt x="1068" y="0"/>
                    </a:moveTo>
                    <a:cubicBezTo>
                      <a:pt x="12998" y="0"/>
                      <a:pt x="22669" y="9670"/>
                      <a:pt x="22669" y="21600"/>
                    </a:cubicBezTo>
                    <a:cubicBezTo>
                      <a:pt x="22669" y="33529"/>
                      <a:pt x="12998" y="43200"/>
                      <a:pt x="1069" y="43200"/>
                    </a:cubicBezTo>
                    <a:cubicBezTo>
                      <a:pt x="712" y="43200"/>
                      <a:pt x="356" y="43191"/>
                      <a:pt x="0" y="43173"/>
                    </a:cubicBezTo>
                  </a:path>
                  <a:path w="22669" h="43200" stroke="0" extrusionOk="0">
                    <a:moveTo>
                      <a:pt x="1068" y="0"/>
                    </a:moveTo>
                    <a:cubicBezTo>
                      <a:pt x="12998" y="0"/>
                      <a:pt x="22669" y="9670"/>
                      <a:pt x="22669" y="21600"/>
                    </a:cubicBezTo>
                    <a:cubicBezTo>
                      <a:pt x="22669" y="33529"/>
                      <a:pt x="12998" y="43200"/>
                      <a:pt x="1069" y="43200"/>
                    </a:cubicBezTo>
                    <a:cubicBezTo>
                      <a:pt x="712" y="43200"/>
                      <a:pt x="356" y="43191"/>
                      <a:pt x="0" y="43173"/>
                    </a:cubicBezTo>
                    <a:lnTo>
                      <a:pt x="1069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Arc 18"/>
              <p:cNvSpPr>
                <a:spLocks/>
              </p:cNvSpPr>
              <p:nvPr/>
            </p:nvSpPr>
            <p:spPr bwMode="auto">
              <a:xfrm rot="5400000" flipV="1">
                <a:off x="12381" y="1319"/>
                <a:ext cx="921" cy="5404"/>
              </a:xfrm>
              <a:custGeom>
                <a:avLst/>
                <a:gdLst>
                  <a:gd name="G0" fmla="+- 1069 0 0"/>
                  <a:gd name="G1" fmla="+- 21600 0 0"/>
                  <a:gd name="G2" fmla="+- 21600 0 0"/>
                  <a:gd name="T0" fmla="*/ 1069 w 22669"/>
                  <a:gd name="T1" fmla="*/ 0 h 43200"/>
                  <a:gd name="T2" fmla="*/ 0 w 22669"/>
                  <a:gd name="T3" fmla="*/ 43174 h 43200"/>
                  <a:gd name="T4" fmla="*/ 1069 w 2266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669" h="43200" fill="none" extrusionOk="0">
                    <a:moveTo>
                      <a:pt x="1068" y="0"/>
                    </a:moveTo>
                    <a:cubicBezTo>
                      <a:pt x="12998" y="0"/>
                      <a:pt x="22669" y="9670"/>
                      <a:pt x="22669" y="21600"/>
                    </a:cubicBezTo>
                    <a:cubicBezTo>
                      <a:pt x="22669" y="33529"/>
                      <a:pt x="12998" y="43200"/>
                      <a:pt x="1069" y="43200"/>
                    </a:cubicBezTo>
                    <a:cubicBezTo>
                      <a:pt x="712" y="43200"/>
                      <a:pt x="356" y="43191"/>
                      <a:pt x="0" y="43173"/>
                    </a:cubicBezTo>
                  </a:path>
                  <a:path w="22669" h="43200" stroke="0" extrusionOk="0">
                    <a:moveTo>
                      <a:pt x="1068" y="0"/>
                    </a:moveTo>
                    <a:cubicBezTo>
                      <a:pt x="12998" y="0"/>
                      <a:pt x="22669" y="9670"/>
                      <a:pt x="22669" y="21600"/>
                    </a:cubicBezTo>
                    <a:cubicBezTo>
                      <a:pt x="22669" y="33529"/>
                      <a:pt x="12998" y="43200"/>
                      <a:pt x="1069" y="43200"/>
                    </a:cubicBezTo>
                    <a:cubicBezTo>
                      <a:pt x="712" y="43200"/>
                      <a:pt x="356" y="43191"/>
                      <a:pt x="0" y="43173"/>
                    </a:cubicBezTo>
                    <a:lnTo>
                      <a:pt x="1069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5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7080" y="1039"/>
              <a:ext cx="1826" cy="1841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ru-RU" sz="36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Б</a:t>
              </a:r>
              <a:endPara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4940" y="9520"/>
              <a:ext cx="1826" cy="1841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ru-RU" sz="3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М</a:t>
              </a:r>
              <a:endParaRPr lang="ru-RU" sz="3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7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2114" y="5661"/>
              <a:ext cx="1826" cy="1841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ru-RU" sz="3600" kern="10" spc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Arial"/>
                  <a:cs typeface="Arial"/>
                </a:rPr>
                <a:t>Р</a:t>
              </a:r>
              <a:endParaRPr lang="ru-RU" sz="3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"/>
                <a:cs typeface="Arial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67544" y="65204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ЭТАЛОН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520" y="1484784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Чтобы узнать, на сколько одно число больше или меньше другого, надо из большего числа вычесть меньшее.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87670683"/>
              </p:ext>
            </p:extLst>
          </p:nvPr>
        </p:nvGraphicFramePr>
        <p:xfrm>
          <a:off x="4572000" y="3415843"/>
          <a:ext cx="295232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/>
                        <a:t>              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больше</a:t>
                      </a:r>
                      <a:endParaRPr lang="ru-RU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   на?</a:t>
                      </a:r>
                      <a:r>
                        <a:rPr lang="ru-RU" b="1" dirty="0" smtClean="0"/>
                        <a:t>	</a:t>
                      </a:r>
                      <a:r>
                        <a:rPr lang="ru-RU" b="1" baseline="0" dirty="0" smtClean="0"/>
                        <a:t>                   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( – )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/>
                      <a:r>
                        <a:rPr lang="ru-RU" b="1" dirty="0" smtClean="0"/>
                        <a:t>               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меньше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119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8929717" cy="4629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8613" y="5715016"/>
            <a:ext cx="866775" cy="114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8286807" cy="31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7188" y="5786454"/>
            <a:ext cx="809625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571" y="1095939"/>
            <a:ext cx="8226720" cy="4903731"/>
          </a:xfrm>
        </p:spPr>
        <p:txBody>
          <a:bodyPr/>
          <a:lstStyle/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 лыжной гонке принимали участие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мальчиков и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девочек. На сколько было больше мальчиков, чем девочек?</a:t>
            </a:r>
          </a:p>
          <a:p>
            <a:pPr>
              <a:buNone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www.klosterbraeu.com/uploads/pics/hotel_seefeld_093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1179" y="2456891"/>
            <a:ext cx="6023256" cy="40828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619173" y="1938432"/>
            <a:ext cx="3499225" cy="1621216"/>
            <a:chOff x="863848" y="2422515"/>
            <a:chExt cx="3676399" cy="1501338"/>
          </a:xfrm>
        </p:grpSpPr>
        <p:cxnSp>
          <p:nvCxnSpPr>
            <p:cNvPr id="5" name="Прямая соединительная линия 4"/>
            <p:cNvCxnSpPr>
              <a:stCxn id="6" idx="0"/>
              <a:endCxn id="6" idx="2"/>
            </p:cNvCxnSpPr>
            <p:nvPr/>
          </p:nvCxnSpPr>
          <p:spPr bwMode="auto">
            <a:xfrm rot="16200000" flipH="1">
              <a:off x="2699527" y="998834"/>
              <a:ext cx="5183" cy="367625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Группа 15"/>
            <p:cNvGrpSpPr/>
            <p:nvPr/>
          </p:nvGrpSpPr>
          <p:grpSpPr>
            <a:xfrm>
              <a:off x="863848" y="2422515"/>
              <a:ext cx="3676398" cy="1501338"/>
              <a:chOff x="863848" y="2627709"/>
              <a:chExt cx="3096344" cy="1296144"/>
            </a:xfrm>
          </p:grpSpPr>
          <p:sp>
            <p:nvSpPr>
              <p:cNvPr id="6" name="Дуга 5"/>
              <p:cNvSpPr/>
              <p:nvPr/>
            </p:nvSpPr>
            <p:spPr bwMode="auto">
              <a:xfrm>
                <a:off x="863848" y="2627709"/>
                <a:ext cx="3096344" cy="720080"/>
              </a:xfrm>
              <a:prstGeom prst="arc">
                <a:avLst>
                  <a:gd name="adj1" fmla="val 10809692"/>
                  <a:gd name="adj2" fmla="val 0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cxnSp>
            <p:nvCxnSpPr>
              <p:cNvPr id="8" name="Прямая соединительная линия 7"/>
              <p:cNvCxnSpPr/>
              <p:nvPr/>
            </p:nvCxnSpPr>
            <p:spPr bwMode="auto">
              <a:xfrm>
                <a:off x="863848" y="3635821"/>
                <a:ext cx="2016224" cy="0"/>
              </a:xfrm>
              <a:prstGeom prst="line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Прямая соединительная линия 9"/>
              <p:cNvCxnSpPr>
                <a:stCxn id="6" idx="0"/>
              </p:cNvCxnSpPr>
              <p:nvPr/>
            </p:nvCxnSpPr>
            <p:spPr bwMode="auto">
              <a:xfrm flipH="1">
                <a:off x="863848" y="2983385"/>
                <a:ext cx="114" cy="65243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Прямая соединительная линия 11"/>
              <p:cNvCxnSpPr/>
              <p:nvPr/>
            </p:nvCxnSpPr>
            <p:spPr bwMode="auto">
              <a:xfrm flipV="1">
                <a:off x="2880072" y="2987749"/>
                <a:ext cx="0" cy="64807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" name="Дуга 12"/>
              <p:cNvSpPr/>
              <p:nvPr/>
            </p:nvSpPr>
            <p:spPr bwMode="auto">
              <a:xfrm>
                <a:off x="2880072" y="2627709"/>
                <a:ext cx="1080120" cy="792088"/>
              </a:xfrm>
              <a:prstGeom prst="arc">
                <a:avLst>
                  <a:gd name="adj1" fmla="val 21527389"/>
                  <a:gd name="adj2" fmla="val 11058220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sz="1600" dirty="0">
                  <a:latin typeface="Arial" charset="0"/>
                </a:endParaRPr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dirty="0"/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ru-RU" sz="1600" dirty="0">
                    <a:latin typeface="Arial" charset="0"/>
                  </a:rPr>
                  <a:t>        </a:t>
                </a:r>
                <a:r>
                  <a:rPr lang="ru-RU" sz="2500" b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15" name="Дуга 14"/>
              <p:cNvSpPr/>
              <p:nvPr/>
            </p:nvSpPr>
            <p:spPr bwMode="auto">
              <a:xfrm>
                <a:off x="863848" y="3419797"/>
                <a:ext cx="2016224" cy="504056"/>
              </a:xfrm>
              <a:prstGeom prst="arc">
                <a:avLst>
                  <a:gd name="adj1" fmla="val 21585129"/>
                  <a:gd name="adj2" fmla="val 10836795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4" name="Группа 30"/>
          <p:cNvGrpSpPr/>
          <p:nvPr/>
        </p:nvGrpSpPr>
        <p:grpSpPr>
          <a:xfrm>
            <a:off x="5090403" y="2003240"/>
            <a:ext cx="3391856" cy="1564682"/>
            <a:chOff x="5611816" y="2208201"/>
            <a:chExt cx="3739286" cy="1724772"/>
          </a:xfrm>
        </p:grpSpPr>
        <p:grpSp>
          <p:nvGrpSpPr>
            <p:cNvPr id="7" name="Группа 16"/>
            <p:cNvGrpSpPr/>
            <p:nvPr/>
          </p:nvGrpSpPr>
          <p:grpSpPr>
            <a:xfrm>
              <a:off x="5611816" y="2208201"/>
              <a:ext cx="3739286" cy="1724772"/>
              <a:chOff x="863848" y="2627709"/>
              <a:chExt cx="3096344" cy="1296144"/>
            </a:xfrm>
          </p:grpSpPr>
          <p:sp>
            <p:nvSpPr>
              <p:cNvPr id="18" name="Дуга 17"/>
              <p:cNvSpPr/>
              <p:nvPr/>
            </p:nvSpPr>
            <p:spPr bwMode="auto">
              <a:xfrm>
                <a:off x="863848" y="2627709"/>
                <a:ext cx="3096344" cy="720080"/>
              </a:xfrm>
              <a:prstGeom prst="arc">
                <a:avLst>
                  <a:gd name="adj1" fmla="val 10809692"/>
                  <a:gd name="adj2" fmla="val 0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cxnSp>
            <p:nvCxnSpPr>
              <p:cNvPr id="19" name="Прямая соединительная линия 18"/>
              <p:cNvCxnSpPr/>
              <p:nvPr/>
            </p:nvCxnSpPr>
            <p:spPr bwMode="auto">
              <a:xfrm>
                <a:off x="863848" y="3635821"/>
                <a:ext cx="2016224" cy="0"/>
              </a:xfrm>
              <a:prstGeom prst="line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Прямая соединительная линия 19"/>
              <p:cNvCxnSpPr>
                <a:stCxn id="18" idx="0"/>
              </p:cNvCxnSpPr>
              <p:nvPr/>
            </p:nvCxnSpPr>
            <p:spPr bwMode="auto">
              <a:xfrm flipH="1">
                <a:off x="863848" y="2983385"/>
                <a:ext cx="114" cy="65243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Прямая соединительная линия 20"/>
              <p:cNvCxnSpPr/>
              <p:nvPr/>
            </p:nvCxnSpPr>
            <p:spPr bwMode="auto">
              <a:xfrm flipV="1">
                <a:off x="2880072" y="2987749"/>
                <a:ext cx="0" cy="64807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2" name="Дуга 21"/>
              <p:cNvSpPr/>
              <p:nvPr/>
            </p:nvSpPr>
            <p:spPr bwMode="auto">
              <a:xfrm>
                <a:off x="2880072" y="2627709"/>
                <a:ext cx="1080120" cy="792088"/>
              </a:xfrm>
              <a:prstGeom prst="arc">
                <a:avLst>
                  <a:gd name="adj1" fmla="val 21527389"/>
                  <a:gd name="adj2" fmla="val 11058220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sz="1600" dirty="0">
                  <a:latin typeface="Arial" charset="0"/>
                </a:endParaRPr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dirty="0"/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ru-RU" sz="1600" dirty="0">
                    <a:latin typeface="Arial" charset="0"/>
                  </a:rPr>
                  <a:t>         </a:t>
                </a:r>
                <a:r>
                  <a:rPr lang="ru-RU" sz="2500" b="1" dirty="0">
                    <a:latin typeface="Times New Roman" pitchFamily="18" charset="0"/>
                    <a:cs typeface="Times New Roman" pitchFamily="18" charset="0"/>
                  </a:rPr>
                  <a:t>?</a:t>
                </a:r>
              </a:p>
            </p:txBody>
          </p:sp>
          <p:sp>
            <p:nvSpPr>
              <p:cNvPr id="23" name="Дуга 22"/>
              <p:cNvSpPr/>
              <p:nvPr/>
            </p:nvSpPr>
            <p:spPr bwMode="auto">
              <a:xfrm>
                <a:off x="863848" y="3419797"/>
                <a:ext cx="2016224" cy="504056"/>
              </a:xfrm>
              <a:prstGeom prst="arc">
                <a:avLst>
                  <a:gd name="adj1" fmla="val 21585129"/>
                  <a:gd name="adj2" fmla="val 10836795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cxnSp>
          <p:nvCxnSpPr>
            <p:cNvPr id="26" name="Прямая соединительная линия 25"/>
            <p:cNvCxnSpPr>
              <a:stCxn id="18" idx="0"/>
              <a:endCxn id="18" idx="2"/>
            </p:cNvCxnSpPr>
            <p:nvPr/>
          </p:nvCxnSpPr>
          <p:spPr bwMode="auto">
            <a:xfrm rot="16200000" flipH="1">
              <a:off x="7478880" y="815082"/>
              <a:ext cx="5271" cy="3739173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Группа 31"/>
          <p:cNvGrpSpPr/>
          <p:nvPr/>
        </p:nvGrpSpPr>
        <p:grpSpPr>
          <a:xfrm>
            <a:off x="3211190" y="4530723"/>
            <a:ext cx="3391856" cy="1564682"/>
            <a:chOff x="5611816" y="2208201"/>
            <a:chExt cx="3739286" cy="1724772"/>
          </a:xfrm>
        </p:grpSpPr>
        <p:grpSp>
          <p:nvGrpSpPr>
            <p:cNvPr id="11" name="Группа 16"/>
            <p:cNvGrpSpPr/>
            <p:nvPr/>
          </p:nvGrpSpPr>
          <p:grpSpPr>
            <a:xfrm>
              <a:off x="5611816" y="2208203"/>
              <a:ext cx="3739286" cy="1724773"/>
              <a:chOff x="863848" y="2627709"/>
              <a:chExt cx="3096344" cy="1296144"/>
            </a:xfrm>
          </p:grpSpPr>
          <p:sp>
            <p:nvSpPr>
              <p:cNvPr id="35" name="Дуга 34"/>
              <p:cNvSpPr/>
              <p:nvPr/>
            </p:nvSpPr>
            <p:spPr bwMode="auto">
              <a:xfrm>
                <a:off x="863848" y="2627709"/>
                <a:ext cx="3096344" cy="720080"/>
              </a:xfrm>
              <a:prstGeom prst="arc">
                <a:avLst>
                  <a:gd name="adj1" fmla="val 10809692"/>
                  <a:gd name="adj2" fmla="val 0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cxnSp>
            <p:nvCxnSpPr>
              <p:cNvPr id="36" name="Прямая соединительная линия 35"/>
              <p:cNvCxnSpPr/>
              <p:nvPr/>
            </p:nvCxnSpPr>
            <p:spPr bwMode="auto">
              <a:xfrm>
                <a:off x="863848" y="3635821"/>
                <a:ext cx="2016224" cy="0"/>
              </a:xfrm>
              <a:prstGeom prst="line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Прямая соединительная линия 36"/>
              <p:cNvCxnSpPr>
                <a:stCxn id="35" idx="0"/>
              </p:cNvCxnSpPr>
              <p:nvPr/>
            </p:nvCxnSpPr>
            <p:spPr bwMode="auto">
              <a:xfrm flipH="1">
                <a:off x="863848" y="2983385"/>
                <a:ext cx="114" cy="65243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Прямая соединительная линия 37"/>
              <p:cNvCxnSpPr/>
              <p:nvPr/>
            </p:nvCxnSpPr>
            <p:spPr bwMode="auto">
              <a:xfrm flipV="1">
                <a:off x="2880072" y="2987749"/>
                <a:ext cx="0" cy="64807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" name="Дуга 38"/>
              <p:cNvSpPr/>
              <p:nvPr/>
            </p:nvSpPr>
            <p:spPr bwMode="auto">
              <a:xfrm>
                <a:off x="2880072" y="2627709"/>
                <a:ext cx="1080120" cy="792088"/>
              </a:xfrm>
              <a:prstGeom prst="arc">
                <a:avLst>
                  <a:gd name="adj1" fmla="val 21527389"/>
                  <a:gd name="adj2" fmla="val 11058220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sz="1600" dirty="0">
                  <a:latin typeface="Arial" charset="0"/>
                </a:endParaRPr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dirty="0"/>
              </a:p>
              <a:p>
                <a:r>
                  <a:rPr lang="ru-RU" sz="1600" dirty="0">
                    <a:latin typeface="Arial" charset="0"/>
                  </a:rPr>
                  <a:t>        </a:t>
                </a:r>
                <a:r>
                  <a:rPr lang="ru-RU" sz="2500" b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40" name="Дуга 39"/>
              <p:cNvSpPr/>
              <p:nvPr/>
            </p:nvSpPr>
            <p:spPr bwMode="auto">
              <a:xfrm>
                <a:off x="863848" y="3419797"/>
                <a:ext cx="2016224" cy="504056"/>
              </a:xfrm>
              <a:prstGeom prst="arc">
                <a:avLst>
                  <a:gd name="adj1" fmla="val 21585129"/>
                  <a:gd name="adj2" fmla="val 10836795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cxnSp>
          <p:nvCxnSpPr>
            <p:cNvPr id="34" name="Прямая соединительная линия 33"/>
            <p:cNvCxnSpPr>
              <a:stCxn id="35" idx="0"/>
              <a:endCxn id="35" idx="2"/>
            </p:cNvCxnSpPr>
            <p:nvPr/>
          </p:nvCxnSpPr>
          <p:spPr bwMode="auto">
            <a:xfrm rot="16200000" flipH="1">
              <a:off x="7478880" y="815082"/>
              <a:ext cx="5271" cy="3739173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1" name="TextBox 40"/>
          <p:cNvSpPr txBox="1"/>
          <p:nvPr/>
        </p:nvSpPr>
        <p:spPr>
          <a:xfrm>
            <a:off x="1591179" y="3623421"/>
            <a:ext cx="453603" cy="46847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044782" y="1419974"/>
            <a:ext cx="518404" cy="46847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6710414" y="1549589"/>
            <a:ext cx="518404" cy="46847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18396" y="6086097"/>
            <a:ext cx="453603" cy="46847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62410" y="3558614"/>
            <a:ext cx="453603" cy="46847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66401" y="4077072"/>
            <a:ext cx="518404" cy="46847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"/>
          <p:cNvGrpSpPr/>
          <p:nvPr/>
        </p:nvGrpSpPr>
        <p:grpSpPr>
          <a:xfrm>
            <a:off x="2433584" y="2392089"/>
            <a:ext cx="4665633" cy="2462673"/>
            <a:chOff x="5611816" y="2208204"/>
            <a:chExt cx="3739286" cy="1680545"/>
          </a:xfrm>
        </p:grpSpPr>
        <p:grpSp>
          <p:nvGrpSpPr>
            <p:cNvPr id="3" name="Группа 16"/>
            <p:cNvGrpSpPr/>
            <p:nvPr/>
          </p:nvGrpSpPr>
          <p:grpSpPr>
            <a:xfrm>
              <a:off x="5611816" y="2208204"/>
              <a:ext cx="3739286" cy="1680545"/>
              <a:chOff x="863848" y="2627709"/>
              <a:chExt cx="3096344" cy="1262907"/>
            </a:xfrm>
          </p:grpSpPr>
          <p:sp>
            <p:nvSpPr>
              <p:cNvPr id="9" name="Дуга 8"/>
              <p:cNvSpPr/>
              <p:nvPr/>
            </p:nvSpPr>
            <p:spPr bwMode="auto">
              <a:xfrm>
                <a:off x="863848" y="2627709"/>
                <a:ext cx="3096344" cy="720080"/>
              </a:xfrm>
              <a:prstGeom prst="arc">
                <a:avLst>
                  <a:gd name="adj1" fmla="val 10809692"/>
                  <a:gd name="adj2" fmla="val 0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>
                <a:off x="863848" y="3635821"/>
                <a:ext cx="2016224" cy="0"/>
              </a:xfrm>
              <a:prstGeom prst="line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Прямая соединительная линия 10"/>
              <p:cNvCxnSpPr>
                <a:stCxn id="9" idx="0"/>
              </p:cNvCxnSpPr>
              <p:nvPr/>
            </p:nvCxnSpPr>
            <p:spPr bwMode="auto">
              <a:xfrm flipH="1">
                <a:off x="863848" y="2983385"/>
                <a:ext cx="114" cy="65243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Прямая соединительная линия 11"/>
              <p:cNvCxnSpPr/>
              <p:nvPr/>
            </p:nvCxnSpPr>
            <p:spPr bwMode="auto">
              <a:xfrm flipV="1">
                <a:off x="2880072" y="2987749"/>
                <a:ext cx="0" cy="64807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" name="Дуга 12"/>
              <p:cNvSpPr/>
              <p:nvPr/>
            </p:nvSpPr>
            <p:spPr bwMode="auto">
              <a:xfrm>
                <a:off x="2880072" y="2627709"/>
                <a:ext cx="1080120" cy="664687"/>
              </a:xfrm>
              <a:prstGeom prst="arc">
                <a:avLst>
                  <a:gd name="adj1" fmla="val 21527389"/>
                  <a:gd name="adj2" fmla="val 10644194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sz="1600" dirty="0">
                  <a:latin typeface="Arial" charset="0"/>
                </a:endParaRPr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ru-RU" dirty="0"/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ru-RU" sz="1600" dirty="0">
                    <a:latin typeface="Arial" charset="0"/>
                  </a:rPr>
                  <a:t>      </a:t>
                </a:r>
              </a:p>
              <a:p>
                <a:pPr defTabSz="407526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ru-RU" sz="3600" b="1" dirty="0">
                    <a:latin typeface="Times New Roman" pitchFamily="18" charset="0"/>
                    <a:cs typeface="Times New Roman" pitchFamily="18" charset="0"/>
                  </a:rPr>
                  <a:t>      ?</a:t>
                </a:r>
              </a:p>
            </p:txBody>
          </p:sp>
          <p:sp>
            <p:nvSpPr>
              <p:cNvPr id="14" name="Дуга 13"/>
              <p:cNvSpPr/>
              <p:nvPr/>
            </p:nvSpPr>
            <p:spPr bwMode="auto">
              <a:xfrm>
                <a:off x="863848" y="3419797"/>
                <a:ext cx="2016224" cy="470819"/>
              </a:xfrm>
              <a:prstGeom prst="arc">
                <a:avLst>
                  <a:gd name="adj1" fmla="val 21430370"/>
                  <a:gd name="adj2" fmla="val 10989659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cxnSp>
          <p:nvCxnSpPr>
            <p:cNvPr id="8" name="Прямая соединительная линия 7"/>
            <p:cNvCxnSpPr>
              <a:stCxn id="9" idx="0"/>
              <a:endCxn id="9" idx="2"/>
            </p:cNvCxnSpPr>
            <p:nvPr/>
          </p:nvCxnSpPr>
          <p:spPr bwMode="auto">
            <a:xfrm rot="16200000" flipH="1">
              <a:off x="7478880" y="815082"/>
              <a:ext cx="5271" cy="3739173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4507199" y="1808818"/>
            <a:ext cx="518404" cy="637754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94394" y="5113989"/>
            <a:ext cx="518404" cy="637754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  </a:t>
            </a:r>
            <a:r>
              <a:rPr lang="ru-RU" sz="2400" dirty="0" smtClean="0">
                <a:solidFill>
                  <a:srgbClr val="FF0000"/>
                </a:solidFill>
              </a:rPr>
              <a:t>Сравните тексты задач. Чем они похожи? Чем отличаются? Реши задачи.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1219200"/>
          <a:ext cx="7696200" cy="541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8100"/>
                <a:gridCol w="3848100"/>
              </a:tblGrid>
              <a:tr h="54102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Из одного старого дома выехали в новые дома 7 семей, из другого – 3 семьи. На сколько семей больше выехали из одного</a:t>
                      </a:r>
                      <a:r>
                        <a:rPr lang="ru-RU" sz="2800" baseline="0" dirty="0" smtClean="0"/>
                        <a:t> дома, чем другого</a:t>
                      </a:r>
                      <a:r>
                        <a:rPr lang="ru-RU" sz="2800" dirty="0" smtClean="0"/>
                        <a:t>?</a:t>
                      </a:r>
                    </a:p>
                    <a:p>
                      <a:endParaRPr lang="ru-RU" sz="2800" dirty="0" smtClean="0"/>
                    </a:p>
                    <a:p>
                      <a:endParaRPr lang="ru-RU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800" dirty="0" smtClean="0"/>
                        <a:t>Из одного старого дома выехали в новые дома 7 семей, из другого - 3 семьи. Сколько всего семей переехало в новые дома?</a:t>
                      </a:r>
                    </a:p>
                    <a:p>
                      <a:pPr>
                        <a:buNone/>
                      </a:pPr>
                      <a:r>
                        <a:rPr lang="ru-RU" sz="2800" dirty="0" smtClean="0"/>
                        <a:t>  </a:t>
                      </a:r>
                    </a:p>
                    <a:p>
                      <a:endParaRPr lang="ru-RU" sz="2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029200"/>
            <a:ext cx="7162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Проверь себя: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sz="4000" dirty="0" smtClean="0">
                <a:solidFill>
                  <a:srgbClr val="FF0000"/>
                </a:solidFill>
              </a:rPr>
              <a:t>    </a:t>
            </a:r>
            <a:r>
              <a:rPr lang="ru-RU" sz="3600" dirty="0" smtClean="0">
                <a:solidFill>
                  <a:srgbClr val="FF0000"/>
                </a:solidFill>
              </a:rPr>
              <a:t>7 – 3 = 4(с.)                 7 + 3 = 10 (с.)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5"/>
            <a:ext cx="8001055" cy="267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0050" y="5715016"/>
            <a:ext cx="72390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матем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500042"/>
            <a:ext cx="8143933" cy="610795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22030" y="357166"/>
            <a:ext cx="8293374" cy="3071834"/>
          </a:xfrm>
          <a:prstGeom prst="rect">
            <a:avLst/>
          </a:prstGeom>
        </p:spPr>
        <p:txBody>
          <a:bodyPr vert="horz" lIns="45720" tIns="0" rIns="45720" bIns="0" anchor="b">
            <a:normAutofit fontScale="325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6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19200" b="1" cap="all" dirty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устный </a:t>
            </a:r>
            <a:br>
              <a:rPr lang="ru-RU" sz="19200" b="1" cap="all" dirty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19200" b="1" cap="all" dirty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счёт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371600" y="3571876"/>
            <a:ext cx="6400800" cy="185738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Начинаем мы опять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Решать, отгадывать, </a:t>
            </a:r>
            <a:b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смекать!</a:t>
            </a: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8572559" cy="285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8001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85510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0" y="500063"/>
            <a:ext cx="8001000" cy="2554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Сколько здесь чисел, которые меньше 6,но больше 2?</a:t>
            </a:r>
            <a:r>
              <a:rPr lang="ru-RU" sz="4000" dirty="0">
                <a:latin typeface="+mj-lt"/>
              </a:rPr>
              <a:t/>
            </a:r>
            <a:br>
              <a:rPr lang="ru-RU" sz="4000" dirty="0">
                <a:latin typeface="+mj-lt"/>
              </a:rPr>
            </a:br>
            <a:endParaRPr lang="ru-RU" sz="4000" dirty="0">
              <a:latin typeface="+mj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643438" y="428625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7" name="Овал 6"/>
          <p:cNvSpPr/>
          <p:nvPr/>
        </p:nvSpPr>
        <p:spPr>
          <a:xfrm>
            <a:off x="1714480" y="4929198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8" name="Овал 7"/>
          <p:cNvSpPr/>
          <p:nvPr/>
        </p:nvSpPr>
        <p:spPr>
          <a:xfrm>
            <a:off x="6286512" y="4214818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9" name="Овал 8"/>
          <p:cNvSpPr/>
          <p:nvPr/>
        </p:nvSpPr>
        <p:spPr>
          <a:xfrm>
            <a:off x="5429256" y="392906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0" name="Овал 9"/>
          <p:cNvSpPr/>
          <p:nvPr/>
        </p:nvSpPr>
        <p:spPr>
          <a:xfrm>
            <a:off x="7143768" y="392906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1" name="Овал 10"/>
          <p:cNvSpPr/>
          <p:nvPr/>
        </p:nvSpPr>
        <p:spPr>
          <a:xfrm>
            <a:off x="2428860" y="535782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2" name="Овал 11"/>
          <p:cNvSpPr/>
          <p:nvPr/>
        </p:nvSpPr>
        <p:spPr>
          <a:xfrm>
            <a:off x="3071802" y="4786322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3786182" y="4214818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4" name="Овал 13"/>
          <p:cNvSpPr/>
          <p:nvPr/>
        </p:nvSpPr>
        <p:spPr>
          <a:xfrm>
            <a:off x="1000100" y="4500570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Реши задачу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905000"/>
            <a:ext cx="8643937" cy="41910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chemeClr val="bg1">
                    <a:lumMod val="25000"/>
                  </a:schemeClr>
                </a:solidFill>
              </a:rPr>
              <a:t>В коробке 2 синих карандаша,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chemeClr val="bg1">
                    <a:lumMod val="25000"/>
                  </a:schemeClr>
                </a:solidFill>
              </a:rPr>
              <a:t>по столько же красных и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chemeClr val="bg1">
                    <a:lumMod val="25000"/>
                  </a:schemeClr>
                </a:solidFill>
              </a:rPr>
              <a:t>зелёных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chemeClr val="bg1">
                    <a:lumMod val="25000"/>
                  </a:schemeClr>
                </a:solidFill>
              </a:rPr>
              <a:t>Сколько карандашей в коробке?</a:t>
            </a:r>
            <a:endParaRPr lang="ru-RU" sz="4000" b="1" dirty="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857875" y="5072063"/>
            <a:ext cx="1357313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solidFill>
                  <a:srgbClr val="C00000"/>
                </a:solidFill>
              </a:rPr>
              <a:t>6</a:t>
            </a:r>
          </a:p>
        </p:txBody>
      </p:sp>
      <p:pic>
        <p:nvPicPr>
          <p:cNvPr id="7173" name="Picture 2" descr="http://im0-tub.yandex.net/i?id=6612253-08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75" y="214313"/>
            <a:ext cx="22860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207170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Сколько треугольников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на рисунке?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3214686"/>
            <a:ext cx="4071966" cy="1928826"/>
          </a:xfrm>
          <a:prstGeom prst="rect">
            <a:avLst/>
          </a:prstGeom>
          <a:solidFill>
            <a:srgbClr val="FFFF66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428860" y="3286124"/>
            <a:ext cx="4071966" cy="185738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3" idx="1"/>
          </p:cNvCxnSpPr>
          <p:nvPr/>
        </p:nvCxnSpPr>
        <p:spPr>
          <a:xfrm rot="10800000" flipH="1">
            <a:off x="2428860" y="4143381"/>
            <a:ext cx="2143140" cy="3571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3" idx="0"/>
            <a:endCxn id="3" idx="0"/>
          </p:cNvCxnSpPr>
          <p:nvPr/>
        </p:nvCxnSpPr>
        <p:spPr>
          <a:xfrm rot="5400000" flipH="1" flipV="1">
            <a:off x="4464843" y="321468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4107653" y="3679033"/>
            <a:ext cx="928694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72000" y="4143380"/>
            <a:ext cx="1928826" cy="100013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28794" y="5286388"/>
            <a:ext cx="24288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</a:rPr>
              <a:t>         </a:t>
            </a:r>
            <a:endParaRPr lang="ru-RU" sz="6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Проверь себя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1928803"/>
            <a:ext cx="3214710" cy="174949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857364"/>
            <a:ext cx="3286148" cy="184677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286256"/>
            <a:ext cx="3286148" cy="17859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67"/>
          <p:cNvGrpSpPr>
            <a:grpSpLocks/>
          </p:cNvGrpSpPr>
          <p:nvPr/>
        </p:nvGrpSpPr>
        <p:grpSpPr bwMode="auto">
          <a:xfrm>
            <a:off x="720725" y="3573463"/>
            <a:ext cx="1116013" cy="360362"/>
            <a:chOff x="720000" y="3240000"/>
            <a:chExt cx="1116000" cy="360040"/>
          </a:xfrm>
        </p:grpSpPr>
        <p:grpSp>
          <p:nvGrpSpPr>
            <p:cNvPr id="3" name="Группа 60"/>
            <p:cNvGrpSpPr>
              <a:grpSpLocks/>
            </p:cNvGrpSpPr>
            <p:nvPr/>
          </p:nvGrpSpPr>
          <p:grpSpPr bwMode="auto">
            <a:xfrm>
              <a:off x="720000" y="3240000"/>
              <a:ext cx="1116000" cy="360040"/>
              <a:chOff x="2771800" y="2564904"/>
              <a:chExt cx="3096344" cy="360040"/>
            </a:xfrm>
          </p:grpSpPr>
          <p:sp>
            <p:nvSpPr>
              <p:cNvPr id="22" name="Прямоугольник 58"/>
              <p:cNvSpPr>
                <a:spLocks noChangeArrowheads="1"/>
              </p:cNvSpPr>
              <p:nvPr/>
            </p:nvSpPr>
            <p:spPr bwMode="auto">
              <a:xfrm>
                <a:off x="2771800" y="2672944"/>
                <a:ext cx="3096344" cy="252000"/>
              </a:xfrm>
              <a:prstGeom prst="rect">
                <a:avLst/>
              </a:prstGeom>
              <a:solidFill>
                <a:srgbClr val="FFB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Прямоугольник 59"/>
              <p:cNvSpPr>
                <a:spLocks noChangeArrowheads="1"/>
              </p:cNvSpPr>
              <p:nvPr/>
            </p:nvSpPr>
            <p:spPr bwMode="auto">
              <a:xfrm>
                <a:off x="2771800" y="2564904"/>
                <a:ext cx="3096344" cy="108000"/>
              </a:xfrm>
              <a:prstGeom prst="rect">
                <a:avLst/>
              </a:prstGeom>
              <a:solidFill>
                <a:srgbClr val="FAD4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Группа 70"/>
            <p:cNvGrpSpPr>
              <a:grpSpLocks/>
            </p:cNvGrpSpPr>
            <p:nvPr/>
          </p:nvGrpSpPr>
          <p:grpSpPr bwMode="auto">
            <a:xfrm>
              <a:off x="791437" y="3240000"/>
              <a:ext cx="288922" cy="215707"/>
              <a:chOff x="5759437" y="3240000"/>
              <a:chExt cx="288922" cy="215707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759437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5832461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5903898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6048359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5976922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76"/>
            <p:cNvGrpSpPr>
              <a:grpSpLocks/>
            </p:cNvGrpSpPr>
            <p:nvPr/>
          </p:nvGrpSpPr>
          <p:grpSpPr bwMode="auto">
            <a:xfrm>
              <a:off x="1151795" y="3240000"/>
              <a:ext cx="288922" cy="215707"/>
              <a:chOff x="5759795" y="3240000"/>
              <a:chExt cx="288922" cy="215707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759795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832819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5904256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6048717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5977281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Группа 82"/>
            <p:cNvGrpSpPr>
              <a:grpSpLocks/>
            </p:cNvGrpSpPr>
            <p:nvPr/>
          </p:nvGrpSpPr>
          <p:grpSpPr bwMode="auto">
            <a:xfrm>
              <a:off x="1512154" y="3240000"/>
              <a:ext cx="287334" cy="215707"/>
              <a:chOff x="5760154" y="3240000"/>
              <a:chExt cx="287334" cy="215707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5760154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5831590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5904614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6047488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5976052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Группа 166"/>
          <p:cNvGrpSpPr>
            <a:grpSpLocks/>
          </p:cNvGrpSpPr>
          <p:nvPr/>
        </p:nvGrpSpPr>
        <p:grpSpPr bwMode="auto">
          <a:xfrm>
            <a:off x="720725" y="2492375"/>
            <a:ext cx="1835150" cy="360363"/>
            <a:chOff x="683568" y="2564904"/>
            <a:chExt cx="1836000" cy="360040"/>
          </a:xfrm>
        </p:grpSpPr>
        <p:grpSp>
          <p:nvGrpSpPr>
            <p:cNvPr id="25" name="Группа 100"/>
            <p:cNvGrpSpPr>
              <a:grpSpLocks/>
            </p:cNvGrpSpPr>
            <p:nvPr/>
          </p:nvGrpSpPr>
          <p:grpSpPr bwMode="auto">
            <a:xfrm>
              <a:off x="683568" y="2564904"/>
              <a:ext cx="1836000" cy="360040"/>
              <a:chOff x="2771800" y="2564904"/>
              <a:chExt cx="3096344" cy="360040"/>
            </a:xfrm>
          </p:grpSpPr>
          <p:sp>
            <p:nvSpPr>
              <p:cNvPr id="56" name="Прямоугольник 101"/>
              <p:cNvSpPr>
                <a:spLocks noChangeArrowheads="1"/>
              </p:cNvSpPr>
              <p:nvPr/>
            </p:nvSpPr>
            <p:spPr bwMode="auto">
              <a:xfrm>
                <a:off x="2771800" y="2672944"/>
                <a:ext cx="3096344" cy="252000"/>
              </a:xfrm>
              <a:prstGeom prst="rect">
                <a:avLst/>
              </a:prstGeom>
              <a:solidFill>
                <a:srgbClr val="FFB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Прямоугольник 102"/>
              <p:cNvSpPr>
                <a:spLocks noChangeArrowheads="1"/>
              </p:cNvSpPr>
              <p:nvPr/>
            </p:nvSpPr>
            <p:spPr bwMode="auto">
              <a:xfrm>
                <a:off x="2771800" y="2564904"/>
                <a:ext cx="3096344" cy="108000"/>
              </a:xfrm>
              <a:prstGeom prst="rect">
                <a:avLst/>
              </a:prstGeom>
              <a:solidFill>
                <a:srgbClr val="FAD4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6" name="Группа 103"/>
            <p:cNvGrpSpPr>
              <a:grpSpLocks/>
            </p:cNvGrpSpPr>
            <p:nvPr/>
          </p:nvGrpSpPr>
          <p:grpSpPr bwMode="auto">
            <a:xfrm>
              <a:off x="755039" y="2564904"/>
              <a:ext cx="289058" cy="215706"/>
              <a:chOff x="5759471" y="3240000"/>
              <a:chExt cx="289058" cy="215706"/>
            </a:xfrm>
          </p:grpSpPr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5759471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5832529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5903999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6048529" y="3240000"/>
                <a:ext cx="0" cy="21570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5977058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Группа 109"/>
            <p:cNvGrpSpPr>
              <a:grpSpLocks/>
            </p:cNvGrpSpPr>
            <p:nvPr/>
          </p:nvGrpSpPr>
          <p:grpSpPr bwMode="auto">
            <a:xfrm>
              <a:off x="1115568" y="2564904"/>
              <a:ext cx="287471" cy="215706"/>
              <a:chOff x="5760000" y="3240000"/>
              <a:chExt cx="287471" cy="215706"/>
            </a:xfrm>
          </p:grpSpPr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576000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>
                <a:off x="5831471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>
                <a:off x="590453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>
                <a:off x="6047471" y="3240000"/>
                <a:ext cx="0" cy="21570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597600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Группа 115"/>
            <p:cNvGrpSpPr>
              <a:grpSpLocks/>
            </p:cNvGrpSpPr>
            <p:nvPr/>
          </p:nvGrpSpPr>
          <p:grpSpPr bwMode="auto">
            <a:xfrm>
              <a:off x="1476098" y="2564904"/>
              <a:ext cx="287470" cy="215706"/>
              <a:chOff x="5760530" y="3240000"/>
              <a:chExt cx="287470" cy="215706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576053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583200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5905059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6048000" y="3240000"/>
                <a:ext cx="0" cy="21570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597653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Группа 121"/>
            <p:cNvGrpSpPr>
              <a:grpSpLocks/>
            </p:cNvGrpSpPr>
            <p:nvPr/>
          </p:nvGrpSpPr>
          <p:grpSpPr bwMode="auto">
            <a:xfrm>
              <a:off x="1835039" y="2564904"/>
              <a:ext cx="289058" cy="215706"/>
              <a:chOff x="5759471" y="3240000"/>
              <a:chExt cx="289058" cy="215706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5759471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5832529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5903999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6048529" y="3240000"/>
                <a:ext cx="0" cy="21570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5977058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па 127"/>
            <p:cNvGrpSpPr>
              <a:grpSpLocks/>
            </p:cNvGrpSpPr>
            <p:nvPr/>
          </p:nvGrpSpPr>
          <p:grpSpPr bwMode="auto">
            <a:xfrm>
              <a:off x="2195568" y="2564904"/>
              <a:ext cx="287471" cy="215706"/>
              <a:chOff x="5760000" y="3240000"/>
              <a:chExt cx="287471" cy="215706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576000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5831471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590453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6047471" y="3240000"/>
                <a:ext cx="0" cy="21570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5976000" y="3240000"/>
                <a:ext cx="0" cy="107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Группа 202"/>
          <p:cNvGrpSpPr>
            <a:grpSpLocks/>
          </p:cNvGrpSpPr>
          <p:nvPr/>
        </p:nvGrpSpPr>
        <p:grpSpPr bwMode="auto">
          <a:xfrm>
            <a:off x="720725" y="4779963"/>
            <a:ext cx="1474788" cy="360362"/>
            <a:chOff x="720000" y="5040000"/>
            <a:chExt cx="1476000" cy="360040"/>
          </a:xfrm>
        </p:grpSpPr>
        <p:grpSp>
          <p:nvGrpSpPr>
            <p:cNvPr id="59" name="Группа 168"/>
            <p:cNvGrpSpPr>
              <a:grpSpLocks/>
            </p:cNvGrpSpPr>
            <p:nvPr/>
          </p:nvGrpSpPr>
          <p:grpSpPr bwMode="auto">
            <a:xfrm>
              <a:off x="720000" y="5040000"/>
              <a:ext cx="1476000" cy="360040"/>
              <a:chOff x="2771800" y="2564904"/>
              <a:chExt cx="3096344" cy="360040"/>
            </a:xfrm>
          </p:grpSpPr>
          <p:sp>
            <p:nvSpPr>
              <p:cNvPr id="84" name="Прямоугольник 169"/>
              <p:cNvSpPr>
                <a:spLocks noChangeArrowheads="1"/>
              </p:cNvSpPr>
              <p:nvPr/>
            </p:nvSpPr>
            <p:spPr bwMode="auto">
              <a:xfrm>
                <a:off x="2771800" y="2672944"/>
                <a:ext cx="3096344" cy="252000"/>
              </a:xfrm>
              <a:prstGeom prst="rect">
                <a:avLst/>
              </a:prstGeom>
              <a:solidFill>
                <a:srgbClr val="FFB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Прямоугольник 170"/>
              <p:cNvSpPr>
                <a:spLocks noChangeArrowheads="1"/>
              </p:cNvSpPr>
              <p:nvPr/>
            </p:nvSpPr>
            <p:spPr bwMode="auto">
              <a:xfrm>
                <a:off x="2771800" y="2564904"/>
                <a:ext cx="3096344" cy="108000"/>
              </a:xfrm>
              <a:prstGeom prst="rect">
                <a:avLst/>
              </a:prstGeom>
              <a:solidFill>
                <a:srgbClr val="FAD4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0" name="Группа 171"/>
            <p:cNvGrpSpPr>
              <a:grpSpLocks/>
            </p:cNvGrpSpPr>
            <p:nvPr/>
          </p:nvGrpSpPr>
          <p:grpSpPr bwMode="auto">
            <a:xfrm>
              <a:off x="791497" y="5040000"/>
              <a:ext cx="289162" cy="215707"/>
              <a:chOff x="5759497" y="3240000"/>
              <a:chExt cx="289162" cy="215707"/>
            </a:xfrm>
          </p:grpSpPr>
          <p:cxnSp>
            <p:nvCxnSpPr>
              <p:cNvPr id="79" name="Прямая соединительная линия 78"/>
              <p:cNvCxnSpPr/>
              <p:nvPr/>
            </p:nvCxnSpPr>
            <p:spPr>
              <a:xfrm>
                <a:off x="5759497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5832581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>
                <a:off x="5904077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6048659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>
                <a:off x="5977162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Группа 177"/>
            <p:cNvGrpSpPr>
              <a:grpSpLocks/>
            </p:cNvGrpSpPr>
            <p:nvPr/>
          </p:nvGrpSpPr>
          <p:grpSpPr bwMode="auto">
            <a:xfrm>
              <a:off x="1152155" y="5040000"/>
              <a:ext cx="287574" cy="215707"/>
              <a:chOff x="5760155" y="3240000"/>
              <a:chExt cx="287574" cy="215707"/>
            </a:xfrm>
          </p:grpSpPr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5760155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>
                <a:off x="5831652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>
                <a:off x="5904737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>
                <a:off x="6047729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>
                <a:off x="5976232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Группа 183"/>
            <p:cNvGrpSpPr>
              <a:grpSpLocks/>
            </p:cNvGrpSpPr>
            <p:nvPr/>
          </p:nvGrpSpPr>
          <p:grpSpPr bwMode="auto">
            <a:xfrm>
              <a:off x="1511224" y="5040000"/>
              <a:ext cx="289162" cy="215707"/>
              <a:chOff x="5759224" y="3240000"/>
              <a:chExt cx="289162" cy="215707"/>
            </a:xfrm>
          </p:grpSpPr>
          <p:cxnSp>
            <p:nvCxnSpPr>
              <p:cNvPr id="69" name="Прямая соединительная линия 68"/>
              <p:cNvCxnSpPr/>
              <p:nvPr/>
            </p:nvCxnSpPr>
            <p:spPr>
              <a:xfrm>
                <a:off x="5759224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>
                <a:off x="5832309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>
                <a:off x="5903806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>
                <a:off x="6048386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5976891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Группа 189"/>
            <p:cNvGrpSpPr>
              <a:grpSpLocks/>
            </p:cNvGrpSpPr>
            <p:nvPr/>
          </p:nvGrpSpPr>
          <p:grpSpPr bwMode="auto">
            <a:xfrm>
              <a:off x="1871884" y="5040000"/>
              <a:ext cx="287573" cy="215707"/>
              <a:chOff x="5759884" y="3240000"/>
              <a:chExt cx="287573" cy="215707"/>
            </a:xfrm>
          </p:grpSpPr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5759884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5831379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5904464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6047457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>
                <a:off x="5975961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Группа 229"/>
          <p:cNvGrpSpPr>
            <a:grpSpLocks/>
          </p:cNvGrpSpPr>
          <p:nvPr/>
        </p:nvGrpSpPr>
        <p:grpSpPr bwMode="auto">
          <a:xfrm>
            <a:off x="720725" y="5853113"/>
            <a:ext cx="3275013" cy="360362"/>
            <a:chOff x="720000" y="5760000"/>
            <a:chExt cx="3276000" cy="360040"/>
          </a:xfrm>
        </p:grpSpPr>
        <p:grpSp>
          <p:nvGrpSpPr>
            <p:cNvPr id="87" name="Группа 133"/>
            <p:cNvGrpSpPr>
              <a:grpSpLocks/>
            </p:cNvGrpSpPr>
            <p:nvPr/>
          </p:nvGrpSpPr>
          <p:grpSpPr bwMode="auto">
            <a:xfrm>
              <a:off x="720000" y="5760000"/>
              <a:ext cx="3276000" cy="360040"/>
              <a:chOff x="2771800" y="2564904"/>
              <a:chExt cx="3096344" cy="360040"/>
            </a:xfrm>
          </p:grpSpPr>
          <p:sp>
            <p:nvSpPr>
              <p:cNvPr id="143" name="Прямоугольник 134"/>
              <p:cNvSpPr>
                <a:spLocks noChangeArrowheads="1"/>
              </p:cNvSpPr>
              <p:nvPr/>
            </p:nvSpPr>
            <p:spPr bwMode="auto">
              <a:xfrm>
                <a:off x="2771800" y="2672944"/>
                <a:ext cx="3096344" cy="252000"/>
              </a:xfrm>
              <a:prstGeom prst="rect">
                <a:avLst/>
              </a:prstGeom>
              <a:solidFill>
                <a:srgbClr val="FFB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" name="Прямоугольник 135"/>
              <p:cNvSpPr>
                <a:spLocks noChangeArrowheads="1"/>
              </p:cNvSpPr>
              <p:nvPr/>
            </p:nvSpPr>
            <p:spPr bwMode="auto">
              <a:xfrm>
                <a:off x="2771800" y="2564904"/>
                <a:ext cx="3096344" cy="108000"/>
              </a:xfrm>
              <a:prstGeom prst="rect">
                <a:avLst/>
              </a:prstGeom>
              <a:solidFill>
                <a:srgbClr val="FAD4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8" name="Группа 136"/>
            <p:cNvGrpSpPr>
              <a:grpSpLocks/>
            </p:cNvGrpSpPr>
            <p:nvPr/>
          </p:nvGrpSpPr>
          <p:grpSpPr bwMode="auto">
            <a:xfrm>
              <a:off x="791460" y="5760000"/>
              <a:ext cx="289012" cy="215707"/>
              <a:chOff x="5759460" y="3240000"/>
              <a:chExt cx="289012" cy="215707"/>
            </a:xfrm>
          </p:grpSpPr>
          <p:cxnSp>
            <p:nvCxnSpPr>
              <p:cNvPr id="138" name="Прямая соединительная линия 137"/>
              <p:cNvCxnSpPr/>
              <p:nvPr/>
            </p:nvCxnSpPr>
            <p:spPr>
              <a:xfrm>
                <a:off x="5759460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Прямая соединительная линия 138"/>
              <p:cNvCxnSpPr/>
              <p:nvPr/>
            </p:nvCxnSpPr>
            <p:spPr>
              <a:xfrm>
                <a:off x="5832507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Прямая соединительная линия 139"/>
              <p:cNvCxnSpPr/>
              <p:nvPr/>
            </p:nvCxnSpPr>
            <p:spPr>
              <a:xfrm>
                <a:off x="5903965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Прямая соединительная линия 140"/>
              <p:cNvCxnSpPr/>
              <p:nvPr/>
            </p:nvCxnSpPr>
            <p:spPr>
              <a:xfrm>
                <a:off x="6048472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Прямая соединительная линия 141"/>
              <p:cNvCxnSpPr/>
              <p:nvPr/>
            </p:nvCxnSpPr>
            <p:spPr>
              <a:xfrm>
                <a:off x="5977013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Группа 142"/>
            <p:cNvGrpSpPr>
              <a:grpSpLocks/>
            </p:cNvGrpSpPr>
            <p:nvPr/>
          </p:nvGrpSpPr>
          <p:grpSpPr bwMode="auto">
            <a:xfrm>
              <a:off x="1151930" y="5760000"/>
              <a:ext cx="287425" cy="215707"/>
              <a:chOff x="5759930" y="3240000"/>
              <a:chExt cx="287425" cy="215707"/>
            </a:xfrm>
          </p:grpSpPr>
          <p:cxnSp>
            <p:nvCxnSpPr>
              <p:cNvPr id="133" name="Прямая соединительная линия 132"/>
              <p:cNvCxnSpPr/>
              <p:nvPr/>
            </p:nvCxnSpPr>
            <p:spPr>
              <a:xfrm>
                <a:off x="5759930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Прямая соединительная линия 133"/>
              <p:cNvCxnSpPr/>
              <p:nvPr/>
            </p:nvCxnSpPr>
            <p:spPr>
              <a:xfrm>
                <a:off x="5831390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Прямая соединительная линия 134"/>
              <p:cNvCxnSpPr/>
              <p:nvPr/>
            </p:nvCxnSpPr>
            <p:spPr>
              <a:xfrm>
                <a:off x="5904437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Прямая соединительная линия 135"/>
              <p:cNvCxnSpPr/>
              <p:nvPr/>
            </p:nvCxnSpPr>
            <p:spPr>
              <a:xfrm>
                <a:off x="6047355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Прямая соединительная линия 136"/>
              <p:cNvCxnSpPr/>
              <p:nvPr/>
            </p:nvCxnSpPr>
            <p:spPr>
              <a:xfrm>
                <a:off x="5975895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Группа 148"/>
            <p:cNvGrpSpPr>
              <a:grpSpLocks/>
            </p:cNvGrpSpPr>
            <p:nvPr/>
          </p:nvGrpSpPr>
          <p:grpSpPr bwMode="auto">
            <a:xfrm>
              <a:off x="1512402" y="5760000"/>
              <a:ext cx="287424" cy="215707"/>
              <a:chOff x="5760402" y="3240000"/>
              <a:chExt cx="287424" cy="215707"/>
            </a:xfrm>
          </p:grpSpPr>
          <p:cxnSp>
            <p:nvCxnSpPr>
              <p:cNvPr id="128" name="Прямая соединительная линия 127"/>
              <p:cNvCxnSpPr/>
              <p:nvPr/>
            </p:nvCxnSpPr>
            <p:spPr>
              <a:xfrm>
                <a:off x="5760402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Прямая соединительная линия 128"/>
              <p:cNvCxnSpPr/>
              <p:nvPr/>
            </p:nvCxnSpPr>
            <p:spPr>
              <a:xfrm>
                <a:off x="5831861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Прямая соединительная линия 129"/>
              <p:cNvCxnSpPr/>
              <p:nvPr/>
            </p:nvCxnSpPr>
            <p:spPr>
              <a:xfrm>
                <a:off x="5904908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Прямая соединительная линия 130"/>
              <p:cNvCxnSpPr/>
              <p:nvPr/>
            </p:nvCxnSpPr>
            <p:spPr>
              <a:xfrm>
                <a:off x="6047826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/>
              <p:nvPr/>
            </p:nvCxnSpPr>
            <p:spPr>
              <a:xfrm>
                <a:off x="5976367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Группа 154"/>
            <p:cNvGrpSpPr>
              <a:grpSpLocks/>
            </p:cNvGrpSpPr>
            <p:nvPr/>
          </p:nvGrpSpPr>
          <p:grpSpPr bwMode="auto">
            <a:xfrm>
              <a:off x="1871285" y="5760000"/>
              <a:ext cx="289012" cy="215707"/>
              <a:chOff x="5759285" y="3240000"/>
              <a:chExt cx="289012" cy="215707"/>
            </a:xfrm>
          </p:grpSpPr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5759285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5832332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5903790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6048297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Прямая соединительная линия 126"/>
              <p:cNvCxnSpPr/>
              <p:nvPr/>
            </p:nvCxnSpPr>
            <p:spPr>
              <a:xfrm>
                <a:off x="5976838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Группа 160"/>
            <p:cNvGrpSpPr>
              <a:grpSpLocks/>
            </p:cNvGrpSpPr>
            <p:nvPr/>
          </p:nvGrpSpPr>
          <p:grpSpPr bwMode="auto">
            <a:xfrm>
              <a:off x="2231756" y="5760000"/>
              <a:ext cx="289012" cy="215707"/>
              <a:chOff x="5759756" y="3240000"/>
              <a:chExt cx="289012" cy="215707"/>
            </a:xfrm>
          </p:grpSpPr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5759756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5832803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5904263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6048768" y="3240000"/>
                <a:ext cx="0" cy="21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>
                <a:off x="5977310" y="3240000"/>
                <a:ext cx="0" cy="10785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Группа 228"/>
            <p:cNvGrpSpPr>
              <a:grpSpLocks/>
            </p:cNvGrpSpPr>
            <p:nvPr/>
          </p:nvGrpSpPr>
          <p:grpSpPr bwMode="auto">
            <a:xfrm>
              <a:off x="2592227" y="5760000"/>
              <a:ext cx="1367249" cy="215707"/>
              <a:chOff x="1304627" y="5912400"/>
              <a:chExt cx="1367249" cy="215707"/>
            </a:xfrm>
          </p:grpSpPr>
          <p:grpSp>
            <p:nvGrpSpPr>
              <p:cNvPr id="94" name="Группа 204"/>
              <p:cNvGrpSpPr>
                <a:grpSpLocks/>
              </p:cNvGrpSpPr>
              <p:nvPr/>
            </p:nvGrpSpPr>
            <p:grpSpPr bwMode="auto">
              <a:xfrm>
                <a:off x="1304627" y="5912400"/>
                <a:ext cx="287424" cy="215707"/>
                <a:chOff x="5760227" y="3240000"/>
                <a:chExt cx="287424" cy="215707"/>
              </a:xfrm>
            </p:grpSpPr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60227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831686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5904733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6047651" y="3240000"/>
                  <a:ext cx="0" cy="2157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976192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Группа 210"/>
              <p:cNvGrpSpPr>
                <a:grpSpLocks/>
              </p:cNvGrpSpPr>
              <p:nvPr/>
            </p:nvGrpSpPr>
            <p:grpSpPr bwMode="auto">
              <a:xfrm>
                <a:off x="1665097" y="5912400"/>
                <a:ext cx="287425" cy="215707"/>
                <a:chOff x="5760697" y="3240000"/>
                <a:chExt cx="287425" cy="215707"/>
              </a:xfrm>
            </p:grpSpPr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60697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832157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5905204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6048122" y="3240000"/>
                  <a:ext cx="0" cy="2157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5976662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Группа 216"/>
              <p:cNvGrpSpPr>
                <a:grpSpLocks/>
              </p:cNvGrpSpPr>
              <p:nvPr/>
            </p:nvGrpSpPr>
            <p:grpSpPr bwMode="auto">
              <a:xfrm>
                <a:off x="2023981" y="5912400"/>
                <a:ext cx="287425" cy="215707"/>
                <a:chOff x="5759581" y="3240000"/>
                <a:chExt cx="287425" cy="215707"/>
              </a:xfrm>
            </p:grpSpPr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5759581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5831040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904088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6047006" y="3240000"/>
                  <a:ext cx="0" cy="2157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5975546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7" name="Группа 222"/>
              <p:cNvGrpSpPr>
                <a:grpSpLocks/>
              </p:cNvGrpSpPr>
              <p:nvPr/>
            </p:nvGrpSpPr>
            <p:grpSpPr bwMode="auto">
              <a:xfrm>
                <a:off x="2384452" y="5912400"/>
                <a:ext cx="287424" cy="215707"/>
                <a:chOff x="5760052" y="3240000"/>
                <a:chExt cx="287424" cy="215707"/>
              </a:xfrm>
            </p:grpSpPr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760052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5831511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904558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6047476" y="3240000"/>
                  <a:ext cx="0" cy="2157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5976017" y="3240000"/>
                  <a:ext cx="0" cy="10785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45" name="Прямоугольник 144"/>
          <p:cNvSpPr/>
          <p:nvPr/>
        </p:nvSpPr>
        <p:spPr>
          <a:xfrm>
            <a:off x="1366104" y="1772816"/>
            <a:ext cx="49885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</a:p>
        </p:txBody>
      </p:sp>
      <p:sp>
        <p:nvSpPr>
          <p:cNvPr id="146" name="Прямоугольник 145"/>
          <p:cNvSpPr/>
          <p:nvPr/>
        </p:nvSpPr>
        <p:spPr>
          <a:xfrm>
            <a:off x="1006064" y="2780928"/>
            <a:ext cx="49885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>
            <a:off x="703263" y="2492375"/>
            <a:ext cx="0" cy="144145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1816100" y="2492375"/>
            <a:ext cx="0" cy="144145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Прямоугольник 148"/>
          <p:cNvSpPr/>
          <p:nvPr/>
        </p:nvSpPr>
        <p:spPr>
          <a:xfrm>
            <a:off x="1977434" y="2742019"/>
            <a:ext cx="1334019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?</a:t>
            </a:r>
          </a:p>
        </p:txBody>
      </p:sp>
      <p:sp>
        <p:nvSpPr>
          <p:cNvPr id="150" name="Прямоугольник 149"/>
          <p:cNvSpPr/>
          <p:nvPr/>
        </p:nvSpPr>
        <p:spPr>
          <a:xfrm>
            <a:off x="1133249" y="4033639"/>
            <a:ext cx="49885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</a:p>
        </p:txBody>
      </p:sp>
      <p:sp>
        <p:nvSpPr>
          <p:cNvPr id="151" name="Прямоугольник 150"/>
          <p:cNvSpPr/>
          <p:nvPr/>
        </p:nvSpPr>
        <p:spPr>
          <a:xfrm>
            <a:off x="2111296" y="6126395"/>
            <a:ext cx="49885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703263" y="4797425"/>
            <a:ext cx="0" cy="143986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2185988" y="4797425"/>
            <a:ext cx="0" cy="143986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Прямоугольник 153"/>
          <p:cNvSpPr/>
          <p:nvPr/>
        </p:nvSpPr>
        <p:spPr>
          <a:xfrm>
            <a:off x="2592186" y="5046275"/>
            <a:ext cx="1334019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?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5827306" y="2742019"/>
            <a:ext cx="2462533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– 3 = 2</a:t>
            </a:r>
            <a:endParaRPr lang="ru-RU" sz="48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5822712" y="5046275"/>
            <a:ext cx="2462533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 – 4 = 5</a:t>
            </a:r>
            <a:endParaRPr lang="ru-RU" sz="48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7" name="Заголовок 156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1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1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Сегодня на уроке: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arctic%5Fanimals%5F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83181" cy="220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arctic%5Fanimals%5F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862" y="0"/>
            <a:ext cx="3110173" cy="220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arctic%5Fanimals%5F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035" y="0"/>
            <a:ext cx="3080969" cy="220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 descr="48104%5F1280%5F8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" y="3284984"/>
            <a:ext cx="3330387" cy="2081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5232359138%5Fb4089827e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68" y="3284983"/>
            <a:ext cx="3014576" cy="2081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 descr="1312017913_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844" y="3309915"/>
            <a:ext cx="2899156" cy="1997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65313" y="2348880"/>
            <a:ext cx="2286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2B1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белых медведей</a:t>
            </a:r>
            <a:endParaRPr lang="ru-RU" sz="2000" b="1" dirty="0">
              <a:solidFill>
                <a:srgbClr val="2B12B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5922763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2B1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моржа</a:t>
            </a:r>
            <a:endParaRPr lang="ru-RU" sz="2000" b="1" dirty="0">
              <a:solidFill>
                <a:srgbClr val="2B12B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864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315</Words>
  <Application>Microsoft Office PowerPoint</Application>
  <PresentationFormat>Экран (4:3)</PresentationFormat>
  <Paragraphs>97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Реши задачу</vt:lpstr>
      <vt:lpstr>Сколько треугольников  на рисунке?</vt:lpstr>
      <vt:lpstr>Проверь себя</vt:lpstr>
      <vt:lpstr>Слайд 7</vt:lpstr>
      <vt:lpstr>Сегодня на уроке: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  Сравните тексты задач. Чем они похожи? Чем отличаются? Реши задачи.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Малыш</dc:creator>
  <cp:lastModifiedBy>Малыш</cp:lastModifiedBy>
  <cp:revision>6</cp:revision>
  <dcterms:created xsi:type="dcterms:W3CDTF">2015-01-21T12:09:42Z</dcterms:created>
  <dcterms:modified xsi:type="dcterms:W3CDTF">2015-01-22T09:39:28Z</dcterms:modified>
</cp:coreProperties>
</file>