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71" r:id="rId4"/>
    <p:sldId id="276" r:id="rId5"/>
    <p:sldId id="269" r:id="rId6"/>
    <p:sldId id="272" r:id="rId7"/>
    <p:sldId id="273" r:id="rId8"/>
    <p:sldId id="280" r:id="rId9"/>
    <p:sldId id="278" r:id="rId10"/>
    <p:sldId id="274" r:id="rId11"/>
    <p:sldId id="275" r:id="rId12"/>
    <p:sldId id="27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CC00"/>
    <a:srgbClr val="CC3399"/>
    <a:srgbClr val="FF0000"/>
    <a:srgbClr val="008000"/>
    <a:srgbClr val="A50021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EA3A90-606C-4C64-A1EF-EF6F19279990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69D9C0-06CC-402C-94FE-BD884576E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5270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0244-59CF-4EAA-AA5C-FF0AE6CD9E12}" type="datetime1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D3E3D-8589-4BCA-B9B4-FDD472AE1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35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8DBF-E4CA-4E1C-B71B-884C8BA43302}" type="datetime1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F09A-A933-4B5A-B278-42591468B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597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5377C-8BA5-4D44-ACCC-0A000C952072}" type="datetime1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A8DCC-9A55-4CF5-B876-FDA641E7E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516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7663C-732A-4242-833F-D183C61BA05C}" type="datetime1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360C1-2601-41AD-9AC1-329B690D7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096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51675-E578-4A2A-916D-FDAD40E0AA5E}" type="datetime1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5ADA-7F90-4ACE-93B3-4294D4275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576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6296-E334-49E2-965B-8FF6A23CE235}" type="datetime1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16C0-C070-4ECC-92EE-EAF67EC0F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49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DE7FF-54F6-4937-89A0-DE1A9237AA7D}" type="datetime1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44D86-73C8-4721-850D-FA4541552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54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57EA-7A2E-41B0-BC1F-CECAD5614517}" type="datetime1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A084-FC19-48DC-BF6E-859035594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37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1995-63F2-4CA7-8CD1-3E55791691EB}" type="datetime1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A063-FC83-4798-821B-98CF8CF04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726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F3891-553C-4F9D-A65E-260BC9CF1649}" type="datetime1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C2F2-4522-4098-9D50-C74E5772D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887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AE1A8-7F5D-44BC-A2A1-4E3A10332C3B}" type="datetime1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AD0E1-D458-4136-BEB4-35AF2380A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71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705B43-5C98-404F-9BB1-8AB51FC7D664}" type="datetime1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F283F9-303F-43D4-8F4F-1553139C6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779912" y="2421316"/>
            <a:ext cx="4492551" cy="359612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Прозвенел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звонок,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Всех зовет на урок.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Математика пришла,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Занимай свои места.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Новое узнаем,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Знания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прибавим!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b="1" i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/>
            </a:r>
            <a:br>
              <a:rPr lang="ru-RU" sz="5400" b="1" i="1" dirty="0" smtClean="0">
                <a:solidFill>
                  <a:srgbClr val="A50021"/>
                </a:solidFill>
                <a:latin typeface="Arial" charset="0"/>
                <a:cs typeface="Arial" charset="0"/>
              </a:rPr>
            </a:br>
            <a:endParaRPr lang="ru-RU" sz="5400" b="1" i="1" dirty="0" smtClean="0">
              <a:solidFill>
                <a:srgbClr val="A50021"/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3" descr="H:\Documents and Settings\Aida\Рабочий стол\текстуры и фоны, клипарты\новеньки картинки\ufficio0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86375"/>
            <a:ext cx="20002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:\Documents and Settings\Aida\Рабочий стол\текстуры и фоны, клипарты\новеньки картинки\office pencil rolling h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357694"/>
            <a:ext cx="1523999" cy="152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Татьяна\Desktop\189605-fb04deffc97780b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4119553" cy="5421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Смайлик весёлый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072330" y="4714884"/>
            <a:ext cx="13573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Решаем выражения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d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, если 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d=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008000"/>
                </a:solidFill>
              </a:rPr>
              <a:t>               c – 5</a:t>
            </a:r>
            <a:r>
              <a:rPr lang="ru-RU" sz="4000" b="1" dirty="0" smtClean="0">
                <a:solidFill>
                  <a:srgbClr val="008000"/>
                </a:solidFill>
              </a:rPr>
              <a:t>, если </a:t>
            </a:r>
            <a:r>
              <a:rPr lang="en-US" sz="4000" b="1" dirty="0" smtClean="0">
                <a:solidFill>
                  <a:srgbClr val="008000"/>
                </a:solidFill>
              </a:rPr>
              <a:t>c=</a:t>
            </a:r>
            <a:r>
              <a:rPr lang="ru-RU" sz="4000" b="1" dirty="0" smtClean="0">
                <a:solidFill>
                  <a:srgbClr val="008000"/>
                </a:solidFill>
              </a:rPr>
              <a:t>15</a:t>
            </a:r>
            <a:endParaRPr lang="en-US" sz="4000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          </a:t>
            </a:r>
            <a:r>
              <a:rPr lang="en-US" sz="4000" b="1" dirty="0" smtClean="0">
                <a:solidFill>
                  <a:srgbClr val="FF0000"/>
                </a:solidFill>
              </a:rPr>
              <a:t>k – 10</a:t>
            </a:r>
            <a:r>
              <a:rPr lang="ru-RU" sz="4000" b="1" dirty="0" smtClean="0">
                <a:solidFill>
                  <a:srgbClr val="FF0000"/>
                </a:solidFill>
              </a:rPr>
              <a:t>, если </a:t>
            </a:r>
            <a:r>
              <a:rPr lang="en-US" sz="4000" b="1" dirty="0" smtClean="0">
                <a:solidFill>
                  <a:srgbClr val="FF0000"/>
                </a:solidFill>
              </a:rPr>
              <a:t>k=</a:t>
            </a:r>
            <a:r>
              <a:rPr lang="ru-RU" sz="4000" b="1" dirty="0" smtClean="0">
                <a:solidFill>
                  <a:srgbClr val="FF0000"/>
                </a:solidFill>
              </a:rPr>
              <a:t>32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                           </a:t>
            </a:r>
            <a:r>
              <a:rPr lang="en-US" sz="4000" b="1" dirty="0" smtClean="0">
                <a:solidFill>
                  <a:srgbClr val="0000FF"/>
                </a:solidFill>
              </a:rPr>
              <a:t>27 – x</a:t>
            </a:r>
            <a:r>
              <a:rPr lang="ru-RU" sz="4000" b="1" dirty="0" smtClean="0">
                <a:solidFill>
                  <a:srgbClr val="0000FF"/>
                </a:solidFill>
              </a:rPr>
              <a:t>, если </a:t>
            </a:r>
            <a:r>
              <a:rPr lang="en-US" sz="4000" b="1" dirty="0" smtClean="0">
                <a:solidFill>
                  <a:srgbClr val="0000FF"/>
                </a:solidFill>
              </a:rPr>
              <a:t>x=</a:t>
            </a:r>
            <a:r>
              <a:rPr lang="ru-RU" sz="4000" b="1" dirty="0" smtClean="0">
                <a:solidFill>
                  <a:srgbClr val="0000FF"/>
                </a:solidFill>
              </a:rPr>
              <a:t>5</a:t>
            </a:r>
            <a:endParaRPr lang="en-US" sz="40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CC3399"/>
                </a:solidFill>
              </a:rPr>
              <a:t>                   a + 90</a:t>
            </a:r>
            <a:r>
              <a:rPr lang="ru-RU" sz="4000" b="1" dirty="0" smtClean="0">
                <a:solidFill>
                  <a:srgbClr val="CC3399"/>
                </a:solidFill>
              </a:rPr>
              <a:t>, если </a:t>
            </a:r>
            <a:r>
              <a:rPr lang="en-US" sz="4000" b="1" dirty="0" smtClean="0">
                <a:solidFill>
                  <a:srgbClr val="CC3399"/>
                </a:solidFill>
              </a:rPr>
              <a:t>a=</a:t>
            </a:r>
            <a:r>
              <a:rPr lang="ru-RU" sz="4000" b="1" dirty="0" smtClean="0">
                <a:solidFill>
                  <a:srgbClr val="CC3399"/>
                </a:solidFill>
              </a:rPr>
              <a:t>10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63C-732A-4242-833F-D183C61BA05C}" type="datetime1">
              <a:rPr lang="ru-RU" smtClean="0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60C1-2601-41AD-9AC1-329B690D748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Рисунок 6" descr="Смайлик весёлый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00034" y="4357694"/>
            <a:ext cx="13573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Алгоритм решения буквенных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выражений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1. прочитать</a:t>
            </a:r>
          </a:p>
          <a:p>
            <a:r>
              <a:rPr lang="ru-RU" sz="4000" b="1" dirty="0" smtClean="0">
                <a:solidFill>
                  <a:srgbClr val="0000FF"/>
                </a:solidFill>
              </a:rPr>
              <a:t>2. записать</a:t>
            </a:r>
          </a:p>
          <a:p>
            <a:r>
              <a:rPr lang="ru-RU" sz="4000" b="1" dirty="0" smtClean="0">
                <a:solidFill>
                  <a:srgbClr val="0000FF"/>
                </a:solidFill>
              </a:rPr>
              <a:t>3. подставить значение буквы в выражение</a:t>
            </a:r>
          </a:p>
          <a:p>
            <a:r>
              <a:rPr lang="ru-RU" sz="4000" b="1" dirty="0" smtClean="0">
                <a:solidFill>
                  <a:srgbClr val="0000FF"/>
                </a:solidFill>
              </a:rPr>
              <a:t>4. вычислить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63C-732A-4242-833F-D183C61BA05C}" type="datetime1">
              <a:rPr lang="ru-RU" smtClean="0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60C1-2601-41AD-9AC1-329B690D748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7" name="Рисунок 6" descr="Смайлик весёлый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929322" y="3929066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63C-732A-4242-833F-D183C61BA05C}" type="datetime1">
              <a:rPr lang="ru-RU" smtClean="0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60C1-2601-41AD-9AC1-329B690D748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428604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3"/>
            <a:ext cx="7918648" cy="1296143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Домашнее задание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428868"/>
            <a:ext cx="5688632" cy="504056"/>
          </a:xfrm>
        </p:spPr>
        <p:txBody>
          <a:bodyPr/>
          <a:lstStyle/>
          <a:p>
            <a:pPr algn="l"/>
            <a:r>
              <a:rPr lang="ru-RU" sz="4800" b="1" i="1" dirty="0" smtClean="0">
                <a:solidFill>
                  <a:srgbClr val="002060"/>
                </a:solidFill>
              </a:rPr>
              <a:t>№ 5 стр.77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Татьяна\Desktop\tim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09" y="3755628"/>
            <a:ext cx="4070379" cy="2759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Смайлик весёлый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42910" y="3786190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581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28662" y="1428736"/>
            <a:ext cx="792961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              54 </a:t>
            </a:r>
            <a:r>
              <a:rPr lang="ru-RU" sz="4800" b="1" dirty="0" smtClean="0">
                <a:solidFill>
                  <a:srgbClr val="C00000"/>
                </a:solidFill>
              </a:rPr>
              <a:t>+ 20   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             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      70 - 5  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                                                                                                 </a:t>
            </a:r>
            <a:r>
              <a:rPr lang="ru-RU" sz="4800" b="1" dirty="0" smtClean="0">
                <a:solidFill>
                  <a:srgbClr val="C00000"/>
                </a:solidFill>
              </a:rPr>
              <a:t>36 - 20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                           </a:t>
            </a:r>
          </a:p>
          <a:p>
            <a:pPr algn="just"/>
            <a:r>
              <a:rPr lang="ru-RU" sz="3600" b="1" dirty="0" smtClean="0">
                <a:solidFill>
                  <a:srgbClr val="C00000"/>
                </a:solidFill>
              </a:rPr>
              <a:t>       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           </a:t>
            </a:r>
            <a:r>
              <a:rPr lang="ru-RU" sz="4800" b="1" dirty="0" smtClean="0">
                <a:solidFill>
                  <a:srgbClr val="C00000"/>
                </a:solidFill>
              </a:rPr>
              <a:t>14 </a:t>
            </a:r>
            <a:r>
              <a:rPr lang="ru-RU" sz="4800" b="1" dirty="0" smtClean="0">
                <a:solidFill>
                  <a:srgbClr val="C00000"/>
                </a:solidFill>
              </a:rPr>
              <a:t>+ </a:t>
            </a:r>
            <a:r>
              <a:rPr lang="ru-RU" sz="4800" b="1" dirty="0" smtClean="0">
                <a:solidFill>
                  <a:srgbClr val="C00000"/>
                </a:solidFill>
              </a:rPr>
              <a:t>а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00364" y="357166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Устно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Смайлик весёлый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0" y="1785926"/>
            <a:ext cx="35718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53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779912" y="2421316"/>
            <a:ext cx="4492551" cy="359612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/>
            </a:r>
            <a:br>
              <a:rPr lang="ru-RU" sz="5400" b="1" i="1" dirty="0" smtClean="0">
                <a:solidFill>
                  <a:srgbClr val="A50021"/>
                </a:solidFill>
                <a:latin typeface="Arial" charset="0"/>
                <a:cs typeface="Arial" charset="0"/>
              </a:rPr>
            </a:br>
            <a:r>
              <a:rPr lang="ru-RU" sz="5400" b="1" i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Буквенные выражения. </a:t>
            </a:r>
          </a:p>
        </p:txBody>
      </p:sp>
      <p:pic>
        <p:nvPicPr>
          <p:cNvPr id="2051" name="Picture 3" descr="H:\Documents and Settings\Aida\Рабочий стол\текстуры и фоны, клипарты\новеньки картинки\ufficio0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86375"/>
            <a:ext cx="20002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:\Documents and Settings\Aida\Рабочий стол\текстуры и фоны, клипарты\новеньки картинки\office pencil rolling h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357694"/>
            <a:ext cx="1523999" cy="152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Татьяна\Desktop\189605-fb04deffc97780b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4119553" cy="5421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4876" y="1428736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A50021"/>
                </a:solidFill>
              </a:rPr>
              <a:t>Тема:</a:t>
            </a:r>
            <a:endParaRPr lang="ru-RU" sz="4800" b="1" i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63C-732A-4242-833F-D183C61BA05C}" type="datetime1">
              <a:rPr lang="ru-RU" smtClean="0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60C1-2601-41AD-9AC1-329B690D748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63C-732A-4242-833F-D183C61BA05C}" type="datetime1">
              <a:rPr lang="ru-RU" smtClean="0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60C1-2601-41AD-9AC1-329B690D748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4911741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Цель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урока:     </a:t>
            </a:r>
            <a:r>
              <a:rPr lang="ru-RU" sz="3600" b="1" i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н</a:t>
            </a:r>
            <a:r>
              <a:rPr lang="ru-RU" sz="3600" b="1" i="1" dirty="0" smtClean="0">
                <a:solidFill>
                  <a:srgbClr val="A50021"/>
                </a:solidFill>
                <a:latin typeface="Arial" charset="0"/>
                <a:cs typeface="Arial" charset="0"/>
              </a:rPr>
              <a:t>аучиться 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читать,</a:t>
            </a:r>
            <a:r>
              <a:rPr lang="ru-RU" sz="3600" b="1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</a:p>
          <a:p>
            <a:pPr algn="r"/>
            <a:r>
              <a:rPr lang="ru-RU" sz="3600" b="1" i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составлять </a:t>
            </a:r>
            <a:r>
              <a:rPr lang="ru-RU" sz="3600" b="1" i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буквенные выражения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, </a:t>
            </a:r>
            <a:endParaRPr lang="ru-RU" sz="3600" b="1" i="1" dirty="0" smtClean="0">
              <a:solidFill>
                <a:srgbClr val="A50021"/>
              </a:solidFill>
              <a:latin typeface="Arial" charset="0"/>
              <a:cs typeface="Arial" charset="0"/>
            </a:endParaRPr>
          </a:p>
          <a:p>
            <a:pPr algn="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находить значение этих выражений.</a:t>
            </a:r>
          </a:p>
        </p:txBody>
      </p:sp>
      <p:pic>
        <p:nvPicPr>
          <p:cNvPr id="8" name="Рисунок 7" descr="Смайлик весёлый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57158" y="3786190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63C-732A-4242-833F-D183C61BA05C}" type="datetime1">
              <a:rPr lang="ru-RU" smtClean="0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60C1-2601-41AD-9AC1-329B690D748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0719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85852" y="214291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cs typeface="Estrangelo Edessa" pitchFamily="66" charset="0"/>
              </a:rPr>
              <a:t>Латинский  алфавит</a:t>
            </a:r>
            <a:endParaRPr lang="ru-RU" sz="4400" b="1" i="1" dirty="0">
              <a:solidFill>
                <a:schemeClr val="accent4">
                  <a:lumMod val="50000"/>
                </a:schemeClr>
              </a:solidFill>
              <a:cs typeface="Estrangelo Edess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1357298"/>
            <a:ext cx="3429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A50021"/>
                </a:solidFill>
              </a:rPr>
              <a:t>Аа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а</a:t>
            </a:r>
          </a:p>
          <a:p>
            <a:r>
              <a:rPr lang="en-US" sz="4400" b="1" dirty="0" smtClean="0">
                <a:solidFill>
                  <a:srgbClr val="A50021"/>
                </a:solidFill>
              </a:rPr>
              <a:t>Cc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цэ</a:t>
            </a:r>
            <a:endParaRPr lang="en-US" sz="4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4400" b="1" dirty="0" err="1" smtClean="0">
                <a:solidFill>
                  <a:srgbClr val="A50021"/>
                </a:solidFill>
              </a:rPr>
              <a:t>Kk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ка</a:t>
            </a:r>
            <a:endParaRPr lang="en-US" sz="4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4400" b="1" dirty="0" smtClean="0">
                <a:solidFill>
                  <a:srgbClr val="A50021"/>
                </a:solidFill>
              </a:rPr>
              <a:t>Xx</a:t>
            </a:r>
            <a:r>
              <a:rPr lang="ru-RU" sz="4400" b="1" dirty="0" smtClean="0">
                <a:solidFill>
                  <a:srgbClr val="A50021"/>
                </a:solidFill>
              </a:rPr>
              <a:t>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- икс</a:t>
            </a:r>
            <a:endParaRPr lang="en-US" sz="4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4400" b="1" dirty="0" err="1" smtClean="0">
                <a:solidFill>
                  <a:srgbClr val="A50021"/>
                </a:solidFill>
              </a:rPr>
              <a:t>Yy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 - игрек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rgbClr val="A50021"/>
                </a:solidFill>
              </a:rPr>
              <a:t>Читаем выражения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                </a:t>
            </a:r>
            <a:r>
              <a:rPr lang="ru-RU" sz="5400" b="1" dirty="0" smtClean="0">
                <a:solidFill>
                  <a:srgbClr val="0070C0"/>
                </a:solidFill>
              </a:rPr>
              <a:t>8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ru-RU" sz="5400" b="1" dirty="0" smtClean="0">
                <a:solidFill>
                  <a:srgbClr val="0070C0"/>
                </a:solidFill>
              </a:rPr>
              <a:t>+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ru-RU" sz="5400" b="1" dirty="0" smtClean="0">
                <a:solidFill>
                  <a:srgbClr val="0070C0"/>
                </a:solidFill>
              </a:rPr>
              <a:t>с</a:t>
            </a:r>
            <a:endParaRPr lang="en-US" sz="5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008000"/>
                </a:solidFill>
              </a:rPr>
              <a:t>               </a:t>
            </a:r>
            <a:r>
              <a:rPr lang="en-US" sz="5400" b="1" dirty="0" smtClean="0">
                <a:solidFill>
                  <a:srgbClr val="008000"/>
                </a:solidFill>
              </a:rPr>
              <a:t>y </a:t>
            </a:r>
            <a:r>
              <a:rPr lang="en-US" sz="5400" b="1" dirty="0" smtClean="0">
                <a:solidFill>
                  <a:srgbClr val="008000"/>
                </a:solidFill>
              </a:rPr>
              <a:t>- 5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          </a:t>
            </a:r>
            <a:r>
              <a:rPr lang="en-US" sz="5400" b="1" dirty="0" smtClean="0">
                <a:solidFill>
                  <a:srgbClr val="FF0000"/>
                </a:solidFill>
              </a:rPr>
              <a:t>k - 10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                           </a:t>
            </a:r>
            <a:r>
              <a:rPr lang="en-US" sz="5400" b="1" dirty="0" smtClean="0">
                <a:solidFill>
                  <a:srgbClr val="0000FF"/>
                </a:solidFill>
              </a:rPr>
              <a:t>27 - x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CC3399"/>
                </a:solidFill>
              </a:rPr>
              <a:t>                   a + 90</a:t>
            </a:r>
            <a:endParaRPr lang="ru-RU" sz="5400" b="1" dirty="0">
              <a:solidFill>
                <a:srgbClr val="CC3399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63C-732A-4242-833F-D183C61BA05C}" type="datetime1">
              <a:rPr lang="ru-RU" smtClean="0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60C1-2601-41AD-9AC1-329B690D748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7" name="Рисунок 6" descr="Смайлик весёлый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71472" y="1571612"/>
            <a:ext cx="13573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63C-732A-4242-833F-D183C61BA05C}" type="datetime1">
              <a:rPr lang="ru-RU" smtClean="0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60C1-2601-41AD-9AC1-329B690D748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63C-732A-4242-833F-D183C61BA05C}" type="datetime1">
              <a:rPr lang="ru-RU" smtClean="0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60C1-2601-41AD-9AC1-329B690D748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929718" cy="49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математика -6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-6!</Template>
  <TotalTime>280</TotalTime>
  <Words>185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математика -6!</vt:lpstr>
      <vt:lpstr>    Прозвенел звонок, Всех зовет на урок. Математика пришла, Занимай свои места. Новое узнаем,    Знания прибавим!  </vt:lpstr>
      <vt:lpstr>Слайд 2</vt:lpstr>
      <vt:lpstr> Буквенные выражения. </vt:lpstr>
      <vt:lpstr>Слайд 4</vt:lpstr>
      <vt:lpstr>Слайд 5</vt:lpstr>
      <vt:lpstr>Слайд 6</vt:lpstr>
      <vt:lpstr>Читаем выражения</vt:lpstr>
      <vt:lpstr>Слайд 8</vt:lpstr>
      <vt:lpstr>Слайд 9</vt:lpstr>
      <vt:lpstr>Решаем выражения</vt:lpstr>
      <vt:lpstr>Алгоритм решения буквенных  выражений</vt:lpstr>
      <vt:lpstr>Слайд 12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</dc:title>
  <dc:creator>Татьяна</dc:creator>
  <dc:description>http://aida.ucoz.ru</dc:description>
  <cp:lastModifiedBy>Долаана</cp:lastModifiedBy>
  <cp:revision>29</cp:revision>
  <dcterms:created xsi:type="dcterms:W3CDTF">2013-10-21T04:42:55Z</dcterms:created>
  <dcterms:modified xsi:type="dcterms:W3CDTF">2014-12-07T13:18:08Z</dcterms:modified>
</cp:coreProperties>
</file>