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69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  <a:srgbClr val="FF9999"/>
    <a:srgbClr val="33CCCC"/>
    <a:srgbClr val="FF9966"/>
    <a:srgbClr val="336699"/>
    <a:srgbClr val="9933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 autoAdjust="0"/>
    <p:restoredTop sz="94660"/>
  </p:normalViewPr>
  <p:slideViewPr>
    <p:cSldViewPr>
      <p:cViewPr>
        <p:scale>
          <a:sx n="69" d="100"/>
          <a:sy n="69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16D18D-724E-4CBD-9CA7-6F15CA50D6EC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FD5546-1BAB-4EA5-AE79-D9C5EF594E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CD8A98-B912-41E4-AA56-68FF8DB4A265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F52DE9-86B6-4515-9835-1B10E2E07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AC9030-2581-43FB-BCEE-B5B46C1AFC6C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593E81-D174-4DA2-9E7E-18270E98E6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9A9818-B9F5-4A5E-B788-681F719C4077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DE20A0-7314-4123-81F5-75DC514A1E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41A2CE-275E-410E-B52C-A825684CEF61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B8E14D-5230-4EE9-8DF1-13DABC028E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E1D46F-3B2D-4245-8D57-B3D69EDD1B78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A75B33-DAD8-46D9-8038-A1A2156E8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E7CF3F-22EE-4766-A647-BF5F9C0F72A0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228458-13FB-4698-98F3-7B39531B9B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3E62BD-CA84-41E0-BE30-11B0AB50598D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C3A504-DF73-4E5F-B3AD-7D4790E46E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7DD641-EC83-4965-BF3E-0D1AC992618C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5F52F7-9218-40A5-A076-F34D2F3D56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9F3328-A295-4A56-9EE9-60E6C8489FD8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4965AD-500B-4E9F-A335-72A431AFD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C6C32C-0248-4075-8875-52E616E051D0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BCBD48-3D13-477B-A505-1E46285182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F8F025-9C8A-4770-BC79-A38DDA195D58}" type="datetimeFigureOut">
              <a:rPr lang="ru-RU" smtClean="0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F9D2ADB-7E7A-4BA8-97C4-FCA9F13346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общеобразовательное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№3»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г.Когалыма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округа-Югры</a:t>
            </a:r>
            <a:endParaRPr lang="ru-RU" sz="1800" dirty="0" smtClean="0">
              <a:solidFill>
                <a:srgbClr val="002060"/>
              </a:solidFill>
              <a:cs typeface="Trebuchet MS" pitchFamily="34" charset="0"/>
            </a:endParaRPr>
          </a:p>
        </p:txBody>
      </p:sp>
      <p:sp>
        <p:nvSpPr>
          <p:cNvPr id="13315" name="Содержимое 14"/>
          <p:cNvSpPr>
            <a:spLocks noGrp="1"/>
          </p:cNvSpPr>
          <p:nvPr>
            <p:ph sz="half" idx="1"/>
          </p:nvPr>
        </p:nvSpPr>
        <p:spPr>
          <a:xfrm>
            <a:off x="1071538" y="1928802"/>
            <a:ext cx="3695700" cy="4003675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Тляубаева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Зульфия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Галеевна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начальных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классов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Предмет: математика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«Б»</a:t>
            </a:r>
          </a:p>
        </p:txBody>
      </p:sp>
      <p:pic>
        <p:nvPicPr>
          <p:cNvPr id="13314" name="Содержимое 11" descr="DSCN59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785926"/>
            <a:ext cx="3038302" cy="405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643734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defTabSz="914400"/>
            <a:r>
              <a:rPr lang="ru-RU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Этап самоопределения к деятельности (1-2 мин</a:t>
            </a:r>
            <a:r>
              <a:rPr lang="ru-RU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2000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cap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142976" y="5143512"/>
            <a:ext cx="7116763" cy="13668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ru-RU" sz="1700" b="1" dirty="0" smtClean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  <a:spcAft>
                <a:spcPct val="0"/>
              </a:spcAft>
              <a:buClrTx/>
            </a:pPr>
            <a:r>
              <a:rPr lang="ru-RU" sz="1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концентрация внимания учащихся и эмоциональный настрой к учебной деятельности. </a:t>
            </a:r>
          </a:p>
          <a:p>
            <a:pPr algn="l">
              <a:lnSpc>
                <a:spcPct val="90000"/>
              </a:lnSpc>
              <a:spcAft>
                <a:spcPct val="0"/>
              </a:spcAft>
              <a:buClrTx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организации учебной деятельности: фронтальная работа,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700" dirty="0" smtClean="0">
              <a:solidFill>
                <a:srgbClr val="404040"/>
              </a:solidFill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2286000" y="3063875"/>
            <a:ext cx="4572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endParaRPr lang="ru-RU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Содержимое 5" descr="SAM_4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6" y="2137428"/>
            <a:ext cx="3593535" cy="2650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Содержимое 15" descr="a2f8c4b0ce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5588" y="2309813"/>
            <a:ext cx="10128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http://ru.convdocs.org/pars_docs/refs/215/214166/214166_html_56aa744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975" y="3789363"/>
            <a:ext cx="128587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5" descr="SAM_4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89" y="2283478"/>
            <a:ext cx="3593534" cy="2650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фотки3\SAM_83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43446" y="2137743"/>
            <a:ext cx="3693271" cy="2769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0" name="TextBox 9"/>
          <p:cNvSpPr txBox="1"/>
          <p:nvPr/>
        </p:nvSpPr>
        <p:spPr>
          <a:xfrm>
            <a:off x="2643174" y="1571612"/>
            <a:ext cx="439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включение учащихся в деятельность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личностно- значимом уровне.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062680" cy="5968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cs typeface="Trebuchet MS" pitchFamily="34" charset="0"/>
              </a:rPr>
              <a:t>Самопроверка домашнего задания по </a:t>
            </a:r>
            <a:r>
              <a:rPr lang="ru-RU" sz="2400" dirty="0" smtClean="0">
                <a:solidFill>
                  <a:srgbClr val="0000FF"/>
                </a:solidFill>
                <a:cs typeface="Trebuchet MS" pitchFamily="34" charset="0"/>
              </a:rPr>
              <a:t>эталону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Текст 6"/>
          <p:cNvSpPr>
            <a:spLocks noGrp="1"/>
          </p:cNvSpPr>
          <p:nvPr>
            <p:ph type="body" idx="1"/>
          </p:nvPr>
        </p:nvSpPr>
        <p:spPr>
          <a:xfrm>
            <a:off x="1357290" y="2285992"/>
            <a:ext cx="3076575" cy="3603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smtClean="0">
                <a:solidFill>
                  <a:srgbClr val="0000FF"/>
                </a:solidFill>
              </a:rPr>
              <a:t>УУД</a:t>
            </a:r>
            <a:r>
              <a:rPr lang="ru-RU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3556" name="Текст 8"/>
          <p:cNvSpPr>
            <a:spLocks noGrp="1"/>
          </p:cNvSpPr>
          <p:nvPr>
            <p:ph type="body" sz="half" idx="3"/>
          </p:nvPr>
        </p:nvSpPr>
        <p:spPr>
          <a:xfrm>
            <a:off x="4857752" y="2357430"/>
            <a:ext cx="2914650" cy="15843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Форма работы</a:t>
            </a:r>
            <a:r>
              <a:rPr lang="ru-RU" sz="2000" i="1" dirty="0" smtClean="0">
                <a:solidFill>
                  <a:srgbClr val="CC0000"/>
                </a:solidFill>
              </a:rPr>
              <a:t>: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контроля: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самоконтроль</a:t>
            </a:r>
            <a:endParaRPr 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1285852" y="2786058"/>
            <a:ext cx="3143272" cy="3532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5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Познавательные: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извлечение  необходимой информации;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знаково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символических средств;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 действий по алгоритму;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Регулятивные: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коррекция;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500" dirty="0" smtClean="0"/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500" dirty="0" smtClean="0"/>
          </a:p>
        </p:txBody>
      </p:sp>
      <p:sp>
        <p:nvSpPr>
          <p:cNvPr id="23557" name="Объект 9"/>
          <p:cNvSpPr>
            <a:spLocks noGrp="1"/>
          </p:cNvSpPr>
          <p:nvPr>
            <p:ph sz="quarter" idx="4"/>
          </p:nvPr>
        </p:nvSpPr>
        <p:spPr>
          <a:xfrm>
            <a:off x="4857752" y="4357694"/>
            <a:ext cx="3000396" cy="17859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впиши вместо точек знаки «больше», «меньше».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&lt;7          12&lt;16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9&gt;5          36&gt;23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4&lt;6          20&lt;40</a:t>
            </a:r>
            <a:endParaRPr lang="ru-RU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928670"/>
            <a:ext cx="600079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степени усвоения учащимися учебного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чащиеся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осуществляют самопроверку пошагово, сравнивая с эталоном, выявляют и корректируют возможные ошибки.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29534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Этап актуализации знаний( 4-5 мин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4143372" y="1500174"/>
            <a:ext cx="4456120" cy="657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Прочитайте числа: 8 12 4 7 16 19 20 5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00562" y="2357430"/>
            <a:ext cx="3889375" cy="28082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можете сказать?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какие группы можно 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разделить эти числа?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1 группу чисел.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2 группу чисел.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 самое большое число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Объект 3"/>
          <p:cNvSpPr>
            <a:spLocks noGrp="1"/>
          </p:cNvSpPr>
          <p:nvPr>
            <p:ph sz="quarter" idx="2"/>
          </p:nvPr>
        </p:nvSpPr>
        <p:spPr>
          <a:xfrm>
            <a:off x="857224" y="5418138"/>
            <a:ext cx="7143800" cy="101125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r>
              <a:rPr lang="ru-RU" sz="1800" b="1" i="1" dirty="0" smtClean="0">
                <a:solidFill>
                  <a:srgbClr val="C00000"/>
                </a:solidFill>
              </a:rPr>
              <a:t>: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актуализация знаний.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Минута чистого письма</a:t>
            </a:r>
            <a:r>
              <a:rPr lang="ru-RU" sz="1800" b="1" dirty="0" smtClean="0">
                <a:solidFill>
                  <a:srgbClr val="C00000"/>
                </a:solidFill>
              </a:rPr>
              <a:t>.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>расположите все числа в порядке убывания.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596" y="1785926"/>
            <a:ext cx="3286148" cy="33575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орма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фронтальная, под руководством учителя, индивидуальная.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УУД: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Коммуникативные: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учёт разных мнений; выражение мыслей с точностью;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анализ, обобщение, извлечение необходимой информации.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28728" y="1000108"/>
            <a:ext cx="674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повторение изученного материала,  выявление трудностей.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3706813" cy="9239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карточками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2" y="3000372"/>
            <a:ext cx="3744913" cy="33575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УУД: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Регулятивные: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коррекция, оценка;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Познавательные: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анализ, построение речевого высказывания.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Коммуникативные: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выражать свои мысли, управление  поведением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партнера-коррекция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оценка его действий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4414" y="2928934"/>
            <a:ext cx="3105144" cy="31496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Рассмотрите записи. Что вы можете о них рассказать? Найдите лишнюю запись. Почему? Найдите значение выражений.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35+50      47+30     6+40        19+20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Найдите лишнее выражение.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6+7     8+6     4+9      5+8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Текст 4"/>
          <p:cNvSpPr>
            <a:spLocks noGrp="1"/>
          </p:cNvSpPr>
          <p:nvPr>
            <p:ph type="body" idx="4294967295"/>
          </p:nvPr>
        </p:nvSpPr>
        <p:spPr>
          <a:xfrm>
            <a:off x="1357290" y="2071678"/>
            <a:ext cx="2736850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числа 16, 8.</a:t>
            </a:r>
          </a:p>
        </p:txBody>
      </p:sp>
      <p:pic>
        <p:nvPicPr>
          <p:cNvPr id="25605" name="Picture 2" descr="F:\л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836613"/>
            <a:ext cx="2759075" cy="206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290646" cy="5829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3.Постановка учебной задачи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solidFill>
                <a:schemeClr val="tx1"/>
              </a:solidFill>
              <a:cs typeface="Trebuchet MS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5435601" y="2000239"/>
          <a:ext cx="3136928" cy="923937"/>
        </p:xfrm>
        <a:graphic>
          <a:graphicData uri="http://schemas.openxmlformats.org/drawingml/2006/table">
            <a:tbl>
              <a:tblPr/>
              <a:tblGrid>
                <a:gridCol w="478972"/>
                <a:gridCol w="516075"/>
                <a:gridCol w="534628"/>
                <a:gridCol w="536313"/>
                <a:gridCol w="534627"/>
                <a:gridCol w="536313"/>
              </a:tblGrid>
              <a:tr h="439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976" y="3143248"/>
            <a:ext cx="7737475" cy="20018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5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постановки учебной задачи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побуждающий от проблемной ситуации диалог.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Форма работы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фронтальная, под руководством учителя.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определение цели урока , заинтересованность  в изучении нового материала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1538" y="2000240"/>
          <a:ext cx="3887787" cy="954088"/>
        </p:xfrm>
        <a:graphic>
          <a:graphicData uri="http://schemas.openxmlformats.org/drawingml/2006/table">
            <a:tbl>
              <a:tblPr/>
              <a:tblGrid>
                <a:gridCol w="642942"/>
                <a:gridCol w="869945"/>
                <a:gridCol w="820738"/>
                <a:gridCol w="763587"/>
                <a:gridCol w="790575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13-7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214414" y="5429264"/>
          <a:ext cx="3653083" cy="914400"/>
        </p:xfrm>
        <a:graphic>
          <a:graphicData uri="http://schemas.openxmlformats.org/drawingml/2006/table">
            <a:tbl>
              <a:tblPr/>
              <a:tblGrid>
                <a:gridCol w="3653083"/>
              </a:tblGrid>
              <a:tr h="8572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Вопросы: Что такое задача?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каких частей  она состоит?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Определите  цели урока.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143504" y="5429264"/>
          <a:ext cx="3595688" cy="928694"/>
        </p:xfrm>
        <a:graphic>
          <a:graphicData uri="http://schemas.openxmlformats.org/drawingml/2006/table">
            <a:tbl>
              <a:tblPr/>
              <a:tblGrid>
                <a:gridCol w="3595688"/>
              </a:tblGrid>
              <a:tr h="928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Ученик: «Сегодня на уроке мы будем решать задачи».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00166" y="1142984"/>
            <a:ext cx="74216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993300"/>
                </a:solidFill>
                <a:cs typeface="Trebuchet MS" pitchFamily="34" charset="0"/>
              </a:rPr>
              <a:t>Цель:</a:t>
            </a:r>
            <a:r>
              <a:rPr lang="ru-RU" i="1" dirty="0" smtClean="0">
                <a:solidFill>
                  <a:srgbClr val="FF0000"/>
                </a:solidFill>
                <a:cs typeface="Trebuchet MS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возникновение проблемной ситуации, проговаривание цели урока.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5256212" cy="7381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4.Обобщение и систематизация знаний и способов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Текст 3"/>
          <p:cNvSpPr>
            <a:spLocks noGrp="1"/>
          </p:cNvSpPr>
          <p:nvPr>
            <p:ph type="body" idx="1"/>
          </p:nvPr>
        </p:nvSpPr>
        <p:spPr>
          <a:xfrm>
            <a:off x="928662" y="2357430"/>
            <a:ext cx="3386136" cy="4206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учителя:</a:t>
            </a:r>
          </a:p>
        </p:txBody>
      </p:sp>
      <p:sp>
        <p:nvSpPr>
          <p:cNvPr id="27652" name="Текст 4"/>
          <p:cNvSpPr>
            <a:spLocks noGrp="1"/>
          </p:cNvSpPr>
          <p:nvPr>
            <p:ph type="body" sz="half" idx="3"/>
          </p:nvPr>
        </p:nvSpPr>
        <p:spPr>
          <a:xfrm>
            <a:off x="5143504" y="2357430"/>
            <a:ext cx="2986087" cy="431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071538" y="2928934"/>
            <a:ext cx="3168650" cy="2663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1.Организует выполнение учащимися пробного учебного действия(решение задачи по учебнику).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2.Организует составление  совместного плана действий по решению проблемы(подобрать схему к тексту задачи).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2066" y="3143248"/>
            <a:ext cx="3141686" cy="22209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Строят план достижения цели.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2.Выбирают способ.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3.Приходят к пониманию проблемы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работы: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1800" dirty="0"/>
          </a:p>
          <a:p>
            <a:pPr marL="0" indent="0">
              <a:buFont typeface="Wingdings 2" pitchFamily="18" charset="2"/>
              <a:buNone/>
              <a:defRPr/>
            </a:pPr>
            <a:endParaRPr lang="ru-RU" sz="1800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sz="1800" dirty="0"/>
          </a:p>
          <a:p>
            <a:pPr marL="0" indent="0">
              <a:buFont typeface="Wingdings 2" pitchFamily="18" charset="2"/>
              <a:buNone/>
              <a:defRPr/>
            </a:pP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7290" y="5786454"/>
          <a:ext cx="6767512" cy="641350"/>
        </p:xfrm>
        <a:graphic>
          <a:graphicData uri="http://schemas.openxmlformats.org/drawingml/2006/table">
            <a:tbl>
              <a:tblPr/>
              <a:tblGrid>
                <a:gridCol w="676751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наиболее эффективного  способа достижения результата, применение знаний на практике.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660" name="Picture 3" descr="F:\фотки3\SAM_8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8913"/>
            <a:ext cx="2763838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1428735"/>
            <a:ext cx="564360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решение задач, обсуждение проекта её решения.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248547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подобрать схему к тексту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5799167" cy="12065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18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1 задача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аквариуме было несколько рыбок. Когда 9 рыбок убрали, то в аквариуме осталось 5.Сколько рыбок было в аквариуме?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2 задача</a:t>
            </a:r>
          </a:p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книге было 9 рассказов. Дети прочитали 5. Сколько осталось прочитать?</a:t>
            </a:r>
          </a:p>
        </p:txBody>
      </p:sp>
      <p:sp>
        <p:nvSpPr>
          <p:cNvPr id="28675" name="Объект 3"/>
          <p:cNvSpPr>
            <a:spLocks noGrp="1"/>
          </p:cNvSpPr>
          <p:nvPr>
            <p:ph sz="quarter" idx="2"/>
          </p:nvPr>
        </p:nvSpPr>
        <p:spPr>
          <a:xfrm>
            <a:off x="357158" y="3000372"/>
            <a:ext cx="3892547" cy="35972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1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  <a:r>
              <a:rPr lang="ru-RU" sz="1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-Что общего в задачах?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чем различие?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-Какая схема подошла к схеме? Почему?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-Сколько действий потребуется для решения задачи?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-Объясните выбор действия 2 задачи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-Какие из данных выражений подходят к 1 задаче? и к задаче 2?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9+5   9-5   9-4   14-9</a:t>
            </a:r>
          </a:p>
          <a:p>
            <a:pPr marL="0" indent="0">
              <a:buFont typeface="Wingdings 2" pitchFamily="18" charset="2"/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3438" y="3000372"/>
            <a:ext cx="4032250" cy="3571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  <a:r>
              <a:rPr lang="ru-RU" sz="1800" dirty="0" smtClean="0">
                <a:solidFill>
                  <a:srgbClr val="FF3300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Показ  каждой группы соответствия схемы и задачи.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Построение логической цепи рассуждений, доказательство.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Выбор выражений, запись схемы и завершение решения задачи.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УУД: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познавательные,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коммуникативные,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личностные,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регулятивные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3" descr="F:\фотки3\SAM_8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294297"/>
            <a:ext cx="2214578" cy="166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6381770" cy="8810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36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F:\фото\DSCN9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2000240"/>
            <a:ext cx="3959226" cy="296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F:\фото\DSCN9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973589" cy="294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205688" cy="1285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5. Усвоение образца комплексного применения знаний, умений, навыков.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учащихся по применению знаний.</a:t>
            </a:r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1538" y="1857364"/>
          <a:ext cx="7812087" cy="4581525"/>
        </p:xfrm>
        <a:graphic>
          <a:graphicData uri="http://schemas.openxmlformats.org/drawingml/2006/table">
            <a:tbl>
              <a:tblPr/>
              <a:tblGrid>
                <a:gridCol w="3848100"/>
                <a:gridCol w="3963987"/>
              </a:tblGrid>
              <a:tr h="458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еятельность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учителя: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1.Использование  разных методов и форм организации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Стимулирование учащихся к использованию  правильных способов выполнения заданий без боязни ошибиться.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3.Поощрение стремления ученика предлагать  свой способ работы(решение задачи).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4.Применение заданий, позволяющих ученику самому выбирать тип, форму материала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графическая,  условно-символическую).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учащихся: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учащихся. Составление схемы к задачи и её решение.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Взаимопроверка.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работы: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индивидуальная.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УУД: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регулятивные,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коммуникативные.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61263" cy="1079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6.Контроль и самоконтроль знаний, умений, навыков.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знаний и способов действий учащихся.</a:t>
            </a:r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Текст 3"/>
          <p:cNvSpPr>
            <a:spLocks noGrp="1"/>
          </p:cNvSpPr>
          <p:nvPr>
            <p:ph type="body" idx="2"/>
          </p:nvPr>
        </p:nvSpPr>
        <p:spPr>
          <a:xfrm>
            <a:off x="285720" y="2000240"/>
            <a:ext cx="3743325" cy="41434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учителя: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Проверка учителем объёма и глубины знаний,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общих учебных умений.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Подбор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контрольных и самостоятельных работ.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3.Анализ не только правильности ответа, а самостоятельности, стремления ученика искать разные способы выполнения заданий.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3570" y="1928802"/>
            <a:ext cx="3097213" cy="41608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учащихся: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печатных тетрадях.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по эталону.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Взаимопроверка. Работа в парах.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Оценивание.(Жетоны)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Самоконтроль.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(«Светофор»)</a:t>
            </a:r>
          </a:p>
          <a:p>
            <a:pPr marL="0" indent="0">
              <a:buFont typeface="Wingdings 2" pitchFamily="18" charset="2"/>
              <a:buNone/>
            </a:pPr>
            <a:endParaRPr lang="ru-RU" sz="1800" dirty="0" smtClean="0"/>
          </a:p>
          <a:p>
            <a:pPr marL="0" indent="0">
              <a:buFont typeface="Wingdings 2" pitchFamily="18" charset="2"/>
              <a:buNone/>
            </a:pPr>
            <a:endParaRPr lang="ru-RU" sz="1800" dirty="0" smtClean="0"/>
          </a:p>
          <a:p>
            <a:pPr marL="0" indent="0">
              <a:buFont typeface="Wingdings 2" pitchFamily="18" charset="2"/>
              <a:buNone/>
            </a:pPr>
            <a:endParaRPr lang="ru-RU" sz="1800" dirty="0" smtClean="0"/>
          </a:p>
          <a:p>
            <a:pPr marL="0" indent="0">
              <a:buFont typeface="Wingdings 2" pitchFamily="18" charset="2"/>
              <a:buNone/>
            </a:pPr>
            <a:endParaRPr lang="ru-RU" sz="1800" dirty="0" smtClean="0"/>
          </a:p>
          <a:p>
            <a:pPr marL="0" indent="0">
              <a:buFont typeface="Wingdings 2" pitchFamily="18" charset="2"/>
              <a:buNone/>
            </a:pPr>
            <a:endParaRPr lang="ru-RU" sz="1800" dirty="0" smtClean="0"/>
          </a:p>
        </p:txBody>
      </p:sp>
      <p:sp>
        <p:nvSpPr>
          <p:cNvPr id="6" name="Блок-схема: узел 5"/>
          <p:cNvSpPr/>
          <p:nvPr/>
        </p:nvSpPr>
        <p:spPr>
          <a:xfrm>
            <a:off x="4140200" y="1628775"/>
            <a:ext cx="1354138" cy="1425575"/>
          </a:xfrm>
          <a:prstGeom prst="flowChartConnector">
            <a:avLst/>
          </a:prstGeom>
          <a:solidFill>
            <a:srgbClr val="92D050"/>
          </a:solidFill>
          <a:ln w="254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Corbel"/>
                <a:cs typeface="+mn-cs"/>
              </a:rPr>
              <a:t>побольше таких дел</a:t>
            </a:r>
            <a:endParaRPr lang="ru-RU" kern="0" dirty="0">
              <a:solidFill>
                <a:srgbClr val="92D050"/>
              </a:solidFill>
              <a:latin typeface="Corbel"/>
              <a:cs typeface="+mn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140200" y="3213100"/>
            <a:ext cx="1368425" cy="1439863"/>
          </a:xfrm>
          <a:prstGeom prst="flowChartConnector">
            <a:avLst/>
          </a:prstGeom>
          <a:solidFill>
            <a:srgbClr val="FFFF00"/>
          </a:solidFill>
          <a:ln w="254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Corbel"/>
                <a:cs typeface="+mn-cs"/>
              </a:rPr>
              <a:t>понравилось, но не всё</a:t>
            </a:r>
            <a:endParaRPr lang="ru-RU" kern="0" dirty="0">
              <a:solidFill>
                <a:srgbClr val="92D050"/>
              </a:solidFill>
              <a:latin typeface="Corbel"/>
              <a:cs typeface="+mn-cs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4211638" y="4868863"/>
            <a:ext cx="1295400" cy="1370012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Corbel"/>
                <a:cs typeface="+mn-cs"/>
              </a:rPr>
              <a:t>дело не понравилось</a:t>
            </a:r>
            <a:endParaRPr lang="ru-RU" kern="0" dirty="0">
              <a:solidFill>
                <a:srgbClr val="92D050"/>
              </a:solidFill>
              <a:latin typeface="Corbe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/>
          </p:cNvSpPr>
          <p:nvPr>
            <p:ph type="title"/>
          </p:nvPr>
        </p:nvSpPr>
        <p:spPr>
          <a:xfrm>
            <a:off x="1476375" y="285728"/>
            <a:ext cx="7124700" cy="2643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Место урока в изучаемой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программы: Числа от 1 до 100. Сложение и вычитание.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1.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 на нахождение уменьшаемого.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2.Решение задач  на нахождение вычитаемого.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3. Решение задач на нахождение уменьшаемого и вычитаемого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Тип урока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Урок  закрепления знаний и способов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2" descr="F:\фотки3\SAM_8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3214686"/>
            <a:ext cx="4100514" cy="288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676275"/>
            <a:ext cx="8280400" cy="923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7.Рефлексия деятельности.</a:t>
            </a:r>
            <a:b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осознание учащимися своей учебной деятельности, самооценка.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7158" y="2071678"/>
            <a:ext cx="2889241" cy="38655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учителя: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1.Подведение итогов учебного занятия. Умение учителя давать качественную характеристику работы класса.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2.Мобилизация учащихся на рефлексию своего поведения.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3.Поощрение.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границ применения знаний, умений и навыков.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00760" y="2000240"/>
            <a:ext cx="2989292" cy="39497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7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1.Совместное подведение итогов.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2.Реализация рефлексивного алгоритма: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чувствовал себя…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«Сегодня на уроке я научилась…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«Самым неожиданным на уроке было…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«Сегодня я была (какой ученицей?».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.Прием»Солнышко и тучка».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7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7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715016"/>
            <a:ext cx="863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" descr="http://ru.convdocs.org/pars_docs/refs/215/214166/214166_html_56aa744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857892"/>
            <a:ext cx="965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:\фотки3\SAM_8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27145" y="2569393"/>
            <a:ext cx="3310586" cy="2515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116013" y="836613"/>
            <a:ext cx="7124700" cy="923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8. Информация о домашнем задании.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1500166" y="3286124"/>
            <a:ext cx="6929486" cy="18573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1.Информация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домашнем задании.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Инструктаж по выполнению домашнего задания.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3.Понимание и проверка учащимися содержания и способов выполнения домашней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071678"/>
            <a:ext cx="778674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понимания учащимися цели, содержания и способов выполнения домашнего задания.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428868"/>
            <a:ext cx="85018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5140626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Планируемые цели для учителя:</a:t>
            </a: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Trebuchet MS" pitchFamily="34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571604" y="2000240"/>
            <a:ext cx="7124700" cy="40528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создать условия для проявления познавательной активности учащихся; 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продолжить работу над понятием «задача»; 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формировать вычислительные навыки;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 развивать мышление, умение рассуждать  и обобщать;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воспитывать самостоятельность, трудолюбие, любовь к математике.</a:t>
            </a:r>
          </a:p>
          <a:p>
            <a:endParaRPr lang="ru-RU" sz="2400" b="1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AutoNum type="arabicPeriod"/>
            </a:pPr>
            <a:endParaRPr lang="ru-RU" sz="1800" b="1" dirty="0" smtClean="0">
              <a:cs typeface="Times New Roman" pitchFamily="18" charset="0"/>
            </a:endParaRPr>
          </a:p>
          <a:p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000232" y="785794"/>
            <a:ext cx="6212196" cy="857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rebuchet MS" pitchFamily="34" charset="0"/>
              </a:rPr>
              <a:t>Планируемые предметные результаты: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785918" y="2143116"/>
            <a:ext cx="6608784" cy="34909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составлять и решать задачи на нахождение </a:t>
            </a:r>
            <a:r>
              <a:rPr lang="ru-RU" sz="2400" dirty="0" smtClean="0">
                <a:cs typeface="Times New Roman" pitchFamily="18" charset="0"/>
              </a:rPr>
              <a:t>неизвестного </a:t>
            </a:r>
            <a:r>
              <a:rPr lang="ru-RU" sz="2400" dirty="0" smtClean="0">
                <a:cs typeface="Times New Roman" pitchFamily="18" charset="0"/>
              </a:rPr>
              <a:t>уменьшаемого  и вычитаемого;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моделировать с помощью схематических чертежей зависимости между величинами в задачах, объяснять ход решения задачи;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обнаруживать и устранять логические ошибки в вычислениях.</a:t>
            </a:r>
          </a:p>
          <a:p>
            <a:pPr>
              <a:buFont typeface="Arial" charset="0"/>
              <a:buChar char="•"/>
            </a:pPr>
            <a:endParaRPr lang="ru-RU" sz="24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777037" cy="7143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результаты: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42" y="1142984"/>
            <a:ext cx="664373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</a:rPr>
              <a:t>Личностные</a:t>
            </a:r>
            <a:r>
              <a:rPr lang="ru-RU" b="1" i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положительное отношение к учению, уважение к собеседнику.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214555"/>
            <a:ext cx="664373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 i="1" dirty="0" smtClean="0">
                <a:solidFill>
                  <a:srgbClr val="FF3300"/>
                </a:solidFill>
              </a:rPr>
              <a:t>Регулятивные</a:t>
            </a:r>
            <a:r>
              <a:rPr lang="ru-RU" b="1" dirty="0" smtClean="0"/>
              <a:t>:</a:t>
            </a:r>
            <a:r>
              <a:rPr lang="ru-RU" dirty="0" smtClean="0"/>
              <a:t> уметь определять и формулировать цель на уроке с помощью  учителя ; проговаривать последовательность действий на уроке; планировать своё действие  в соответствии с поставленной задачей, вносить необходимые коррективы в действие после  его завершения на основе сделанных ошибок, оценивать правильность выполнения.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43042" y="4143380"/>
            <a:ext cx="664373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</a:rPr>
              <a:t>Познавательные</a:t>
            </a:r>
            <a:r>
              <a:rPr lang="ru-RU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уметь ориентироваться в системе знаний; добывать новые знания; находить ответы на вопросы, используя учебник.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5500702"/>
            <a:ext cx="664373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</a:rPr>
              <a:t>Коммуникативные</a:t>
            </a:r>
            <a:r>
              <a:rPr lang="ru-RU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уметь выражать свои мысли, слушать и понимать речь других, совместно договариваться о её правилах поведения и общения на уроке, учиться работать в группе.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124700" cy="9239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Используемые ресурсы: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357290" y="2000240"/>
            <a:ext cx="6991350" cy="32654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компьютер, мультимедиа-проектор;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учебник по математике для 2 класса, 1 часть М.Моро,М.Банова,Г.Степанова,2012г;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карточки для работы( задачи и схемы);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рабочая тетрадь;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карточки с цифрами; «с тучкой, с солнцем»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205663" cy="8572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Современные педагогические технологии, применяемые на уроке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cs typeface="Trebuchet MS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976" y="1643050"/>
            <a:ext cx="2928958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деятельностного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обучения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3214686"/>
            <a:ext cx="2928958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Информационно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коммуникативная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технология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00760" y="4429132"/>
            <a:ext cx="2857520" cy="20002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сберегающая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285852" y="357167"/>
            <a:ext cx="7123112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Формы и методы обучения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1428736"/>
            <a:ext cx="2857520" cy="1714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работы: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руководством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учителя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Фронтальная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в парах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786058"/>
            <a:ext cx="4067175" cy="2519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Методы обучения, применяемые на уроке: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характеру познавательной деятельности: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Частично-поисковый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источнику знаний: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857760"/>
            <a:ext cx="3960843" cy="1296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Виды контроля на уроке: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Ученик-ученик (при работе в парах)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Самоконтроль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Ученик-учитель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053262" cy="66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урока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827088" y="1125538"/>
            <a:ext cx="7307262" cy="46767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/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285860"/>
            <a:ext cx="7559675" cy="5140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 самоопределения к деятельности (1-2 мин). </a:t>
            </a:r>
          </a:p>
          <a:p>
            <a:pPr marL="457200" algn="just"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Актуализация знаний и фиксация затруднения в деятельности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(5 мин).</a:t>
            </a:r>
          </a:p>
          <a:p>
            <a:pPr marL="457200" algn="just"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Постановка учебной задачи (3-4мин).</a:t>
            </a:r>
          </a:p>
          <a:p>
            <a:pPr marL="457200" algn="just"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Обобщение и систематизация знаний и способов деятельности (8-10 мин).</a:t>
            </a:r>
          </a:p>
          <a:p>
            <a:pPr marL="457200" algn="just"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Физкультминутка (1 мин)</a:t>
            </a:r>
          </a:p>
          <a:p>
            <a:pPr marL="457200" algn="just"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Усвоение образца комплексного применения знаний, умений, навыков. ( 3-4мин).</a:t>
            </a:r>
          </a:p>
          <a:p>
            <a:pPr marL="457200" algn="just"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6.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Контроль и самоконтроль знаний, умений, навыков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(7-8мин)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Рефлексия деятельности (2-3 мин).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743</TotalTime>
  <Words>1336</Words>
  <Application>Microsoft Office PowerPoint</Application>
  <PresentationFormat>Экран (4:3)</PresentationFormat>
  <Paragraphs>249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Муниципальное  бюджетное общеобразовательное учреждение «Средняя общеобразовательная школа №3»  г.Когалыма   Ханты-Мансийского автономного округа-Югры</vt:lpstr>
      <vt:lpstr>Место урока в изучаемой теме Раздел программы: Числа от 1 до 100. Сложение и вычитание. Урок 1. Решение задач на нахождение уменьшаемого. Урок 2.Решение задач  на нахождение вычитаемого. Урок 3. Решение задач на нахождение уменьшаемого и вычитаемого. Тип урока - Урок  закрепления знаний и способов действий </vt:lpstr>
      <vt:lpstr>Планируемые цели для учителя:</vt:lpstr>
      <vt:lpstr>Планируемые предметные результаты:</vt:lpstr>
      <vt:lpstr>Планируемые метапредметные результаты:</vt:lpstr>
      <vt:lpstr>Используемые ресурсы:</vt:lpstr>
      <vt:lpstr>Современные педагогические технологии, применяемые на уроке </vt:lpstr>
      <vt:lpstr>Формы и методы обучения</vt:lpstr>
      <vt:lpstr>Структура урока</vt:lpstr>
      <vt:lpstr>1. Этап самоопределения к деятельности (1-2 мин)          </vt:lpstr>
      <vt:lpstr>Самопроверка домашнего задания по эталону</vt:lpstr>
      <vt:lpstr>2. Этап актуализации знаний( 4-5 мин)</vt:lpstr>
      <vt:lpstr>Работа с карточками</vt:lpstr>
      <vt:lpstr>3.Постановка учебной задачи.</vt:lpstr>
      <vt:lpstr>4.Обобщение и систематизация знаний и способов деятельности </vt:lpstr>
      <vt:lpstr>Задание: подобрать схему к тексту задачи</vt:lpstr>
      <vt:lpstr>Физминутка</vt:lpstr>
      <vt:lpstr>5. Усвоение образца комплексного применения знаний, умений, навыков. Цель: организация деятельности учащихся по применению знаний.</vt:lpstr>
      <vt:lpstr>  6.Контроль и самоконтроль знаний, умений, навыков. Цель:   проверка знаний и способов действий учащихся.</vt:lpstr>
      <vt:lpstr>     7.Рефлексия деятельности. Цель: осознание учащимися своей учебной деятельности, самооценка.</vt:lpstr>
      <vt:lpstr>                 8. Информация о домашнем задании.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user</cp:lastModifiedBy>
  <cp:revision>83</cp:revision>
  <dcterms:created xsi:type="dcterms:W3CDTF">2014-10-27T12:02:44Z</dcterms:created>
  <dcterms:modified xsi:type="dcterms:W3CDTF">2014-11-07T12:51:58Z</dcterms:modified>
</cp:coreProperties>
</file>