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1" r:id="rId12"/>
    <p:sldId id="277" r:id="rId13"/>
    <p:sldId id="273" r:id="rId14"/>
    <p:sldId id="278" r:id="rId15"/>
    <p:sldId id="274" r:id="rId16"/>
    <p:sldId id="264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6" r:id="rId26"/>
    <p:sldId id="287" r:id="rId27"/>
    <p:sldId id="27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14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julia.ru/data/cache/2010/05/11/413073_3826-800x600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40324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Компетентность педагога современной школы – необходимость успешной образовательной деятельности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4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подход – отношение к каждому учащемуся как к индивидуальности, обладающему своим «совершенством».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учение на основе собственной мотивации и ответственности учащегося за результат;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организация осмысленной, самостоятельной продуктивной деятельности учащегося в соответствии с его интересами и способностями;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учебный материал должен быть приближен к интересам и потребностям учащихся;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 оценивания должна быть понятной учащемуся и служить средством своего самообразования.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Принципы: 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Доброжелательно и заинтересовано относиться к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учащимся;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Быть готовым принимать конструктивную критику от коллег и учащихся, осуществляя коррективы в своей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деятельности;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Иметь собственный взгляд на социальную ситуацию и окружающий мир и быть способным поделиться им с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учащимися;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Иметь развитую способность к критике и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рефлексии;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Воздерживаться от роли кладезя мудрости и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знания;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90600" lvl="1" indent="-533400"/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Понимать других людей имеющих иные ценности, интересы и </a:t>
            </a:r>
            <a:r>
              <a:rPr lang="ru-RU" alt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способности.</a:t>
            </a:r>
            <a:endParaRPr lang="ru-RU" alt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Профессиональные качества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Быть открытым для любых мнений учащихся по обсуждаемому вопросу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Спокойно реагировать на едкие замечания в свой адрес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Иметь собственную позицию и свою манеру обучения, не быть безликим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делиться с учащимися своими мыслями и чувствами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Демонстрировать компетентное поведение – собственную  ответственность за результат, любознательность, способность к кооперации и диалогу и  т.п.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Демонстрировать увлеченность своим предметом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alt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Использовать четкий, понятный, гибкий язык с образными выражениями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Профессиональные 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8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896544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учиться вместе со своими учениками, самостоятельно закрывая свои «образовательные дыры».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занимать экспертную позицию относительно демонстрируемых учащимся компетенций в разных видах деятельности и оценивать их при помощи соответствующих критериев.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планировать и организовывать самостоятельную деятельность учащихся (определять цели и образовательные результаты ребенка на языке умений (компетенций); </a:t>
            </a:r>
            <a:r>
              <a:rPr lang="ru-RU" alt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сценировать</a:t>
            </a: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учебный процесс, включая разных учащихся в разные виды работы и деятельности, учитывая их склонности, индивидуальные особенности и интересы; мотивировать учащихся, включая их в разнообразные виды деятельности, позволяющие  наработать им требуемые компетенции).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подмечать склонности учащегося и в соответствии с ними определять наиболее подходящий для него учебный материал или деятельность</a:t>
            </a:r>
            <a:r>
              <a:rPr lang="ru-RU" alt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alt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компетенции современного </a:t>
            </a:r>
            <a:r>
              <a:rPr lang="ru-RU" alt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учителя (по ФГОС):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869160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Владеть проектным мышлением и уметь организовать и руководить групповой проектной деятельностью учащихся.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Владеть исследовательским мышлением, умея организовать исследовательскую работу учащихся и руководить ею.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Использовать систему оценивания, позволяющую учащимся адекватно оценивать свои достижения.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осуществлять рефлексию своей деятельности и своего поведения  и уметь организовать ее у учащихся в процессе учебных занятий.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организовать понятийную работу учащихся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 вести занятия в режиме диалога и дискуссии, создавая атмосферу, в которой учащиеся хотели бы высказывать свои сомнения, мнения и точки зрения на обсуждаемый предмет, дискутируя не только между собой, но и с учителем, принимая, что своя собственная точка зрения может быть также подвержена сомнению и критике.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Владеть компьютерными технологиями и использовать их в учебном процессе.</a:t>
            </a:r>
          </a:p>
          <a:p>
            <a:endParaRPr lang="ru-RU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компетенции современного </a:t>
            </a:r>
            <a:r>
              <a:rPr lang="ru-RU" alt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учителя (по ФГОС):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1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Организатор деятельности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Консультант 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Организатор рефлексии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Эксперт 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Партнер </a:t>
            </a:r>
            <a:endParaRPr lang="en-US" alt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Фасилитатор</a:t>
            </a: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(помощник)</a:t>
            </a:r>
          </a:p>
          <a:p>
            <a:pPr>
              <a:lnSpc>
                <a:spcPct val="150000"/>
              </a:lnSpc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профессиональные позиции </a:t>
            </a:r>
            <a:r>
              <a:rPr lang="ru-RU" alt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учителя:</a:t>
            </a:r>
            <a:endParaRPr lang="ru-RU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5693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Ценностно-смысловая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Общекультурная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Учебно-познавательная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Коммуникативная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Социально-трудовая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 личностного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самосовершенствования;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Общепредметная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компетентность.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ыделяют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ключевые образовательные компетенции,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которыми должны обладать учителя:</a:t>
            </a:r>
            <a:b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Это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 в сфере мировоззрения, связанная с ценностными представлениями учителя, его способностью видеть и понимать окружающий мир, ориентироваться в нём, осознавать свою роль и предназначении, уметь выбирать целевые и смысловые установки для своих действий и поступков, принимать решения. Эта компетенция обеспечивает механизм самоопределения учителя в ситуациях учебной или иной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Ценностно-смысловая компетенция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круг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вопросов, в которых учитель должен быть хорошо осведомлён, обладать познаниями и опытом деятельности. Это особенности национальной и общечеловеческой культуры, духовно-нравственные основы жизни человека и человечества, отдельных народов, культурологические основы семейных, социальных, общественных явлений и традиций, роль науки и религии в жизни человека, их влияние на мир, компетенции в бытовой и культурно - досуговой сфере.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Общекультурная компетенция 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Это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совокупность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компетенций учителя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сфере самостоятельной познавательной деятельности, включающей элементы логической, методологической,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общеучебной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деятельности, соотнесённой с реальными познаваемыми объектами. Сюда входят знания и умения целеполагания, планирования, анализа, рефлексии, самооценки учебно-познавательной деятельности.</a:t>
            </a:r>
          </a:p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Учебно-познавательная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425355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Blip>
                <a:blip r:embed="rId2"/>
              </a:buBlip>
              <a:defRPr/>
            </a:pPr>
            <a:r>
              <a:rPr lang="ru-RU" dirty="0">
                <a:solidFill>
                  <a:srgbClr val="376092"/>
                </a:solidFill>
              </a:rPr>
              <a:t>В 2010 г. новой информации создано больше, чем за предыдущие  5000 лет</a:t>
            </a:r>
          </a:p>
          <a:p>
            <a:pPr marL="609600" indent="-609600">
              <a:buFont typeface="Arial" charset="0"/>
              <a:buNone/>
              <a:defRPr/>
            </a:pPr>
            <a:endParaRPr lang="ru-RU" sz="800" dirty="0">
              <a:solidFill>
                <a:srgbClr val="376092"/>
              </a:solidFill>
            </a:endParaRPr>
          </a:p>
          <a:p>
            <a:pPr marL="609600" indent="-609600">
              <a:buFont typeface="Arial" charset="0"/>
              <a:buBlip>
                <a:blip r:embed="rId2"/>
              </a:buBlip>
              <a:defRPr/>
            </a:pPr>
            <a:r>
              <a:rPr lang="ru-RU" dirty="0">
                <a:solidFill>
                  <a:srgbClr val="008A3E"/>
                </a:solidFill>
              </a:rPr>
              <a:t>Объём новой технической информации удваивается каждые  2 года</a:t>
            </a:r>
          </a:p>
          <a:p>
            <a:pPr marL="609600" indent="-609600">
              <a:buFont typeface="Arial" charset="0"/>
              <a:buNone/>
              <a:defRPr/>
            </a:pPr>
            <a:endParaRPr lang="ru-RU" sz="800" dirty="0">
              <a:solidFill>
                <a:srgbClr val="376092"/>
              </a:solidFill>
            </a:endParaRPr>
          </a:p>
          <a:p>
            <a:pPr marL="609600" indent="-609600">
              <a:buFont typeface="Arial" charset="0"/>
              <a:buBlip>
                <a:blip r:embed="rId2"/>
              </a:buBlip>
              <a:defRPr/>
            </a:pPr>
            <a:r>
              <a:rPr lang="ru-RU" dirty="0">
                <a:solidFill>
                  <a:srgbClr val="376092"/>
                </a:solidFill>
              </a:rPr>
              <a:t>За 4 года обучения  бакалавров их знания устареют дважды  </a:t>
            </a:r>
          </a:p>
          <a:p>
            <a:pPr marL="609600" indent="-609600">
              <a:buFont typeface="Arial" charset="0"/>
              <a:buNone/>
              <a:defRPr/>
            </a:pPr>
            <a:endParaRPr lang="ru-RU" sz="800" dirty="0">
              <a:solidFill>
                <a:srgbClr val="376092"/>
              </a:solidFill>
            </a:endParaRPr>
          </a:p>
          <a:p>
            <a:pPr marL="609600" indent="-609600">
              <a:buFont typeface="Arial" charset="0"/>
              <a:buBlip>
                <a:blip r:embed="rId2"/>
              </a:buBlip>
              <a:defRPr/>
            </a:pPr>
            <a:r>
              <a:rPr lang="ru-RU" dirty="0">
                <a:solidFill>
                  <a:srgbClr val="008A3E"/>
                </a:solidFill>
              </a:rPr>
              <a:t>10 наиболее востребованных профессий </a:t>
            </a:r>
          </a:p>
          <a:p>
            <a:pPr>
              <a:defRPr/>
            </a:pPr>
            <a:r>
              <a:rPr lang="ru-RU" dirty="0">
                <a:solidFill>
                  <a:srgbClr val="008A3E"/>
                </a:solidFill>
              </a:rPr>
              <a:t>        в 2011 г.</a:t>
            </a:r>
            <a:r>
              <a:rPr lang="en-US" dirty="0">
                <a:solidFill>
                  <a:srgbClr val="008A3E"/>
                </a:solidFill>
              </a:rPr>
              <a:t> </a:t>
            </a:r>
            <a:r>
              <a:rPr lang="ru-RU" dirty="0">
                <a:solidFill>
                  <a:srgbClr val="008A3E"/>
                </a:solidFill>
              </a:rPr>
              <a:t>не существовали  в 2004 году </a:t>
            </a:r>
          </a:p>
          <a:p>
            <a:pPr marL="609600" indent="-609600">
              <a:buFont typeface="Arial" charset="0"/>
              <a:buNone/>
              <a:defRPr/>
            </a:pPr>
            <a:endParaRPr lang="ru-RU" sz="1050" dirty="0">
              <a:solidFill>
                <a:srgbClr val="376092"/>
              </a:solidFill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ru-RU" sz="800" dirty="0">
              <a:solidFill>
                <a:prstClr val="black"/>
              </a:solidFill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ru-RU" dirty="0">
                <a:solidFill>
                  <a:srgbClr val="DE2A00"/>
                </a:solidFill>
              </a:rPr>
              <a:t>       </a:t>
            </a:r>
            <a:r>
              <a:rPr lang="ru-RU" sz="4000" dirty="0">
                <a:solidFill>
                  <a:srgbClr val="DE2A00"/>
                </a:solidFill>
              </a:rPr>
              <a:t>МИР СТАЛ ДРУГИМ …</a:t>
            </a:r>
            <a:endParaRPr lang="ru-RU" dirty="0">
              <a:solidFill>
                <a:srgbClr val="DE2A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Компетентности педагога... Для чего они?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000750" y="4938713"/>
            <a:ext cx="1724025" cy="1298575"/>
            <a:chOff x="3780" y="3067"/>
            <a:chExt cx="1086" cy="818"/>
          </a:xfrm>
        </p:grpSpPr>
        <p:pic>
          <p:nvPicPr>
            <p:cNvPr id="5" name="Picture 8" descr="Картинка 51 из 64000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3067"/>
              <a:ext cx="1086" cy="818"/>
            </a:xfrm>
            <a:prstGeom prst="rect">
              <a:avLst/>
            </a:prstGeom>
            <a:noFill/>
            <a:ln w="28575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4498" y="3794"/>
              <a:ext cx="358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69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640960" cy="42813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 обеспечивает навыки деятельности учителя с информацией, содержащейся в учебных предметах и образовательных областях, а также в окружающем мире.</a:t>
            </a:r>
          </a:p>
          <a:p>
            <a:pPr>
              <a:lnSpc>
                <a:spcPct val="150000"/>
              </a:lnSpc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132856"/>
            <a:ext cx="8640960" cy="399330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/>
              <a:t> 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включает знание необходимых языков, способов взаимодействия с окружающими людьми и событиями, навыки работы в группе, владение различными социальными ролями в коллективе.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Коммуникативная компетенция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означает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владение знанием и опытом в гражданско-общественной деятельности, в социально-трудовой сфере, в области семейных отношений и обязанностей, в вопросах экономики и права, в профессиональном самоопределении.</a:t>
            </a:r>
          </a:p>
          <a:p>
            <a:pPr>
              <a:lnSpc>
                <a:spcPct val="150000"/>
              </a:lnSpc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Социально-трудовая компетенция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06531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/>
              <a:t> 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направлена на то, чтобы осваивать способы физического, духовного и интеллектуального саморазвития, эмоциональную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саморегуляцию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самоподдержку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 личностного самосовершенствования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64096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предполагает владение современными педагогическими технологиями, связанными с тремя компетенциями, очень важными для учителя:</a:t>
            </a: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культурой коммуникации при взаимодействии с людьми,</a:t>
            </a: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-умением   получать   информацию   в   своей предметной   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области, преобразуя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  ее    в    содержание    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используя для самообразования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умением передавать свою информацию другим.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Общепредметная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компетентность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5" cy="723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системе образования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должны произойти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кардинальные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кадровые изменения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Традиционный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преподаватель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(монополист в передаче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интерпретации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необходимых знаний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уходит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 сцены.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Складывается новый образ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педагога: это исследователь, </a:t>
            </a:r>
          </a:p>
          <a:p>
            <a:pPr marL="0" indent="0">
              <a:buNone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воспитатель, консультант,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 проектов.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0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424936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чему бы человек ни стремился – он, в конечном итоге, стремится к счастью. Давайте не просто мечтать, пусть каждый осознает, что качество жизни, качество образования, а значит и счастье зависит от каждого из нас.</a:t>
            </a:r>
          </a:p>
          <a:p>
            <a:pPr marL="0" indent="0">
              <a:buNone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Думается, что мы с вами, дорогие коллеги, готовы сделать шаги для достижения результатов. </a:t>
            </a:r>
          </a:p>
          <a:p>
            <a:pPr marL="0" indent="0">
              <a:buNone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1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60648"/>
            <a:ext cx="8640959" cy="585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948405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совокупность взаимосвязанных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 личности (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знаний, умений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навыков, способов деятельности),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задаваемых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отношению к определенному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кругу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предметов и процессов, необходимых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чтобы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качественно и продуктивно 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действовать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отношению к ним.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Компетенция</a:t>
            </a:r>
          </a:p>
        </p:txBody>
      </p:sp>
    </p:spTree>
    <p:extLst>
      <p:ext uri="{BB962C8B-B14F-4D97-AF65-F5344CB8AC3E}">
        <p14:creationId xmlns:p14="http://schemas.microsoft.com/office/powerpoint/2010/main" val="509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5308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владение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обладание человеком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соответствующей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компетенцией, включающей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его личностное отношение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ней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предмету деятельности.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Компетентность </a:t>
            </a:r>
          </a:p>
        </p:txBody>
      </p:sp>
    </p:spTree>
    <p:extLst>
      <p:ext uri="{BB962C8B-B14F-4D97-AF65-F5344CB8AC3E}">
        <p14:creationId xmlns:p14="http://schemas.microsoft.com/office/powerpoint/2010/main" val="22107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это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достижение высоких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образцов осуществления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нескольких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сторон педагогического труда: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Деятельность 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Профессионализм </a:t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340768"/>
            <a:ext cx="8280920" cy="478539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Изменения, происходящие в современной системе образования (ФГОС), делают необходимостью повышение квалификации и профессионализма учителя, т. е. его профессиональной компетентности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профессиональной компетентности – это динамичный процесс усвоения и модернизации профессионального опыта, ведущий к развитию индивидуальных профессиональных качеств, накоплению профессионального опыта, предполагающий непрерывное развитие и самосовершенствование.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dirty="0"/>
              <a:t>Профессиональная компетентность </a:t>
            </a:r>
            <a:r>
              <a:rPr lang="ru-RU" sz="3200" dirty="0" smtClean="0"/>
              <a:t>педагога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62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психологическая;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общепедагогическая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профессиональная;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предметная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управленческая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рефлексивная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информационно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коммуникативная компетенция;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сфере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инновационной деятельности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креативная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Профессионально-педагогические </a:t>
            </a:r>
            <a:b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компетенции: </a:t>
            </a:r>
            <a:b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</a:pPr>
            <a:r>
              <a:rPr lang="ru-RU" altLang="ru-RU" sz="2800" dirty="0"/>
              <a:t>Ценности, принципы и цели </a:t>
            </a:r>
          </a:p>
          <a:p>
            <a:pPr marL="609600" indent="-609600">
              <a:lnSpc>
                <a:spcPct val="150000"/>
              </a:lnSpc>
            </a:pPr>
            <a:r>
              <a:rPr lang="ru-RU" altLang="ru-RU" sz="2800" dirty="0"/>
              <a:t>Профессиональные качества</a:t>
            </a:r>
          </a:p>
          <a:p>
            <a:pPr marL="609600" indent="-609600">
              <a:lnSpc>
                <a:spcPct val="150000"/>
              </a:lnSpc>
            </a:pPr>
            <a:r>
              <a:rPr lang="ru-RU" altLang="ru-RU" sz="2800" dirty="0"/>
              <a:t>Ключевые компетенции</a:t>
            </a:r>
          </a:p>
          <a:p>
            <a:pPr marL="609600" indent="-609600">
              <a:lnSpc>
                <a:spcPct val="150000"/>
              </a:lnSpc>
            </a:pPr>
            <a:r>
              <a:rPr lang="ru-RU" altLang="ru-RU" sz="2800" dirty="0"/>
              <a:t>Педагогические методы, способы и технологии</a:t>
            </a:r>
          </a:p>
          <a:p>
            <a:pPr marL="609600" indent="-609600">
              <a:lnSpc>
                <a:spcPct val="150000"/>
              </a:lnSpc>
            </a:pPr>
            <a:r>
              <a:rPr lang="ru-RU" altLang="ru-RU" sz="2800" dirty="0"/>
              <a:t>Профессиональные позиции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Компетентностная</a:t>
            </a: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модель современного </a:t>
            </a:r>
            <a:r>
              <a:rPr lang="ru-RU" alt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учителя (по ФГОС)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alt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Любые </a:t>
            </a:r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умения (компетенции) вырабатываются в соответствующих ситуациях деятельности – коммуникативные в коммуникации, исследовательские в исследовании и т.д., причем, в значимой для человека деятельности, т.е. направляемой его интересами, желаниями, целями. Отсюда следуют более конкретные принципы: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Основное условие формирования компетенций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195</TotalTime>
  <Words>963</Words>
  <Application>Microsoft Office PowerPoint</Application>
  <PresentationFormat>Экран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Волна</vt:lpstr>
      <vt:lpstr>Компетентность педагога современной школы – необходимость успешной образовательной деятельности</vt:lpstr>
      <vt:lpstr>Компетентности педагога... Для чего они?</vt:lpstr>
      <vt:lpstr>Компетенция</vt:lpstr>
      <vt:lpstr>Компетентность </vt:lpstr>
      <vt:lpstr>Профессионализм  </vt:lpstr>
      <vt:lpstr>Профессиональная компетентность педагога</vt:lpstr>
      <vt:lpstr>Профессионально-педагогические  компетенции:  </vt:lpstr>
      <vt:lpstr>Компетентностная модель современного учителя (по ФГОС)</vt:lpstr>
      <vt:lpstr>Основное условие формирования компетенций</vt:lpstr>
      <vt:lpstr>Принципы: </vt:lpstr>
      <vt:lpstr>Профессиональные качества</vt:lpstr>
      <vt:lpstr>Профессиональные качества</vt:lpstr>
      <vt:lpstr>Основные компетенции современного учителя (по ФГОС):</vt:lpstr>
      <vt:lpstr>Основные компетенции современного учителя (по ФГОС):</vt:lpstr>
      <vt:lpstr>Основные профессиональные позиции учителя:</vt:lpstr>
      <vt:lpstr>Выделяют ключевые образовательные компетенции, которыми должны обладать учителя: </vt:lpstr>
      <vt:lpstr>Ценностно-смысловая компетенция</vt:lpstr>
      <vt:lpstr>Общекультурная компетенция </vt:lpstr>
      <vt:lpstr>Учебно-познавательная компетенция</vt:lpstr>
      <vt:lpstr>Информационная компетенция</vt:lpstr>
      <vt:lpstr>Коммуникативная компетенция</vt:lpstr>
      <vt:lpstr>Социально-трудовая компетенция</vt:lpstr>
      <vt:lpstr>Компетенция личностного самосовершенствования</vt:lpstr>
      <vt:lpstr>Общепредметная компетентность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2013-10-30T12:55:59Z</dcterms:created>
  <dcterms:modified xsi:type="dcterms:W3CDTF">2013-11-04T18:13:39Z</dcterms:modified>
</cp:coreProperties>
</file>