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"/>
          <p:cNvSpPr txBox="1">
            <a:spLocks noChangeArrowheads="1"/>
          </p:cNvSpPr>
          <p:nvPr/>
        </p:nvSpPr>
        <p:spPr>
          <a:xfrm>
            <a:off x="500062" y="836712"/>
            <a:ext cx="8429625" cy="1428750"/>
          </a:xfrm>
          <a:prstGeom prst="rect">
            <a:avLst/>
          </a:prstGeom>
          <a:extLst/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Формирование познавательной деятельности младшего школьника на уроках русского языка</a:t>
            </a:r>
            <a: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14874" y="2623127"/>
            <a:ext cx="4429125" cy="2317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Выполнила: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Матвеева С.А.</a:t>
            </a:r>
          </a:p>
          <a:p>
            <a:pPr>
              <a:defRPr/>
            </a:pPr>
            <a:r>
              <a:rPr lang="ru-RU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endParaRPr lang="ru-RU" b="1" i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3316513" y="5837094"/>
            <a:ext cx="42514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ГБОУ СОШ « Центр образования»</a:t>
            </a:r>
          </a:p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пос. Варламово</a:t>
            </a:r>
          </a:p>
          <a:p>
            <a:pPr algn="ctr" eaLnBrk="1" hangingPunct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2014 г.</a:t>
            </a:r>
          </a:p>
        </p:txBody>
      </p:sp>
    </p:spTree>
    <p:extLst>
      <p:ext uri="{BB962C8B-B14F-4D97-AF65-F5344CB8AC3E}">
        <p14:creationId xmlns:p14="http://schemas.microsoft.com/office/powerpoint/2010/main" val="4161690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827088" y="2349500"/>
            <a:ext cx="7693025" cy="372427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/>
              <a:t>использование разнообразных форм и методов организации учебной деятельности;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/>
              <a:t>использование в ходе урока дидактического материала, позволяющего ученику выбирать наиболее значимые для него вид и форму учебного содержания;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/>
              <a:t>поощрение стремления ученика находить свой способ работы (решения задачи);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/>
              <a:t>анализировать способы работы других учеников , выбирать и осваивать наиболее рациональные;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000" b="1" dirty="0" smtClean="0"/>
              <a:t>акцентирование личностных перспектив развития целостной системы знаний;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000" b="1" dirty="0" smtClean="0"/>
              <a:t> </a:t>
            </a:r>
            <a:r>
              <a:rPr lang="ru-RU" sz="2000" b="1" dirty="0" smtClean="0"/>
              <a:t>включение учащихся с первых уроков  в познавательную деятельность. </a:t>
            </a:r>
            <a:endParaRPr lang="ru-RU" sz="2000" b="1" dirty="0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688975" y="569913"/>
            <a:ext cx="7756525" cy="1054100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en-US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Особенности</a:t>
            </a:r>
            <a:r>
              <a:rPr lang="en-US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методической</a:t>
            </a:r>
            <a:r>
              <a:rPr lang="en-US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системы</a:t>
            </a:r>
            <a:endParaRPr lang="ru-RU" sz="40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63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0" y="762000"/>
            <a:ext cx="6858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endParaRPr lang="ru-RU" sz="40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87450" y="2428875"/>
            <a:ext cx="7632700" cy="785813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Форма работы:</a:t>
            </a:r>
          </a:p>
          <a:p>
            <a:pPr algn="ctr"/>
            <a:r>
              <a:rPr lang="ru-RU" sz="2400" b="1">
                <a:solidFill>
                  <a:srgbClr val="FF0000"/>
                </a:solidFill>
              </a:rPr>
              <a:t>современный урок   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57250" y="4071938"/>
            <a:ext cx="3571875" cy="1214437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Развивающее обучение:</a:t>
            </a:r>
          </a:p>
          <a:p>
            <a:pPr algn="ctr"/>
            <a:r>
              <a:rPr lang="ru-RU" sz="1400"/>
              <a:t>проблемное, эвристическое </a:t>
            </a:r>
          </a:p>
          <a:p>
            <a:pPr algn="ctr"/>
            <a:r>
              <a:rPr lang="ru-RU" sz="1400"/>
              <a:t>изложение материала, стимулирующее</a:t>
            </a:r>
          </a:p>
          <a:p>
            <a:pPr algn="ctr"/>
            <a:r>
              <a:rPr lang="ru-RU" sz="1400"/>
              <a:t> учащихся к поиску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86063" y="5429250"/>
            <a:ext cx="4143375" cy="1214438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/>
              <a:t>Дифференцированное обучение:</a:t>
            </a:r>
          </a:p>
          <a:p>
            <a:pPr algn="ctr"/>
            <a:r>
              <a:rPr lang="ru-RU" sz="1400" dirty="0"/>
              <a:t>подбор заданий различной степени сложности, </a:t>
            </a:r>
          </a:p>
          <a:p>
            <a:pPr algn="ctr"/>
            <a:r>
              <a:rPr lang="ru-RU" sz="1400" dirty="0"/>
              <a:t>позволяющих повышать уровень</a:t>
            </a:r>
          </a:p>
          <a:p>
            <a:pPr algn="ctr"/>
            <a:r>
              <a:rPr lang="ru-RU" sz="1400" dirty="0"/>
              <a:t> осмысления материала и принятия </a:t>
            </a:r>
          </a:p>
          <a:p>
            <a:pPr algn="ctr"/>
            <a:r>
              <a:rPr lang="ru-RU" sz="1400" dirty="0"/>
              <a:t>нестандартных решений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5072063" y="4071938"/>
            <a:ext cx="3892550" cy="1143000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Проблемное обучение:</a:t>
            </a:r>
          </a:p>
          <a:p>
            <a:pPr algn="ctr"/>
            <a:r>
              <a:rPr lang="ru-RU" sz="1400"/>
              <a:t>развитие у школьников  способности </a:t>
            </a:r>
          </a:p>
          <a:p>
            <a:pPr algn="ctr"/>
            <a:r>
              <a:rPr lang="ru-RU" sz="1400"/>
              <a:t>к самостоятельному поиску новых понятий </a:t>
            </a:r>
          </a:p>
          <a:p>
            <a:pPr algn="ctr"/>
            <a:r>
              <a:rPr lang="ru-RU" sz="1400"/>
              <a:t>и способов действий </a:t>
            </a:r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571750" y="3357563"/>
            <a:ext cx="5214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b="1">
                <a:solidFill>
                  <a:srgbClr val="FF0000"/>
                </a:solidFill>
              </a:rPr>
              <a:t>Использование педагогических технологий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2786063" y="3643313"/>
            <a:ext cx="1428750" cy="2857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035425" y="4537075"/>
            <a:ext cx="1358900" cy="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72125" y="3643313"/>
            <a:ext cx="1357313" cy="28575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3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1757363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9190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0" y="1143000"/>
            <a:ext cx="6643688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755650" y="2276475"/>
            <a:ext cx="5903913" cy="1511300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Реализация комплексного подхода </a:t>
            </a:r>
          </a:p>
          <a:p>
            <a:pPr algn="ctr"/>
            <a:r>
              <a:rPr lang="ru-RU"/>
              <a:t>к формированию и развитию стойкого </a:t>
            </a:r>
          </a:p>
          <a:p>
            <a:pPr algn="ctr"/>
            <a:r>
              <a:rPr lang="ru-RU"/>
              <a:t>положительного отношения младшего школьника </a:t>
            </a:r>
          </a:p>
          <a:p>
            <a:pPr algn="ctr"/>
            <a:r>
              <a:rPr lang="ru-RU"/>
              <a:t>к учебно-познавательной деятельности;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14688" y="5286375"/>
            <a:ext cx="5429250" cy="785813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Радость от успеха, связанная с преодолением</a:t>
            </a:r>
          </a:p>
          <a:p>
            <a:pPr algn="ctr"/>
            <a:r>
              <a:rPr lang="ru-RU"/>
              <a:t> трудностей .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714625" y="4000500"/>
            <a:ext cx="5072063" cy="928688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/>
              <a:t> Умение активно оперировать знаниями;</a:t>
            </a:r>
            <a:r>
              <a:rPr lang="ru-RU"/>
              <a:t> </a:t>
            </a:r>
          </a:p>
        </p:txBody>
      </p:sp>
      <p:pic>
        <p:nvPicPr>
          <p:cNvPr id="6" name="Picture 9" descr="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115888"/>
            <a:ext cx="20193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028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827088" y="2924175"/>
            <a:ext cx="8137525" cy="3313113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200"/>
              <a:t>Интерес ребёнка – важнейший источник его активности в </a:t>
            </a:r>
          </a:p>
          <a:p>
            <a:pPr algn="ctr"/>
            <a:r>
              <a:rPr lang="ru-RU" sz="2200"/>
              <a:t>познавательном процессе,</a:t>
            </a:r>
          </a:p>
          <a:p>
            <a:pPr algn="ctr"/>
            <a:r>
              <a:rPr lang="ru-RU" sz="2200"/>
              <a:t> один из наиболее эффективных побудителей внимания. </a:t>
            </a:r>
          </a:p>
          <a:p>
            <a:pPr algn="ctr"/>
            <a:r>
              <a:rPr lang="ru-RU" sz="2200"/>
              <a:t>Наличие познавательного интереса к предмету способствует</a:t>
            </a:r>
          </a:p>
          <a:p>
            <a:pPr algn="ctr"/>
            <a:r>
              <a:rPr lang="ru-RU" sz="2200"/>
              <a:t> повышению активности учеников, повышению успеваемости, </a:t>
            </a:r>
          </a:p>
          <a:p>
            <a:pPr algn="ctr"/>
            <a:r>
              <a:rPr lang="ru-RU" sz="2200"/>
              <a:t>самостоятельности.</a:t>
            </a:r>
          </a:p>
        </p:txBody>
      </p:sp>
      <p:pic>
        <p:nvPicPr>
          <p:cNvPr id="3" name="Picture 8" descr="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4813"/>
            <a:ext cx="2376488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79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 bwMode="auto">
          <a:xfrm>
            <a:off x="755576" y="2669021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CurveDown">
              <a:avLst/>
            </a:prstTxWarp>
            <a:scene3d>
              <a:camera prst="isometricOffAxis1Right"/>
              <a:lightRig rig="threePt" dir="t"/>
            </a:scene3d>
            <a:sp3d extrusionH="57150">
              <a:bevelT w="82550" h="38100" prst="coolSlant"/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/>
                <a:ea typeface="+mj-ea"/>
                <a:cs typeface="+mj-cs"/>
              </a:rPr>
              <a:t>Спасибо за внимание</a:t>
            </a:r>
            <a:r>
              <a:rPr kumimoji="0" lang="en-US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Times New Roman"/>
                <a:ea typeface="+mj-ea"/>
                <a:cs typeface="+mj-cs"/>
              </a:rPr>
              <a:t>!</a:t>
            </a:r>
            <a:endParaRPr kumimoji="0" lang="ru-RU" sz="5400" b="1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Times New Roman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98468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8200" y="2362200"/>
            <a:ext cx="8162925" cy="372427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Ученик – это не сосуд,  </a:t>
            </a:r>
          </a:p>
          <a:p>
            <a:pPr>
              <a:buFont typeface="Wingdings" pitchFamily="2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который надо заполнить, а </a:t>
            </a:r>
          </a:p>
          <a:p>
            <a:pPr>
              <a:buFont typeface="Wingdings" pitchFamily="2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факел, который надо зажечь.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Л.Г.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Петерсон</a:t>
            </a:r>
            <a:endParaRPr lang="ru-RU" sz="3200" b="1" i="1" dirty="0" smtClean="0">
              <a:solidFill>
                <a:srgbClr val="004D4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585644"/>
            <a:ext cx="7756525" cy="1054100"/>
          </a:xfrm>
          <a:prstGeom prst="rect">
            <a:avLst/>
          </a:prstGeom>
        </p:spPr>
        <p:txBody>
          <a:bodyPr rtlCol="0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Концептуальная идея </a:t>
            </a:r>
            <a:b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6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61445"/>
            <a:ext cx="2376264" cy="182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3571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200" y="2362200"/>
            <a:ext cx="8020050" cy="4352925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Проблема формирования и активизации учебно-познавательной деятельности особенно актуальна для начальной школы, т.к. именно в младшем школьном возрасте формируется и становится ведущей учебно-познавательная деятельность. От того, насколько успешно будет проходить ее формирование, зависит успешность процесса обучения, развитие личности в целом.</a:t>
            </a:r>
            <a:endParaRPr lang="ru-RU" smtClean="0"/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762000" y="584922"/>
            <a:ext cx="6810375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Анализ ситуации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333375"/>
            <a:ext cx="144621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644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707827" y="2786063"/>
            <a:ext cx="7929563" cy="2928937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Wingdings" pitchFamily="2" charset="2"/>
              <a:buNone/>
            </a:pPr>
            <a:r>
              <a:rPr lang="ru-RU" b="1" dirty="0" smtClean="0"/>
              <a:t>    </a:t>
            </a:r>
            <a:r>
              <a:rPr lang="ru-RU" sz="2800" b="1" dirty="0" smtClean="0"/>
              <a:t>Выявить и научно обосновать педагогические условия, обеспечивающие эффективность познавательной деятельности младших школьников на уроках русского языка.</a:t>
            </a:r>
            <a:endParaRPr lang="ru-RU" sz="2800" b="1" dirty="0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250189" y="541338"/>
            <a:ext cx="7756525" cy="10541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i="1" dirty="0" smtClean="0">
                <a:solidFill>
                  <a:srgbClr val="FF0000"/>
                </a:solidFill>
              </a:rPr>
              <a:t>       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302" y="115887"/>
            <a:ext cx="1590178" cy="220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815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00125" y="2857500"/>
            <a:ext cx="785812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65125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24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1pPr>
            <a:lvl2pPr marL="776288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"/>
              <a:defRPr sz="22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2pPr>
            <a:lvl3pPr marL="1143000" indent="-3651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20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3pPr>
            <a:lvl4pPr marL="1508125" indent="-319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4pPr>
            <a:lvl5pPr marL="1828800" indent="-319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"/>
              <a:defRPr sz="1600" kern="1200">
                <a:solidFill>
                  <a:srgbClr val="262626"/>
                </a:solidFill>
                <a:latin typeface="+mn-lt"/>
                <a:ea typeface="+mn-ea"/>
                <a:cs typeface="+mn-cs"/>
              </a:defRPr>
            </a:lvl5pPr>
            <a:lvl6pPr marL="214884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6888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8892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74320" algn="l" defTabSz="914400" rtl="0" eaLnBrk="1" latinLnBrk="0" hangingPunct="1">
              <a:spcBef>
                <a:spcPts val="400"/>
              </a:spcBef>
              <a:buClr>
                <a:schemeClr val="accent1"/>
              </a:buClr>
              <a:buFont typeface="Wingdings" pitchFamily="2" charset="2"/>
              <a:buChar char="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BE40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Выявить психолого-педагогическую сущность познавательной деятельности младших школьников на уроках русского языка.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BE40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Изучить особенности познавательной деятельности младшего школьника.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BE40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Проанализировать педагогический опыт формирования познавательной деятельности младших школьников в современной школе.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0BE40"/>
              </a:buClr>
              <a:buSzTx/>
              <a:buFont typeface="Wingdings 2"/>
              <a:buChar char=""/>
              <a:tabLst/>
              <a:defRPr/>
            </a:pPr>
            <a:r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Разработать пути и средства активизации познавательной деятельности в учебном процессе</a:t>
            </a: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</a:t>
            </a:r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 bwMode="auto">
          <a:xfrm>
            <a:off x="179512" y="785813"/>
            <a:ext cx="7924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latin typeface="Times New Roman" pitchFamily="18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     </a:t>
            </a:r>
            <a:r>
              <a:rPr kumimoji="0" lang="ru-RU" sz="6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Задачи:</a:t>
            </a:r>
          </a:p>
        </p:txBody>
      </p:sp>
      <p:pic>
        <p:nvPicPr>
          <p:cNvPr id="4" name="Picture 10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33374"/>
            <a:ext cx="2631504" cy="1727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382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 txBox="1">
            <a:spLocks noChangeArrowheads="1"/>
          </p:cNvSpPr>
          <p:nvPr/>
        </p:nvSpPr>
        <p:spPr>
          <a:xfrm>
            <a:off x="900113" y="3643313"/>
            <a:ext cx="8101012" cy="2928937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 smtClean="0"/>
              <a:t>Литература</a:t>
            </a:r>
          </a:p>
          <a:p>
            <a:r>
              <a:rPr lang="ru-RU" sz="1600" smtClean="0"/>
              <a:t>Чуприкова Н.И. Умственное развитие и обучение: Психологические основы</a:t>
            </a:r>
          </a:p>
          <a:p>
            <a:r>
              <a:rPr lang="ru-RU" sz="1600" smtClean="0"/>
              <a:t>развивающего обучения. - М.: АО Столетие, 2010.</a:t>
            </a:r>
          </a:p>
          <a:p>
            <a:r>
              <a:rPr lang="ru-RU" sz="1600" smtClean="0"/>
              <a:t>Шамова Т.И. Активизация учения школьников. - М.: Педагогика, 2011.</a:t>
            </a:r>
          </a:p>
          <a:p>
            <a:r>
              <a:rPr lang="ru-RU" sz="1600" smtClean="0"/>
              <a:t>Щукина Г.И. Активизация учебно-познавательной деятельности учащихся. -</a:t>
            </a:r>
          </a:p>
          <a:p>
            <a:r>
              <a:rPr lang="ru-RU" sz="1600" smtClean="0"/>
              <a:t>М.: ЛГПИ им. А.И. Герцена, 2011. </a:t>
            </a:r>
          </a:p>
          <a:p>
            <a:r>
              <a:rPr lang="ru-RU" sz="1600" smtClean="0"/>
              <a:t>Щукина Г.И. Педагогические проблемы формирования познавательных</a:t>
            </a:r>
          </a:p>
          <a:p>
            <a:r>
              <a:rPr lang="ru-RU" sz="1600" smtClean="0"/>
              <a:t>интересов учащихся. - М.: Педагогика, 2013.</a:t>
            </a:r>
          </a:p>
          <a:p>
            <a:r>
              <a:rPr lang="ru-RU" sz="1600" smtClean="0"/>
              <a:t>Яковлева В.И. Детям - книгу радости // Начальная школа. – 2013. </a:t>
            </a:r>
          </a:p>
          <a:p>
            <a:pPr>
              <a:lnSpc>
                <a:spcPct val="80000"/>
              </a:lnSpc>
            </a:pPr>
            <a:endParaRPr lang="ru-RU" sz="1600" b="1" smtClean="0"/>
          </a:p>
        </p:txBody>
      </p:sp>
      <p:sp>
        <p:nvSpPr>
          <p:cNvPr id="3" name="AutoShape 2"/>
          <p:cNvSpPr txBox="1">
            <a:spLocks noChangeArrowheads="1"/>
          </p:cNvSpPr>
          <p:nvPr/>
        </p:nvSpPr>
        <p:spPr>
          <a:xfrm>
            <a:off x="265654" y="569913"/>
            <a:ext cx="7756525" cy="10541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971550" y="2428875"/>
            <a:ext cx="7886700" cy="1000125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/>
              <a:t>1 этап.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Изучение научно - педагогической, психологической, 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методической литературы и педагогической практики по проблеме</a:t>
            </a:r>
          </a:p>
        </p:txBody>
      </p:sp>
      <p:pic>
        <p:nvPicPr>
          <p:cNvPr id="5" name="Picture 7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7" y="333375"/>
            <a:ext cx="2235881" cy="1655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430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251520" y="569913"/>
            <a:ext cx="7756525" cy="10541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258888" y="3929063"/>
            <a:ext cx="71485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 typeface="Wingdings" pitchFamily="2" charset="2"/>
              <a:buChar char="Ø"/>
            </a:pPr>
            <a:r>
              <a:rPr lang="ru-RU" dirty="0">
                <a:solidFill>
                  <a:schemeClr val="tx2"/>
                </a:solidFill>
              </a:rPr>
              <a:t>педагогическое наблюдение за поведением учащихся во время урочных, внеурочных занятий; за коммуникативной, игровой и другими видами деятельности;</a:t>
            </a:r>
          </a:p>
          <a:p>
            <a:pPr eaLnBrk="1" hangingPunct="1"/>
            <a:endParaRPr lang="en-US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en-US" dirty="0" err="1">
                <a:solidFill>
                  <a:schemeClr val="tx2"/>
                </a:solidFill>
              </a:rPr>
              <a:t>анкетирование</a:t>
            </a:r>
            <a:r>
              <a:rPr lang="en-US" dirty="0">
                <a:solidFill>
                  <a:schemeClr val="tx2"/>
                </a:solidFill>
              </a:rPr>
              <a:t>;</a:t>
            </a:r>
            <a:endParaRPr lang="ru-RU" dirty="0">
              <a:solidFill>
                <a:schemeClr val="tx2"/>
              </a:solidFill>
            </a:endParaRPr>
          </a:p>
          <a:p>
            <a:pPr eaLnBrk="1" hangingPunct="1"/>
            <a:endParaRPr lang="en-US" dirty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dirty="0">
                <a:solidFill>
                  <a:schemeClr val="tx2"/>
                </a:solidFill>
              </a:rPr>
              <a:t> </a:t>
            </a:r>
            <a:r>
              <a:rPr lang="ru-RU" dirty="0">
                <a:solidFill>
                  <a:schemeClr val="tx2"/>
                </a:solidFill>
              </a:rPr>
              <a:t>беседы с учащимися, родителями, коллегами.</a:t>
            </a:r>
          </a:p>
          <a:p>
            <a:pPr eaLnBrk="1" hangingPunct="1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071563" y="2357438"/>
            <a:ext cx="7715250" cy="1214437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</a:pPr>
            <a:r>
              <a:rPr lang="ru-RU"/>
              <a:t>                   </a:t>
            </a:r>
            <a:r>
              <a:rPr lang="ru-RU" b="1"/>
              <a:t>2 этап.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</a:pPr>
            <a:r>
              <a:rPr lang="ru-RU">
                <a:solidFill>
                  <a:srgbClr val="FF0000"/>
                </a:solidFill>
              </a:rPr>
              <a:t>Проведение диагностических исследований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</a:pPr>
            <a:r>
              <a:rPr lang="ru-RU">
                <a:solidFill>
                  <a:srgbClr val="FF0000"/>
                </a:solidFill>
              </a:rPr>
              <a:t>по изучению познавательных интересов, склонностей, потребностей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</a:pPr>
            <a:r>
              <a:rPr lang="ru-RU">
                <a:solidFill>
                  <a:srgbClr val="FF0000"/>
                </a:solidFill>
              </a:rPr>
              <a:t>учащихся  </a:t>
            </a:r>
          </a:p>
        </p:txBody>
      </p:sp>
      <p:pic>
        <p:nvPicPr>
          <p:cNvPr id="5" name="Picture 7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9431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4397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857250" y="785813"/>
            <a:ext cx="6638925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857250" y="3644900"/>
            <a:ext cx="8143875" cy="277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/>
              <a:t>  </a:t>
            </a:r>
            <a:r>
              <a:rPr lang="ru-RU" sz="1400" b="1"/>
              <a:t>Формирование познавательной деятельности в процессе обучения  включает:</a:t>
            </a:r>
          </a:p>
          <a:p>
            <a:pPr algn="ctr" eaLnBrk="1" hangingPunct="1"/>
            <a:endParaRPr lang="ru-RU" sz="1400" b="1"/>
          </a:p>
          <a:p>
            <a:pPr eaLnBrk="1" hangingPunct="1"/>
            <a:r>
              <a:rPr lang="ru-RU" sz="1600" b="1"/>
              <a:t>- использование средств самостоятельной работы;</a:t>
            </a:r>
          </a:p>
          <a:p>
            <a:pPr eaLnBrk="1" hangingPunct="1"/>
            <a:r>
              <a:rPr lang="ru-RU" sz="1600" b="1"/>
              <a:t>- развитие умения активно оперировать знаниями;</a:t>
            </a:r>
          </a:p>
          <a:p>
            <a:pPr eaLnBrk="1" hangingPunct="1"/>
            <a:r>
              <a:rPr lang="ru-RU" sz="1600" b="1"/>
              <a:t>- при решении любой познавательной задачи использование средств</a:t>
            </a:r>
          </a:p>
          <a:p>
            <a:pPr eaLnBrk="1" hangingPunct="1"/>
            <a:r>
              <a:rPr lang="ru-RU" sz="1600" b="1"/>
              <a:t>коллективной работы на уроке, опирающихся на активность большинства,</a:t>
            </a:r>
          </a:p>
          <a:p>
            <a:pPr eaLnBrk="1" hangingPunct="1"/>
            <a:r>
              <a:rPr lang="ru-RU" sz="1600" b="1"/>
              <a:t>переводящих учащихся от подражания к творчеству;</a:t>
            </a:r>
          </a:p>
          <a:p>
            <a:pPr eaLnBrk="1" hangingPunct="1"/>
            <a:r>
              <a:rPr lang="ru-RU" sz="1600" b="1"/>
              <a:t>- побуждать к творческим работам так, чтобы каждая работа, с одной</a:t>
            </a:r>
          </a:p>
          <a:p>
            <a:pPr eaLnBrk="1" hangingPunct="1"/>
            <a:r>
              <a:rPr lang="ru-RU" sz="1600" b="1"/>
              <a:t>стороны, стимулировала бы учащихся к решению коллективных познавательных задач, с другой, развивала бы специфические способности ученика.</a:t>
            </a:r>
            <a:r>
              <a:rPr lang="ru-RU" sz="1400" b="1"/>
              <a:t>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187450" y="2286000"/>
            <a:ext cx="7670800" cy="1285875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endParaRPr lang="ru-RU" b="1" dirty="0"/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b="1" dirty="0"/>
              <a:t>3 этап.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>
                <a:solidFill>
                  <a:srgbClr val="FF0000"/>
                </a:solidFill>
              </a:rPr>
              <a:t>Организация практической деятельности учителя по формированию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>
                <a:solidFill>
                  <a:srgbClr val="FF0000"/>
                </a:solidFill>
              </a:rPr>
              <a:t>  познавательной деятельности учащихся, созданию условий</a:t>
            </a:r>
          </a:p>
          <a:p>
            <a:pPr lvl="1"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dirty="0">
                <a:solidFill>
                  <a:srgbClr val="FF0000"/>
                </a:solidFill>
              </a:rPr>
              <a:t>                         для творческого развития  детей</a:t>
            </a:r>
          </a:p>
          <a:p>
            <a:pPr algn="ctr"/>
            <a:endParaRPr lang="ru-RU" dirty="0"/>
          </a:p>
        </p:txBody>
      </p:sp>
      <p:pic>
        <p:nvPicPr>
          <p:cNvPr id="5" name="Picture 7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20161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397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>
          <a:xfrm>
            <a:off x="-252536" y="569913"/>
            <a:ext cx="7756525" cy="10541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Этапы реализации проекта</a:t>
            </a:r>
            <a:endParaRPr lang="ru-RU" sz="3200" b="1" i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000125" y="3789363"/>
            <a:ext cx="7786688" cy="210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b="1"/>
              <a:t> </a:t>
            </a:r>
            <a:r>
              <a:rPr lang="ru-RU" b="1"/>
              <a:t>Методика формирования познавательной деятельности состоит из следующих компонентов: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b="1"/>
              <a:t>формировании умений определять цель и задачи учебной деятельности;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b="1"/>
              <a:t>выбора порядка действий, способов, средств, сроков выполнения наиболее рационального варианта решения учебной задачи;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1600" b="1"/>
              <a:t>формировании умений осуществлять самоконтроль учебной  деятельности и вносить, если необходимо, в нее коррективы.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258888" y="2276475"/>
            <a:ext cx="7489825" cy="1366838"/>
          </a:xfrm>
          <a:prstGeom prst="rect">
            <a:avLst/>
          </a:prstGeom>
          <a:solidFill>
            <a:srgbClr val="CCFFCC"/>
          </a:solidFill>
          <a:ln w="34925">
            <a:solidFill>
              <a:srgbClr val="33996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 b="1"/>
              <a:t>4 этап.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FF0000"/>
                </a:solidFill>
              </a:rPr>
              <a:t>Организация практической деятельности учителя по формированию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FF0000"/>
                </a:solidFill>
              </a:rPr>
              <a:t>  познавательной деятельности младшего школьника на уроках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None/>
            </a:pPr>
            <a:r>
              <a:rPr lang="ru-RU">
                <a:solidFill>
                  <a:srgbClr val="FF0000"/>
                </a:solidFill>
              </a:rPr>
              <a:t> русского языка.</a:t>
            </a:r>
          </a:p>
        </p:txBody>
      </p:sp>
      <p:pic>
        <p:nvPicPr>
          <p:cNvPr id="5" name="Picture 7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064" y="262948"/>
            <a:ext cx="2528198" cy="1509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2943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570</Words>
  <Application>Microsoft Office PowerPoint</Application>
  <PresentationFormat>Экран (4:3)</PresentationFormat>
  <Paragraphs>108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2014-01-21T17:20:10Z</dcterms:created>
  <dcterms:modified xsi:type="dcterms:W3CDTF">2014-01-21T17:44:29Z</dcterms:modified>
</cp:coreProperties>
</file>