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3" r:id="rId4"/>
    <p:sldId id="257" r:id="rId5"/>
    <p:sldId id="259" r:id="rId6"/>
    <p:sldId id="260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AB858C-B157-409E-A625-4DBDC50DFAAD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85D5E94-0C85-4EF2-9E67-9EC3A3EBC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E1E34-CFA5-4AE6-9093-FBB00E634BC5}" type="datetime1">
              <a:rPr lang="ru-RU" smtClean="0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Краснова Т. В., учитель нач. классов. СОШ№3 г. Козловка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D2985-C5E6-4ECC-8A32-1C8AA039E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AD3F3-04B8-4B7F-8F34-BD6D08EED1A1}" type="datetime1">
              <a:rPr lang="ru-RU" smtClean="0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Краснова Т. В., учитель нач. классов. СОШ№3 г. Козловка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D8DC5-17B5-4AB9-A459-2E03A8F72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2AA5F-AD24-4DD6-AA23-33540035B94B}" type="datetime1">
              <a:rPr lang="ru-RU" smtClean="0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Краснова Т. В., учитель нач. классов. СОШ№3 г. Козловка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6946C-95A0-4EF8-A952-8E313C613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F4994-209E-44D0-A9A8-3E2995B34239}" type="datetime1">
              <a:rPr lang="ru-RU" smtClean="0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Краснова Т. В., учитель нач. классов. СОШ№3 г. Козловка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7DDA0-5BE7-4408-A632-F1B784C5E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7884D-094B-4E5A-B612-2C9C5549F033}" type="datetime1">
              <a:rPr lang="ru-RU" smtClean="0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Краснова Т. В., учитель нач. классов. СОШ№3 г. Козловка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2B431-5C60-40B4-870D-6066AEE98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796F4-DED6-4D4C-8568-61DE701623F8}" type="datetime1">
              <a:rPr lang="ru-RU" smtClean="0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Краснова Т. В., учитель нач. классов. СОШ№3 г. Козловка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9B6B8-9664-4400-AB05-65CE2D6DF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7165C-3879-4608-B7E8-674B3E27A60E}" type="datetime1">
              <a:rPr lang="ru-RU" smtClean="0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Краснова Т. В., учитель нач. классов. СОШ№3 г. Козловка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D5ECC-CC16-48A4-AA96-0E405730E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50529-858F-4BC7-8DDF-C7B7A091C64E}" type="datetime1">
              <a:rPr lang="ru-RU" smtClean="0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Краснова Т. В., учитель нач. классов. СОШ№3 г. Козловка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8A4FC-A3EE-4E5C-B916-C0703E787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D71EE-6A8D-41C8-8A14-1BC72D45C318}" type="datetime1">
              <a:rPr lang="ru-RU" smtClean="0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Краснова Т. В., учитель нач. классов. СОШ№3 г. Козловка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E5523-ECD2-4ADD-9770-B3E1122B7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DA6E7-EF95-4670-8099-CF5294050320}" type="datetime1">
              <a:rPr lang="ru-RU" smtClean="0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Краснова Т. В., учитель нач. классов. СОШ№3 г. Козловка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A25FE-D45D-4F8B-9819-39831E2F6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9F9A1-0B71-4F95-8CFB-A670A55CF035}" type="datetime1">
              <a:rPr lang="ru-RU" smtClean="0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Краснова Т. В., учитель нач. классов. СОШ№3 г. Козловка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23FA0-AEE1-44EC-8506-9663FF181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B1CFA5-49DD-435E-8966-D8F3723DC283}" type="datetime1">
              <a:rPr lang="ru-RU" smtClean="0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Краснова Т. В., учитель нач. классов. СОШ№3 г. Козловка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C7ECA5-8D3C-47E4-A735-22897D5F0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:\Documents and Settings\Aida\Рабочий стол\НОвая ГРАФИКА сборник\КАРТИНКИ СБОРНИК_ школьные\s3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27709" y="5286375"/>
            <a:ext cx="14287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27312" y="2071678"/>
            <a:ext cx="634981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Как привить ребёнку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любовь к чтению?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5f8350820dd8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28860" y="3500438"/>
            <a:ext cx="4099112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967632" y="963710"/>
            <a:ext cx="806592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+mj-lt"/>
              </a:rPr>
              <a:t>1.Лучше читать небольшими порциями, но часто.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+mj-lt"/>
              </a:rPr>
              <a:t>2.Читайте с ребенком по очереди.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+mj-lt"/>
              </a:rPr>
              <a:t>3.Остановите свое чтение на самом интересном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solidFill>
                  <a:srgbClr val="D60093"/>
                </a:solidFill>
                <a:latin typeface="+mj-lt"/>
              </a:rPr>
              <a:t>м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+mj-lt"/>
              </a:rPr>
              <a:t>есте. Предложите ребенку дальше читать.</a:t>
            </a:r>
          </a:p>
        </p:txBody>
      </p:sp>
      <p:pic>
        <p:nvPicPr>
          <p:cNvPr id="5" name="Рисунок 4" descr="df870881b30c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00298" y="3286124"/>
            <a:ext cx="3408846" cy="2918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1cb2637210e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4572008"/>
            <a:ext cx="2251348" cy="20717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85984" y="785794"/>
            <a:ext cx="635798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 Чтобы расширить кругозор.</a:t>
            </a:r>
          </a:p>
          <a:p>
            <a:r>
              <a:rPr lang="ru-RU" sz="2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• Чтобы получать информацию.</a:t>
            </a:r>
          </a:p>
          <a:p>
            <a:r>
              <a:rPr lang="ru-RU" sz="2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• Чтобы знать, откуда мы появились.</a:t>
            </a:r>
          </a:p>
          <a:p>
            <a:r>
              <a:rPr lang="ru-RU" sz="2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• Чтобы знать, кто мы.</a:t>
            </a:r>
          </a:p>
          <a:p>
            <a:r>
              <a:rPr lang="ru-RU" sz="2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• Чтобы лучше понимать других.</a:t>
            </a:r>
          </a:p>
          <a:p>
            <a:r>
              <a:rPr lang="ru-RU" sz="2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• Чтобы знать, куда мы идем.</a:t>
            </a:r>
          </a:p>
          <a:p>
            <a:r>
              <a:rPr lang="ru-RU" sz="2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• Чтобы сохранять память о прошлом.</a:t>
            </a:r>
          </a:p>
          <a:p>
            <a:r>
              <a:rPr lang="ru-RU" sz="2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• Чтобы ориентироваться в настоящем.</a:t>
            </a:r>
          </a:p>
          <a:p>
            <a:r>
              <a:rPr lang="ru-RU" sz="2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• Чтобы скоротать время.</a:t>
            </a:r>
          </a:p>
          <a:p>
            <a:r>
              <a:rPr lang="ru-RU" sz="2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• Чтобы укрыться от действительности.</a:t>
            </a:r>
          </a:p>
          <a:p>
            <a:r>
              <a:rPr lang="ru-RU" sz="2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• Чтобы искать смысл жизни.</a:t>
            </a:r>
          </a:p>
          <a:p>
            <a:r>
              <a:rPr lang="ru-RU" sz="2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• Чтобы понять основы нашей цивилизации.</a:t>
            </a:r>
          </a:p>
          <a:p>
            <a:r>
              <a:rPr lang="ru-RU" sz="2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• Чтобы утолять свою любознательность.</a:t>
            </a:r>
          </a:p>
          <a:p>
            <a:r>
              <a:rPr lang="ru-RU" sz="2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• Чтобы повышать культурный уровень.</a:t>
            </a:r>
          </a:p>
          <a:p>
            <a:r>
              <a:rPr lang="ru-RU" sz="2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• Чтобы общаться.</a:t>
            </a:r>
          </a:p>
          <a:p>
            <a:r>
              <a:rPr lang="ru-RU" sz="2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• Чтобы развивать критическое чутье.</a:t>
            </a:r>
            <a:endParaRPr lang="ru-RU" sz="2400" b="1" dirty="0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40988" y="2967335"/>
            <a:ext cx="6462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Мотивы чтения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5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5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5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10e9cb8761b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3429000"/>
            <a:ext cx="2254679" cy="27491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28728" y="928670"/>
            <a:ext cx="6303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Способ чтения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643050"/>
            <a:ext cx="69294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D60093"/>
                </a:solidFill>
                <a:latin typeface="+mj-lt"/>
              </a:rPr>
              <a:t>1.  Непродуктивные способы: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D60093"/>
                </a:solidFill>
                <a:latin typeface="+mj-lt"/>
              </a:rPr>
              <a:t>Побуквенное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D60093"/>
                </a:solidFill>
                <a:latin typeface="+mj-lt"/>
              </a:rPr>
              <a:t>Отрывистое слоговое</a:t>
            </a:r>
            <a:endParaRPr lang="ru-RU" sz="2800" b="1" dirty="0">
              <a:solidFill>
                <a:srgbClr val="D60093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3429000"/>
            <a:ext cx="621510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D60093"/>
                </a:solidFill>
                <a:latin typeface="+mj-lt"/>
              </a:rPr>
              <a:t>2. Продуктивные способы: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D60093"/>
                </a:solidFill>
                <a:latin typeface="+mj-lt"/>
              </a:rPr>
              <a:t>Плавное слоговое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D60093"/>
                </a:solidFill>
                <a:latin typeface="+mj-lt"/>
              </a:rPr>
              <a:t>Плавное слоговое с целостным</a:t>
            </a:r>
          </a:p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D60093"/>
                </a:solidFill>
                <a:latin typeface="+mj-lt"/>
              </a:rPr>
              <a:t>   прочтением отдельных слов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D60093"/>
                </a:solidFill>
                <a:latin typeface="+mj-lt"/>
              </a:rPr>
              <a:t>Чтение целыми словами</a:t>
            </a:r>
            <a:endParaRPr lang="ru-RU" sz="2800" b="1" dirty="0">
              <a:solidFill>
                <a:srgbClr val="D60093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500430" y="1571612"/>
            <a:ext cx="5157766" cy="400052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D60093"/>
                </a:solidFill>
              </a:rPr>
              <a:t>Интерес к чтению возникает в том случае, когда читатель свободно владеет осознанным чтением и у него развиты учебно-познавательные мотивы чтения.</a:t>
            </a:r>
            <a:br>
              <a:rPr lang="ru-RU" sz="3200" b="1" dirty="0" smtClean="0">
                <a:solidFill>
                  <a:srgbClr val="D60093"/>
                </a:solidFill>
              </a:rPr>
            </a:br>
            <a:endParaRPr lang="ru-RU" sz="3200" b="1" dirty="0" smtClean="0">
              <a:solidFill>
                <a:srgbClr val="D60093"/>
              </a:solidFill>
            </a:endParaRPr>
          </a:p>
        </p:txBody>
      </p:sp>
      <p:pic>
        <p:nvPicPr>
          <p:cNvPr id="13" name="Содержимое 12" descr="63796b8b0bce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071417"/>
            <a:ext cx="3214710" cy="514237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2ecdb766c09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4357694"/>
            <a:ext cx="2761304" cy="22591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14612" y="2000240"/>
            <a:ext cx="578646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D60093"/>
                </a:solidFill>
                <a:latin typeface="+mj-lt"/>
              </a:rPr>
              <a:t>Чтение на время.</a:t>
            </a:r>
          </a:p>
          <a:p>
            <a:pPr algn="ctr" eaLnBrk="1" hangingPunct="1">
              <a:buFontTx/>
              <a:buNone/>
            </a:pPr>
            <a:r>
              <a:rPr lang="ru-RU" sz="3600" b="1" dirty="0" smtClean="0">
                <a:solidFill>
                  <a:srgbClr val="D60093"/>
                </a:solidFill>
                <a:latin typeface="+mj-lt"/>
              </a:rPr>
              <a:t> </a:t>
            </a:r>
          </a:p>
          <a:p>
            <a:pPr eaLnBrk="1" hangingPunct="1">
              <a:buFontTx/>
              <a:buNone/>
            </a:pPr>
            <a:r>
              <a:rPr lang="ru-RU" sz="2800" b="1" dirty="0" err="1" smtClean="0">
                <a:solidFill>
                  <a:srgbClr val="D60093"/>
                </a:solidFill>
                <a:latin typeface="+mj-lt"/>
              </a:rPr>
              <a:t>Самозамер</a:t>
            </a:r>
            <a:r>
              <a:rPr lang="ru-RU" sz="2800" b="1" dirty="0" smtClean="0">
                <a:solidFill>
                  <a:srgbClr val="D60093"/>
                </a:solidFill>
                <a:latin typeface="+mj-lt"/>
              </a:rPr>
              <a:t> скорости чтения.   Результат записывается в дневник. Уже через неделю можно получить результат, который свидетельствует об увеличении скорости чтения.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857232"/>
            <a:ext cx="73282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Упражнения для развития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техники чтения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c14a737a55a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4465196"/>
            <a:ext cx="3429024" cy="19769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43174" y="1571612"/>
            <a:ext cx="621509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D60093"/>
                </a:solidFill>
              </a:rPr>
              <a:t>Чтение перед сном. </a:t>
            </a:r>
          </a:p>
          <a:p>
            <a:endParaRPr lang="ru-RU" sz="2800" b="1" dirty="0">
              <a:solidFill>
                <a:srgbClr val="D60093"/>
              </a:solidFill>
            </a:endParaRPr>
          </a:p>
          <a:p>
            <a:r>
              <a:rPr lang="ru-RU" sz="2800" b="1" dirty="0" smtClean="0">
                <a:solidFill>
                  <a:srgbClr val="D60093"/>
                </a:solidFill>
              </a:rPr>
              <a:t>Именно последние  события дня фиксируются эмоциональной памятью и те 8 часов, когда человек спит, он находится под их впечатлением</a:t>
            </a:r>
            <a:endParaRPr lang="ru-RU" sz="2800" b="1" dirty="0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d03a5db521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4429132"/>
            <a:ext cx="2437552" cy="21469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3108" y="1285860"/>
            <a:ext cx="64293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dirty="0" smtClean="0">
                <a:solidFill>
                  <a:srgbClr val="D60093"/>
                </a:solidFill>
                <a:latin typeface="+mj-lt"/>
              </a:rPr>
              <a:t>Орфографическое чтение.</a:t>
            </a:r>
          </a:p>
          <a:p>
            <a:endParaRPr lang="ru-RU" sz="4000" b="1" dirty="0" smtClean="0">
              <a:solidFill>
                <a:srgbClr val="D60093"/>
              </a:solidFill>
              <a:latin typeface="+mj-lt"/>
            </a:endParaRPr>
          </a:p>
          <a:p>
            <a:r>
              <a:rPr lang="ru-RU" sz="2800" b="1" dirty="0" smtClean="0">
                <a:solidFill>
                  <a:srgbClr val="D60093"/>
                </a:solidFill>
                <a:latin typeface="+mj-lt"/>
              </a:rPr>
              <a:t>Дети проговаривают всё как написано.</a:t>
            </a:r>
            <a:endParaRPr lang="ru-RU" sz="2800" b="1" dirty="0">
              <a:solidFill>
                <a:srgbClr val="D60093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8d86d852f7c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488" y="4000504"/>
            <a:ext cx="3000396" cy="25678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928670"/>
            <a:ext cx="82867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D60093"/>
                </a:solidFill>
                <a:latin typeface="+mj-lt"/>
              </a:rPr>
              <a:t>	Если вы хотите, чтобы ребенок читал, надо, чтобы рядом с ним был читающий</a:t>
            </a:r>
            <a:r>
              <a:rPr lang="ru-RU" sz="2800" b="1" i="1" dirty="0" smtClean="0">
                <a:solidFill>
                  <a:srgbClr val="D60093"/>
                </a:solidFill>
                <a:latin typeface="+mj-lt"/>
              </a:rPr>
              <a:t> </a:t>
            </a:r>
            <a:r>
              <a:rPr lang="ru-RU" sz="2800" b="1" dirty="0" smtClean="0">
                <a:solidFill>
                  <a:srgbClr val="D60093"/>
                </a:solidFill>
                <a:latin typeface="+mj-lt"/>
              </a:rPr>
              <a:t>родитель, а еще лучше – читающий </a:t>
            </a:r>
            <a:r>
              <a:rPr lang="ru-RU" sz="2800" b="1" i="1" dirty="0" smtClean="0">
                <a:solidFill>
                  <a:srgbClr val="D60093"/>
                </a:solidFill>
                <a:latin typeface="+mj-lt"/>
              </a:rPr>
              <a:t>вместе </a:t>
            </a:r>
            <a:r>
              <a:rPr lang="ru-RU" sz="2800" b="1" dirty="0" smtClean="0">
                <a:solidFill>
                  <a:srgbClr val="D60093"/>
                </a:solidFill>
                <a:latin typeface="+mj-lt"/>
              </a:rPr>
              <a:t>с ребенком родитель. 	Пусть дети видят, как Вы сами читаете с удовольствием: цитируйте, смейтесь, заучивайте отрывки, делитесь прочитанным. Этот пример может стать заразительным для них.</a:t>
            </a:r>
            <a:endParaRPr lang="ru-RU" sz="2800" b="1" dirty="0">
              <a:solidFill>
                <a:srgbClr val="D60093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2bb5c956a56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28992" y="4214818"/>
            <a:ext cx="2441432" cy="23262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1571612"/>
            <a:ext cx="83582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	</a:t>
            </a:r>
            <a:r>
              <a:rPr lang="ru-RU" sz="2800" b="1" dirty="0" smtClean="0">
                <a:solidFill>
                  <a:srgbClr val="D60093"/>
                </a:solidFill>
                <a:latin typeface="+mj-lt"/>
              </a:rPr>
              <a:t>Разговаривайте о прочитанном так, чтобы ребенок </a:t>
            </a:r>
            <a:r>
              <a:rPr lang="ru-RU" sz="2800" b="1" dirty="0" smtClean="0">
                <a:solidFill>
                  <a:srgbClr val="D60093"/>
                </a:solidFill>
                <a:latin typeface="+mn-lt"/>
              </a:rPr>
              <a:t>чувствовал</a:t>
            </a:r>
            <a:r>
              <a:rPr lang="ru-RU" sz="2800" b="1" dirty="0" smtClean="0">
                <a:solidFill>
                  <a:srgbClr val="D60093"/>
                </a:solidFill>
                <a:latin typeface="+mj-lt"/>
              </a:rPr>
              <a:t> себя умным и понятливым. Чаще хвалите его за сообразительность и старанье</a:t>
            </a:r>
            <a:r>
              <a:rPr lang="ru-RU" sz="28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. </a:t>
            </a:r>
            <a:endParaRPr lang="ru-RU" sz="2800" dirty="0">
              <a:solidFill>
                <a:srgbClr val="D60093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Литература 2">
  <a:themeElements>
    <a:clrScheme name="Стандартная">
      <a:dk1>
        <a:sysClr val="windowText" lastClr="141414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141414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Литература 2</Template>
  <TotalTime>79</TotalTime>
  <Words>251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Литература 2</vt:lpstr>
      <vt:lpstr>Слайд 1</vt:lpstr>
      <vt:lpstr>Слайд 2</vt:lpstr>
      <vt:lpstr>Слайд 3</vt:lpstr>
      <vt:lpstr>Интерес к чтению возникает в том случае, когда читатель свободно владеет осознанным чтением и у него развиты учебно-познавательные мотивы чтения. 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dc:description>http://aida.ucoz.ru</dc:description>
  <cp:lastModifiedBy>Home</cp:lastModifiedBy>
  <cp:revision>12</cp:revision>
  <dcterms:created xsi:type="dcterms:W3CDTF">2010-06-24T19:15:10Z</dcterms:created>
  <dcterms:modified xsi:type="dcterms:W3CDTF">2014-11-21T17:32:01Z</dcterms:modified>
  <cp:category>шаблоны к Powerpoint</cp:category>
</cp:coreProperties>
</file>