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256" r:id="rId3"/>
    <p:sldId id="270" r:id="rId4"/>
    <p:sldId id="258" r:id="rId5"/>
    <p:sldId id="260" r:id="rId6"/>
    <p:sldId id="264" r:id="rId7"/>
    <p:sldId id="276" r:id="rId8"/>
    <p:sldId id="273" r:id="rId9"/>
    <p:sldId id="274" r:id="rId10"/>
    <p:sldId id="275" r:id="rId11"/>
    <p:sldId id="278" r:id="rId12"/>
    <p:sldId id="268" r:id="rId13"/>
    <p:sldId id="28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CF585-D6BE-4344-A1BC-A11BEFFC5775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BFA2C-05CE-4BBA-8962-20169FB5F8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3932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46F3A-01C2-461C-B0EE-86F4C6AB82B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2518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B8576-EF94-4DD0-AA56-50E3A6B308C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7091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3EC97D-CAA2-41EE-B484-F4C81955294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4589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9A99-8538-49B6-B2B4-3C82E07539AB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B469-D472-4D08-BF8B-347A3EECAE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9A99-8538-49B6-B2B4-3C82E07539AB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B469-D472-4D08-BF8B-347A3EECA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9A99-8538-49B6-B2B4-3C82E07539AB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C6EB469-D472-4D08-BF8B-347A3EECA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9A99-8538-49B6-B2B4-3C82E07539AB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B469-D472-4D08-BF8B-347A3EECA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9A99-8538-49B6-B2B4-3C82E07539AB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B469-D472-4D08-BF8B-347A3EECA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9A99-8538-49B6-B2B4-3C82E07539AB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B469-D472-4D08-BF8B-347A3EECA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9A99-8538-49B6-B2B4-3C82E07539AB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B469-D472-4D08-BF8B-347A3EECA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9A99-8538-49B6-B2B4-3C82E07539AB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B469-D472-4D08-BF8B-347A3EECA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5B808-8DBC-4625-B3F6-9F57DD80FF9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2665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9A99-8538-49B6-B2B4-3C82E07539AB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B469-D472-4D08-BF8B-347A3EECA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9A99-8538-49B6-B2B4-3C82E07539AB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B469-D472-4D08-BF8B-347A3EECA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9A99-8538-49B6-B2B4-3C82E07539AB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B469-D472-4D08-BF8B-347A3EECA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6974C-69DA-4907-ADEF-947F8AA252C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5826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5D2B00-6BB7-4DF1-B1B1-4D9E07EE18F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6738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EF828-4F86-4DE8-8972-BE549ADA44C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0389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9AFF4-6983-40D2-8F53-4DEDD560358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555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C7C53-C30A-42A1-8356-97E72C6FBCF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4667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5B701-A33C-486A-AF7F-87959606FFA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7933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C5CBE-8299-4E8A-968C-25AE63322F8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8478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D81B97-000E-4CCD-AC2B-B91E3DBAA12C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7486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1DD9A99-8538-49B6-B2B4-3C82E07539AB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C6EB469-D472-4D08-BF8B-347A3EECA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-99392"/>
            <a:ext cx="8229600" cy="44644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Использование ИКТ как средство развития ценностно-смысловых компетенций младшего школьника.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581128"/>
            <a:ext cx="5976664" cy="103252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Учитель начальных классов МБОУ школы №</a:t>
            </a:r>
            <a:r>
              <a:rPr lang="ru-RU" sz="2000" dirty="0" smtClean="0"/>
              <a:t>1</a:t>
            </a:r>
          </a:p>
          <a:p>
            <a:r>
              <a:rPr lang="ru-RU" sz="2000" dirty="0" smtClean="0"/>
              <a:t>г</a:t>
            </a:r>
            <a:r>
              <a:rPr lang="ru-RU" sz="2000" dirty="0" smtClean="0"/>
              <a:t>. Серафимович Панкова Елена Владимировна.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66927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1371600" y="457200"/>
            <a:ext cx="7486650" cy="1447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9525">
                  <a:round/>
                  <a:headEnd/>
                  <a:tailEnd/>
                </a:ln>
                <a:solidFill>
                  <a:srgbClr val="008000"/>
                </a:solidFill>
                <a:cs typeface="Arial"/>
              </a:rPr>
              <a:t>Поверхность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9525">
                  <a:round/>
                  <a:headEnd/>
                  <a:tailEnd/>
                </a:ln>
                <a:solidFill>
                  <a:srgbClr val="008000"/>
                </a:solidFill>
                <a:cs typeface="Arial"/>
              </a:rPr>
              <a:t>  нашего края </a:t>
            </a:r>
          </a:p>
        </p:txBody>
      </p:sp>
    </p:spTree>
    <p:extLst>
      <p:ext uri="{BB962C8B-B14F-4D97-AF65-F5344CB8AC3E}">
        <p14:creationId xmlns:p14="http://schemas.microsoft.com/office/powerpoint/2010/main" xmlns="" val="271190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iagram 2"/>
          <p:cNvGrpSpPr>
            <a:grpSpLocks/>
          </p:cNvGrpSpPr>
          <p:nvPr/>
        </p:nvGrpSpPr>
        <p:grpSpPr bwMode="auto">
          <a:xfrm>
            <a:off x="0" y="981075"/>
            <a:ext cx="9144000" cy="5657850"/>
            <a:chOff x="1429" y="703"/>
            <a:chExt cx="2858" cy="2858"/>
          </a:xfrm>
        </p:grpSpPr>
        <p:sp>
          <p:nvSpPr>
            <p:cNvPr id="3" name="_s1028"/>
            <p:cNvSpPr>
              <a:spLocks noChangeShapeType="1"/>
            </p:cNvSpPr>
            <p:nvPr/>
          </p:nvSpPr>
          <p:spPr bwMode="auto">
            <a:xfrm flipH="1" flipV="1">
              <a:off x="2327" y="1708"/>
              <a:ext cx="267" cy="21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" name="_s1029"/>
            <p:cNvSpPr>
              <a:spLocks noChangeArrowheads="1"/>
            </p:cNvSpPr>
            <p:nvPr/>
          </p:nvSpPr>
          <p:spPr bwMode="auto">
            <a:xfrm>
              <a:off x="1723" y="1158"/>
              <a:ext cx="679" cy="67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charset="0"/>
                </a:rPr>
                <a:t>Создает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charset="0"/>
                </a:rPr>
                <a:t>комфортную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charset="0"/>
                </a:rPr>
                <a:t>среду обучения </a:t>
              </a:r>
            </a:p>
          </p:txBody>
        </p:sp>
        <p:sp>
          <p:nvSpPr>
            <p:cNvPr id="5" name="_s1030"/>
            <p:cNvSpPr>
              <a:spLocks noChangeShapeType="1"/>
            </p:cNvSpPr>
            <p:nvPr/>
          </p:nvSpPr>
          <p:spPr bwMode="auto">
            <a:xfrm flipH="1">
              <a:off x="2196" y="2206"/>
              <a:ext cx="332" cy="77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_s1031"/>
            <p:cNvSpPr>
              <a:spLocks noChangeArrowheads="1"/>
            </p:cNvSpPr>
            <p:nvPr/>
          </p:nvSpPr>
          <p:spPr bwMode="auto">
            <a:xfrm>
              <a:off x="1527" y="2020"/>
              <a:ext cx="679" cy="67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charset="0"/>
                </a:rPr>
                <a:t>Способствует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charset="0"/>
                </a:rPr>
                <a:t> выработке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charset="0"/>
                </a:rPr>
                <a:t> самооценки</a:t>
              </a: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charset="0"/>
                </a:rPr>
                <a:t> </a:t>
              </a:r>
            </a:p>
          </p:txBody>
        </p:sp>
        <p:sp>
          <p:nvSpPr>
            <p:cNvPr id="7" name="_s1032"/>
            <p:cNvSpPr>
              <a:spLocks noChangeShapeType="1"/>
            </p:cNvSpPr>
            <p:nvPr/>
          </p:nvSpPr>
          <p:spPr bwMode="auto">
            <a:xfrm flipH="1">
              <a:off x="2564" y="2436"/>
              <a:ext cx="147" cy="307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_s1033"/>
            <p:cNvSpPr>
              <a:spLocks noChangeArrowheads="1"/>
            </p:cNvSpPr>
            <p:nvPr/>
          </p:nvSpPr>
          <p:spPr bwMode="auto">
            <a:xfrm>
              <a:off x="2079" y="2710"/>
              <a:ext cx="679" cy="67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charset="0"/>
                </a:rPr>
                <a:t>Создает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charset="0"/>
                </a:rPr>
                <a:t>условия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charset="0"/>
                </a:rPr>
                <a:t>для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charset="0"/>
                </a:rPr>
                <a:t>самостоятельной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charset="0"/>
                </a:rPr>
                <a:t>работы </a:t>
              </a:r>
              <a:endPara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endParaRPr>
            </a:p>
          </p:txBody>
        </p:sp>
        <p:sp>
          <p:nvSpPr>
            <p:cNvPr id="9" name="_s1034"/>
            <p:cNvSpPr>
              <a:spLocks noChangeShapeType="1"/>
            </p:cNvSpPr>
            <p:nvPr/>
          </p:nvSpPr>
          <p:spPr bwMode="auto">
            <a:xfrm>
              <a:off x="3005" y="2436"/>
              <a:ext cx="148" cy="307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_s1035"/>
            <p:cNvSpPr>
              <a:spLocks noChangeArrowheads="1"/>
            </p:cNvSpPr>
            <p:nvPr/>
          </p:nvSpPr>
          <p:spPr bwMode="auto">
            <a:xfrm>
              <a:off x="2962" y="2709"/>
              <a:ext cx="679" cy="67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charset="0"/>
                </a:rPr>
                <a:t>Повышает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charset="0"/>
                </a:rPr>
                <a:t>мотивацию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charset="0"/>
                </a:rPr>
                <a:t> учения </a:t>
              </a:r>
            </a:p>
          </p:txBody>
        </p:sp>
        <p:sp>
          <p:nvSpPr>
            <p:cNvPr id="11" name="_s1036"/>
            <p:cNvSpPr>
              <a:spLocks noChangeShapeType="1"/>
            </p:cNvSpPr>
            <p:nvPr/>
          </p:nvSpPr>
          <p:spPr bwMode="auto">
            <a:xfrm>
              <a:off x="3188" y="2207"/>
              <a:ext cx="332" cy="7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_s1037"/>
            <p:cNvSpPr>
              <a:spLocks noChangeArrowheads="1"/>
            </p:cNvSpPr>
            <p:nvPr/>
          </p:nvSpPr>
          <p:spPr bwMode="auto">
            <a:xfrm>
              <a:off x="3512" y="2018"/>
              <a:ext cx="679" cy="67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charset="0"/>
                </a:rPr>
                <a:t>Помогает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charset="0"/>
                </a:rPr>
                <a:t>интенсифицировать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charset="0"/>
                </a:rPr>
                <a:t>обучение</a:t>
              </a: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charset="0"/>
                </a:rPr>
                <a:t> </a:t>
              </a:r>
            </a:p>
          </p:txBody>
        </p:sp>
        <p:sp>
          <p:nvSpPr>
            <p:cNvPr id="13" name="_s1038"/>
            <p:cNvSpPr>
              <a:spLocks noChangeShapeType="1"/>
            </p:cNvSpPr>
            <p:nvPr/>
          </p:nvSpPr>
          <p:spPr bwMode="auto">
            <a:xfrm flipV="1">
              <a:off x="3123" y="1708"/>
              <a:ext cx="266" cy="21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_s1039"/>
            <p:cNvSpPr>
              <a:spLocks noChangeArrowheads="1"/>
            </p:cNvSpPr>
            <p:nvPr/>
          </p:nvSpPr>
          <p:spPr bwMode="auto">
            <a:xfrm>
              <a:off x="3315" y="1157"/>
              <a:ext cx="679" cy="67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charset="0"/>
                </a:rPr>
                <a:t>Повышает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charset="0"/>
                </a:rPr>
                <a:t>активность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charset="0"/>
                </a:rPr>
                <a:t>учащихся</a:t>
              </a:r>
            </a:p>
          </p:txBody>
        </p:sp>
        <p:sp>
          <p:nvSpPr>
            <p:cNvPr id="15" name="_s1040"/>
            <p:cNvSpPr>
              <a:spLocks noChangeShapeType="1"/>
            </p:cNvSpPr>
            <p:nvPr/>
          </p:nvSpPr>
          <p:spPr bwMode="auto">
            <a:xfrm flipV="1">
              <a:off x="2858" y="1452"/>
              <a:ext cx="0" cy="341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_s1041"/>
            <p:cNvSpPr>
              <a:spLocks noChangeArrowheads="1"/>
            </p:cNvSpPr>
            <p:nvPr/>
          </p:nvSpPr>
          <p:spPr bwMode="auto">
            <a:xfrm>
              <a:off x="2519" y="774"/>
              <a:ext cx="679" cy="67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accent2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charset="0"/>
                </a:rPr>
                <a:t>Позволяет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charset="0"/>
                </a:rPr>
                <a:t>индивидуализировать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charset="0"/>
                </a:rPr>
                <a:t>обучение </a:t>
              </a:r>
            </a:p>
          </p:txBody>
        </p:sp>
        <p:sp>
          <p:nvSpPr>
            <p:cNvPr id="17" name="_s1042"/>
            <p:cNvSpPr>
              <a:spLocks noChangeArrowheads="1"/>
            </p:cNvSpPr>
            <p:nvPr/>
          </p:nvSpPr>
          <p:spPr bwMode="auto">
            <a:xfrm>
              <a:off x="2519" y="1793"/>
              <a:ext cx="679" cy="67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41990" dir="1593903" algn="ctr" rotWithShape="0">
                <a:schemeClr val="folHlink"/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charset="0"/>
                </a:rPr>
                <a:t>Применение ИКТ</a:t>
              </a:r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 flipH="1" flipV="1">
              <a:off x="2297" y="1725"/>
              <a:ext cx="255" cy="2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 flipV="1">
              <a:off x="2858" y="1489"/>
              <a:ext cx="0" cy="2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 flipV="1">
              <a:off x="3113" y="1725"/>
              <a:ext cx="306" cy="1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3164" y="2199"/>
              <a:ext cx="306" cy="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3062" y="2436"/>
              <a:ext cx="102" cy="2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H="1">
              <a:off x="2552" y="2436"/>
              <a:ext cx="204" cy="2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H="1">
              <a:off x="2195" y="2199"/>
              <a:ext cx="306" cy="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4566" name="AutoShape 54"/>
          <p:cNvSpPr>
            <a:spLocks noChangeArrowheads="1"/>
          </p:cNvSpPr>
          <p:nvPr/>
        </p:nvSpPr>
        <p:spPr bwMode="auto">
          <a:xfrm>
            <a:off x="395288" y="260350"/>
            <a:ext cx="8353425" cy="6477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2400">
              <a:solidFill>
                <a:srgbClr val="FF3300"/>
              </a:solidFill>
            </a:endParaRPr>
          </a:p>
          <a:p>
            <a:r>
              <a:rPr lang="ru-RU" sz="2800">
                <a:solidFill>
                  <a:srgbClr val="FF3300"/>
                </a:solidFill>
              </a:rPr>
              <a:t>Позитивные факторы использования ИКТ</a:t>
            </a:r>
          </a:p>
          <a:p>
            <a:endParaRPr lang="ru-RU" sz="2800" b="0"/>
          </a:p>
        </p:txBody>
      </p:sp>
    </p:spTree>
    <p:extLst>
      <p:ext uri="{BB962C8B-B14F-4D97-AF65-F5344CB8AC3E}">
        <p14:creationId xmlns:p14="http://schemas.microsoft.com/office/powerpoint/2010/main" xmlns="" val="293650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6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                </a:t>
            </a:r>
            <a:r>
              <a:rPr lang="ru-RU" sz="8800" dirty="0" smtClean="0"/>
              <a:t>Спасибо за           внимание!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xmlns="" val="2207442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>
              <a:defRPr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Применение компьютерных технологий  на уроках делает процесс обучения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интересным;</a:t>
            </a:r>
          </a:p>
          <a:p>
            <a:pPr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занимательным;</a:t>
            </a:r>
          </a:p>
          <a:p>
            <a:pPr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создаёт бодрое рабочее настроение;</a:t>
            </a:r>
          </a:p>
          <a:p>
            <a:pPr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облегчает преодоление трудностей;</a:t>
            </a:r>
          </a:p>
          <a:p>
            <a:pPr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компьютер – могущественный рычаг умственного развития ребёнка.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6594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Ценностно-смысловые компетенции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способности  ориентироваться в мире, понимать мир живой и неживой природы, общества и человека;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способности принимать человека, как высшую ценность;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способности осознавать своё место в жизни, роль и предназначение;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способности ставить цели, «вынашивая» смыслы своих действий, ценностные установки при принятии жизненно важных решений;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способность к освоению механизмов самоопределения в разных ситуациях учебной и иных видов деятельности;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/>
              <a:t>способность к активному участию в выстраивании программы своей жизнедеятельности</a:t>
            </a:r>
            <a:r>
              <a:rPr lang="ru-RU" dirty="0" smtClean="0"/>
              <a:t>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2850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755650" y="333374"/>
            <a:ext cx="4248150" cy="5759921"/>
          </a:xfrm>
        </p:spPr>
        <p:txBody>
          <a:bodyPr>
            <a:normAutofit fontScale="55000" lnSpcReduction="20000"/>
          </a:bodyPr>
          <a:lstStyle/>
          <a:p>
            <a:pPr eaLnBrk="1" hangingPunct="1"/>
            <a:r>
              <a:rPr lang="ru-RU" sz="3600" b="1" i="1" dirty="0" smtClean="0"/>
              <a:t>Развитие ценностно-смысловых компетенций на уроке математики.</a:t>
            </a:r>
          </a:p>
          <a:p>
            <a:pPr eaLnBrk="1" hangingPunct="1"/>
            <a:endParaRPr lang="ru-RU" sz="2000" b="1" i="1" dirty="0" smtClean="0"/>
          </a:p>
          <a:p>
            <a:pPr algn="just">
              <a:defRPr/>
            </a:pPr>
            <a:r>
              <a:rPr lang="ru-RU" sz="2900" b="1" dirty="0">
                <a:solidFill>
                  <a:srgbClr val="003300"/>
                </a:solidFill>
              </a:rPr>
              <a:t>Тема урока</a:t>
            </a:r>
            <a:r>
              <a:rPr lang="ru-RU" sz="2900" b="1" dirty="0" smtClean="0">
                <a:solidFill>
                  <a:srgbClr val="003300"/>
                </a:solidFill>
              </a:rPr>
              <a:t>:</a:t>
            </a:r>
          </a:p>
          <a:p>
            <a:pPr algn="just">
              <a:defRPr/>
            </a:pPr>
            <a:r>
              <a:rPr lang="ru-RU" sz="2900" b="1" dirty="0" smtClean="0">
                <a:solidFill>
                  <a:srgbClr val="003300"/>
                </a:solidFill>
              </a:rPr>
              <a:t> </a:t>
            </a:r>
            <a:r>
              <a:rPr lang="ru-RU" sz="2900" b="1" dirty="0">
                <a:solidFill>
                  <a:srgbClr val="FF0000"/>
                </a:solidFill>
              </a:rPr>
              <a:t>«Площадь прямоугольника»</a:t>
            </a:r>
          </a:p>
          <a:p>
            <a:pPr algn="just">
              <a:defRPr/>
            </a:pPr>
            <a:r>
              <a:rPr lang="ru-RU" sz="2900" b="1" dirty="0"/>
              <a:t>Вопросы перед объяснением материала</a:t>
            </a:r>
            <a:r>
              <a:rPr lang="ru-RU" sz="2900" b="1" dirty="0">
                <a:solidFill>
                  <a:srgbClr val="C00000"/>
                </a:solidFill>
              </a:rPr>
              <a:t>: </a:t>
            </a:r>
            <a:endParaRPr lang="ru-RU" sz="2900" b="1" dirty="0" smtClean="0">
              <a:solidFill>
                <a:srgbClr val="C00000"/>
              </a:solidFill>
            </a:endParaRPr>
          </a:p>
          <a:p>
            <a:pPr algn="just">
              <a:defRPr/>
            </a:pPr>
            <a:r>
              <a:rPr lang="ru-RU" sz="2900" b="1" dirty="0" smtClean="0">
                <a:solidFill>
                  <a:schemeClr val="bg1"/>
                </a:solidFill>
              </a:rPr>
              <a:t>1. </a:t>
            </a:r>
            <a:r>
              <a:rPr lang="ru-RU" sz="2900" b="1" dirty="0">
                <a:solidFill>
                  <a:schemeClr val="bg1"/>
                </a:solidFill>
              </a:rPr>
              <a:t>Ребята, для чего людям нужно уметь вычислять площади ? </a:t>
            </a:r>
            <a:endParaRPr lang="ru-RU" sz="2900" b="1" dirty="0" smtClean="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ru-RU" sz="2900" b="1" dirty="0" smtClean="0">
                <a:solidFill>
                  <a:schemeClr val="bg1"/>
                </a:solidFill>
              </a:rPr>
              <a:t> 2. </a:t>
            </a:r>
            <a:r>
              <a:rPr lang="ru-RU" sz="2900" b="1" dirty="0">
                <a:solidFill>
                  <a:schemeClr val="bg1"/>
                </a:solidFill>
              </a:rPr>
              <a:t>Дома или в школе есть предметы, </a:t>
            </a:r>
            <a:r>
              <a:rPr lang="ru-RU" sz="2900" b="1" dirty="0" smtClean="0">
                <a:solidFill>
                  <a:schemeClr val="bg1"/>
                </a:solidFill>
              </a:rPr>
              <a:t>по форме </a:t>
            </a:r>
            <a:r>
              <a:rPr lang="ru-RU" sz="2900" b="1" dirty="0">
                <a:solidFill>
                  <a:schemeClr val="bg1"/>
                </a:solidFill>
              </a:rPr>
              <a:t>являющиеся прямоугольники? </a:t>
            </a:r>
            <a:endParaRPr lang="ru-RU" sz="2900" b="1" dirty="0" smtClean="0">
              <a:solidFill>
                <a:schemeClr val="bg1"/>
              </a:solidFill>
            </a:endParaRPr>
          </a:p>
          <a:p>
            <a:pPr algn="just">
              <a:defRPr/>
            </a:pPr>
            <a:r>
              <a:rPr lang="ru-RU" sz="2900" b="1" dirty="0" smtClean="0">
                <a:solidFill>
                  <a:schemeClr val="bg1"/>
                </a:solidFill>
              </a:rPr>
              <a:t> </a:t>
            </a:r>
            <a:r>
              <a:rPr lang="ru-RU" sz="2900" b="1" dirty="0">
                <a:solidFill>
                  <a:schemeClr val="bg1"/>
                </a:solidFill>
              </a:rPr>
              <a:t>3 </a:t>
            </a:r>
            <a:r>
              <a:rPr lang="ru-RU" sz="2900" b="1" dirty="0" smtClean="0">
                <a:solidFill>
                  <a:schemeClr val="bg1"/>
                </a:solidFill>
              </a:rPr>
              <a:t>.Вашим </a:t>
            </a:r>
            <a:r>
              <a:rPr lang="ru-RU" sz="2900" b="1" dirty="0">
                <a:solidFill>
                  <a:schemeClr val="bg1"/>
                </a:solidFill>
              </a:rPr>
              <a:t>мамам и папам приходится вычислять площади пола в комнате, садового участка и других объектов? </a:t>
            </a:r>
          </a:p>
          <a:p>
            <a:pPr algn="just">
              <a:defRPr/>
            </a:pPr>
            <a:r>
              <a:rPr lang="ru-RU" sz="2900" b="1" dirty="0" smtClean="0">
                <a:solidFill>
                  <a:schemeClr val="bg1"/>
                </a:solidFill>
              </a:rPr>
              <a:t> 4. </a:t>
            </a:r>
            <a:r>
              <a:rPr lang="ru-RU" sz="2900" b="1" dirty="0">
                <a:solidFill>
                  <a:schemeClr val="bg1"/>
                </a:solidFill>
              </a:rPr>
              <a:t>Можно ли построить дом, не умея вычислять площадь?</a:t>
            </a:r>
          </a:p>
          <a:p>
            <a:pPr algn="just">
              <a:defRPr/>
            </a:pPr>
            <a:endParaRPr lang="ru-RU" sz="29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buNone/>
              <a:defRPr/>
            </a:pPr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ru-RU" sz="2900" b="1" dirty="0" smtClean="0"/>
              <a:t>Давайте </a:t>
            </a:r>
            <a:r>
              <a:rPr lang="ru-RU" sz="2900" b="1" dirty="0"/>
              <a:t>сделаем вывод, надо ли  в будущем уметь вычислять площади прямоугольников и других фигур</a:t>
            </a:r>
            <a:r>
              <a:rPr lang="ru-RU" sz="2900" b="1" dirty="0" smtClean="0"/>
              <a:t>?</a:t>
            </a:r>
          </a:p>
          <a:p>
            <a:pPr marL="0" indent="0" algn="just">
              <a:buNone/>
              <a:defRPr/>
            </a:pPr>
            <a:endParaRPr lang="ru-RU" sz="2900" b="1" dirty="0"/>
          </a:p>
          <a:p>
            <a:pPr algn="just">
              <a:defRPr/>
            </a:pPr>
            <a:r>
              <a:rPr lang="ru-RU" sz="2900" b="1" dirty="0">
                <a:solidFill>
                  <a:srgbClr val="000099"/>
                </a:solidFill>
              </a:rPr>
              <a:t>ВЫВОД: надо изучить материал, потому что он пригодится в жизни.</a:t>
            </a:r>
            <a:r>
              <a:rPr lang="ru-RU" sz="2900" b="1" dirty="0">
                <a:solidFill>
                  <a:srgbClr val="C00000"/>
                </a:solidFill>
              </a:rPr>
              <a:t>                                            </a:t>
            </a:r>
          </a:p>
          <a:p>
            <a:pPr eaLnBrk="1" hangingPunct="1"/>
            <a:endParaRPr lang="ru-RU" sz="2000" b="1" i="1" dirty="0" smtClean="0"/>
          </a:p>
        </p:txBody>
      </p:sp>
      <p:pic>
        <p:nvPicPr>
          <p:cNvPr id="27651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825" y="908050"/>
            <a:ext cx="3743325" cy="518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6341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200" b="1" smtClean="0">
                <a:solidFill>
                  <a:srgbClr val="000099"/>
                </a:solidFill>
              </a:rPr>
              <a:t>Хорошо развивают ценностно-смысловые компетенции задачи с житейским уклоном</a:t>
            </a:r>
            <a:r>
              <a:rPr lang="ru-RU" sz="3200" smtClean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eaLnBrk="1" hangingPunct="1">
              <a:defRPr/>
            </a:pPr>
            <a:r>
              <a:rPr lang="ru-RU" sz="2800" b="1" dirty="0" smtClean="0"/>
              <a:t>1 Сколько погонных метров линолеума шириной 2 м. потребуется для покрытия пола длиной 5 м. и шириной 8 м.? </a:t>
            </a:r>
          </a:p>
          <a:p>
            <a:pPr algn="just" eaLnBrk="1" hangingPunct="1">
              <a:defRPr/>
            </a:pPr>
            <a:r>
              <a:rPr lang="ru-RU" sz="2800" b="1" dirty="0" smtClean="0"/>
              <a:t>На 1 кв.м. должно быть 12 растений кукурузы. Сколько растений кукурузы должно быть на 1 га. </a:t>
            </a:r>
            <a:r>
              <a:rPr lang="ru-RU" sz="2800" b="1" dirty="0"/>
              <a:t>п</a:t>
            </a:r>
            <a:r>
              <a:rPr lang="ru-RU" sz="2800" b="1" dirty="0" smtClean="0"/>
              <a:t>оля? </a:t>
            </a:r>
          </a:p>
          <a:p>
            <a:pPr algn="just" eaLnBrk="1" hangingPunct="1">
              <a:defRPr/>
            </a:pPr>
            <a:r>
              <a:rPr lang="ru-RU" sz="2800" b="1" dirty="0" smtClean="0"/>
              <a:t>Крышка сиденья на табуретке имеет форму квадрата со стороной 35 см. Сколько таких сидений можно вырезать из фанеры, имеющей форму квадрата со стороной 1м.5 см.</a:t>
            </a:r>
          </a:p>
          <a:p>
            <a:pPr eaLnBrk="1" hangingPunct="1">
              <a:defRPr/>
            </a:pP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500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>
            <a:spLocks noChangeArrowheads="1"/>
          </p:cNvSpPr>
          <p:nvPr/>
        </p:nvSpPr>
        <p:spPr bwMode="auto">
          <a:xfrm>
            <a:off x="4357686" y="260649"/>
            <a:ext cx="4214842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2"/>
                </a:solidFill>
              </a:rPr>
              <a:t>Развитие ценностно-смысловых компетенций на уроке литературного чтения</a:t>
            </a:r>
            <a:r>
              <a:rPr lang="ru-RU" sz="2400" b="1" dirty="0" smtClean="0">
                <a:solidFill>
                  <a:schemeClr val="accent2"/>
                </a:solidFill>
              </a:rPr>
              <a:t>.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000099"/>
              </a:solidFill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Белая береза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Под моим окном/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Принакрылась снегом,/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Точно серебром.//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 пушистых ветках/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Снежною каймой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Распустились кисти/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Белой бахромой.//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 стоит береза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 сонной тишине,/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 горят снежинки/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 золотом огне.//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 заря,/ лениво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Обходя кругом,/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Обсыпает ветки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Новым серебром. </a:t>
            </a:r>
          </a:p>
        </p:txBody>
      </p:sp>
      <p:pic>
        <p:nvPicPr>
          <p:cNvPr id="23" name="Рисунок 22" descr="0_57dbb_beca700d_X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260648"/>
            <a:ext cx="3853662" cy="6349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xmlns="" val="271735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На уроках русского языка: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ru-RU" dirty="0" smtClean="0"/>
              <a:t>Словарная работа</a:t>
            </a:r>
          </a:p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281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5770" y="1700808"/>
            <a:ext cx="2845502" cy="2463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80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71675" y="1700808"/>
            <a:ext cx="1766570" cy="2376309"/>
          </a:xfrm>
          <a:prstGeom prst="rect">
            <a:avLst/>
          </a:prstGeom>
        </p:spPr>
      </p:pic>
      <p:pic>
        <p:nvPicPr>
          <p:cNvPr id="6" name="Рисунок 5" descr="279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1698549"/>
            <a:ext cx="2988479" cy="2464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81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25793" y="4208424"/>
            <a:ext cx="1658333" cy="2306712"/>
          </a:xfrm>
          <a:prstGeom prst="rect">
            <a:avLst/>
          </a:prstGeom>
        </p:spPr>
      </p:pic>
      <p:pic>
        <p:nvPicPr>
          <p:cNvPr id="8" name="Рисунок 7" descr="0baab96d47d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6650" y="4185868"/>
            <a:ext cx="2693879" cy="2424504"/>
          </a:xfrm>
          <a:prstGeom prst="rect">
            <a:avLst/>
          </a:prstGeom>
        </p:spPr>
      </p:pic>
      <p:pic>
        <p:nvPicPr>
          <p:cNvPr id="1026" name="Picture 2" descr="http://img0.liveinternet.ru/images/attach/c/1/59/428/59428072_1274701749_0a140ffca331e864eaeca67d0ef8dc1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770" y="4185868"/>
            <a:ext cx="2973019" cy="219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822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Сочинение .(Минутка развития речи)</a:t>
            </a:r>
            <a:endParaRPr lang="ru-RU" sz="3200" dirty="0"/>
          </a:p>
        </p:txBody>
      </p:sp>
      <p:pic>
        <p:nvPicPr>
          <p:cNvPr id="4" name="Объект 3" descr="55969c27b891034928fc4334233227c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196752"/>
            <a:ext cx="7128792" cy="492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796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/>
                </a:solidFill>
              </a:rPr>
              <a:t>На уроке окружающего мира:</a:t>
            </a:r>
            <a:endParaRPr lang="ru-RU" sz="2800" dirty="0">
              <a:solidFill>
                <a:schemeClr val="accent2"/>
              </a:solidFill>
            </a:endParaRPr>
          </a:p>
        </p:txBody>
      </p:sp>
      <p:pic>
        <p:nvPicPr>
          <p:cNvPr id="4" name="Picture 4" descr="ph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22860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050728_1531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1944" y="1196752"/>
            <a:ext cx="2667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1198907732_mer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68833"/>
            <a:ext cx="2675384" cy="208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7544" y="2413338"/>
            <a:ext cx="78488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800" dirty="0"/>
              <a:t>-</a:t>
            </a:r>
            <a:r>
              <a:rPr lang="ru-RU" sz="2800" dirty="0" smtClean="0"/>
              <a:t>Что </a:t>
            </a:r>
            <a:r>
              <a:rPr lang="ru-RU" sz="2800" dirty="0"/>
              <a:t>ты видишь на этой иллюстрации?</a:t>
            </a:r>
          </a:p>
          <a:p>
            <a:r>
              <a:rPr lang="ru-RU" sz="2800" dirty="0" smtClean="0"/>
              <a:t>-Что </a:t>
            </a:r>
            <a:r>
              <a:rPr lang="ru-RU" sz="2800" dirty="0"/>
              <a:t>изображено на второй картинке?</a:t>
            </a:r>
          </a:p>
          <a:p>
            <a:r>
              <a:rPr lang="ru-RU" sz="2800" dirty="0" smtClean="0"/>
              <a:t>-Что </a:t>
            </a:r>
            <a:r>
              <a:rPr lang="ru-RU" sz="2800" dirty="0"/>
              <a:t>такое холм?</a:t>
            </a:r>
          </a:p>
          <a:p>
            <a:r>
              <a:rPr lang="ru-RU" sz="2800" dirty="0" smtClean="0"/>
              <a:t>-Чем </a:t>
            </a:r>
            <a:r>
              <a:rPr lang="ru-RU" sz="2800" dirty="0"/>
              <a:t>отличается холм от горы?</a:t>
            </a:r>
          </a:p>
          <a:p>
            <a:r>
              <a:rPr lang="ru-RU" sz="2800" dirty="0" smtClean="0"/>
              <a:t>-На </a:t>
            </a:r>
            <a:r>
              <a:rPr lang="ru-RU" sz="2800" dirty="0"/>
              <a:t>какой поверхности легче вести хозяйство, </a:t>
            </a:r>
            <a:r>
              <a:rPr lang="ru-RU" sz="2800" dirty="0" smtClean="0"/>
              <a:t>  строить </a:t>
            </a:r>
            <a:r>
              <a:rPr lang="ru-RU" sz="2800" dirty="0"/>
              <a:t>дома, выращивать растения?  Почему?</a:t>
            </a:r>
          </a:p>
        </p:txBody>
      </p:sp>
    </p:spTree>
    <p:extLst>
      <p:ext uri="{BB962C8B-B14F-4D97-AF65-F5344CB8AC3E}">
        <p14:creationId xmlns:p14="http://schemas.microsoft.com/office/powerpoint/2010/main" xmlns="" val="38777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428</Words>
  <Application>Microsoft Office PowerPoint</Application>
  <PresentationFormat>Экран (4:3)</PresentationFormat>
  <Paragraphs>80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Оформление по умолчанию</vt:lpstr>
      <vt:lpstr>Апекс</vt:lpstr>
      <vt:lpstr>    Использование ИКТ как средство развития ценностно-смысловых компетенций младшего школьника.</vt:lpstr>
      <vt:lpstr>Слайд 2</vt:lpstr>
      <vt:lpstr>Ценностно-смысловые компетенции </vt:lpstr>
      <vt:lpstr>Слайд 4</vt:lpstr>
      <vt:lpstr>Хорошо развивают ценностно-смысловые компетенции задачи с житейским уклоном.</vt:lpstr>
      <vt:lpstr>Слайд 6</vt:lpstr>
      <vt:lpstr>На уроках русского языка:</vt:lpstr>
      <vt:lpstr>Сочинение .(Минутка развития речи)</vt:lpstr>
      <vt:lpstr>На уроке окружающего мира: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ИКТ как средство развития ценностно-смысловых компетенций младшего школьника.</dc:title>
  <dc:creator>Рита</dc:creator>
  <cp:lastModifiedBy>pankovaev</cp:lastModifiedBy>
  <cp:revision>9</cp:revision>
  <dcterms:created xsi:type="dcterms:W3CDTF">2013-03-11T09:47:40Z</dcterms:created>
  <dcterms:modified xsi:type="dcterms:W3CDTF">2013-04-29T06:08:42Z</dcterms:modified>
</cp:coreProperties>
</file>