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8" r:id="rId11"/>
    <p:sldId id="266" r:id="rId12"/>
    <p:sldId id="265" r:id="rId13"/>
    <p:sldId id="267" r:id="rId14"/>
    <p:sldId id="269" r:id="rId15"/>
    <p:sldId id="271" r:id="rId16"/>
    <p:sldId id="272" r:id="rId17"/>
    <p:sldId id="273" r:id="rId18"/>
    <p:sldId id="276" r:id="rId19"/>
    <p:sldId id="278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8573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ДИСТАНЦИОННОЕ  ОБУЧЕНИЕ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дист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3000372"/>
            <a:ext cx="4000528" cy="3000396"/>
          </a:xfrm>
          <a:ln w="28575">
            <a:solidFill>
              <a:srgbClr val="0070C0"/>
            </a:solidFill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596" y="3357562"/>
            <a:ext cx="3429024" cy="29973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Широглазова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Екатерина Борисовна,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«СОШ № 83»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из 35,9 млн. детей, проживающих в Российской Федерации, 4,5%, т.е. 1,6 млн., относятся к категории детей с ограниченными возможностями, вызванными различными отклонениями в состоянии здоровья, и нуждаются в специальном образовании, отвечающим их возможностям. Из общего числа детей-инвалидов 30 тыс. рекомендована дистанционная форма обучения. Однако, по данным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РФ, на 1 января 2010 г. на дому в дистанционной форме обучалось лишь 3,9 тыс. детей-инвалидов.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нормативные документы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23 июня 2009г. № 525 «О предоставлении в 2009 году субсидий из федерального бюджета бюджетам субъектов Российской Федерации на организацию дистанционного образования детей-инвалидов»;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18 июля 1996г. № 861 «Об утверждении Порядка воспитания и обучения детей-инвалидов на дому и в негосударственных образовательных учреждениях»;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письмо Министерства народного образования РСФСР от 14 ноября 1988 г. № 17-253-6 «Об индивидуальном обучении больных детей на дому»;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совместное письмо Министерства просвещения РСФСР от 8 июля 1980г. № 281-м и Министерства здравоохранения РСФСР от 28 июля 1980г. № 17-13-186 «О Перечне заболеваний, по поводу которых дети нуждаются в индивидуальных занятиях на дому и освобождаются от посещения массовой школы»;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 здравоохранения  и социального развития Российской Федерации от 4 августа 2008г. № 379н «Об утверждении форм индивидуальной программы реабилитации инвалида, индивидуальной программы реабилитации ребенка-инвалида, выдаваемых федеральными государственными учреждениями медико-социальной экспертизы, порядка их разработки и реализации»;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 реализации приоритетного национального проекта «Образование» на 2009-2012 годы, одобренная на заседании Совета при Президенте Российской Федерации по реализации приоритетных национальных проектов и демографической политике 24   декабря 2008 г.;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12 февраля  2009 г.  №  40  «Об  утверждении  Сетевого  графика  по реализации приоритетного национального проекта «Образование» в 2009 году;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Томской области от 11.08.2009 №  543‑ра «Об организации дистанционного обучения детей-инвалидов»;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Томской области от 11.05.2010 № 400‑ра «Об организации дистанционного обучения детей-инвалидов»;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23 июня 2009 г. № 525 «О предоставлении в 2009 году субсидий из федерального бюджета бюджетам субъектов РФ на организацию дистанционного образования детей-инвалидов»;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18 июля 1996 г. N  861 «Об утверждении Порядка воспитания и обучения детей-инвалидов на дому и в негосударственных образовательных учреждениях»;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Томской области от 09.03.2010 № 59-А «О порядке воспитания и обучения детей-инвалидов на дому».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 этапы: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Вводный 2009-2010 г.г. (организационный)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целей, задач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предварительный мониторинг детей-инвалидов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технический (создание центра дистанционного образования)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содержательный (разработка, систематизация УМК)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ЕИР (единый информационный ресурс)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апробационные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мероприятия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пилотная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 45 человек).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Основной этап (2011-2012 г.г.)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Проекта;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апробация региональной модели;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координация деятельности участников со стороны ЦДО;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поддержание бесперебойного функционирования единого информационного ресурса;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корректировка Модели;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аналитические мероприятия.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Коммуникационные формы ДО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Синхронная коммуникационная форма ДО - форма, при которой контакт между участниками образовательного процесса происходит в режиме реального времени.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Асинхронная коммуникационная форма ДО - форма, при которой участники образовательного процесса могут получать и отправлять информацию раздельно во времени.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ис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786322"/>
            <a:ext cx="1847853" cy="1860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57232"/>
          </a:xfrm>
        </p:spPr>
        <p:txBody>
          <a:bodyPr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Модель дистанционного обучения детей-инвалидов в Томской области на 2011-2012 годы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549525" y="1071546"/>
            <a:ext cx="1085850" cy="500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400" dirty="0"/>
          </a:p>
          <a:p>
            <a:pPr algn="ctr"/>
            <a:r>
              <a:rPr lang="ru-RU" sz="1200" dirty="0"/>
              <a:t>Мониторинг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5511800" y="928670"/>
            <a:ext cx="1382713" cy="7858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100" b="1" dirty="0"/>
              <a:t>База данных:</a:t>
            </a:r>
          </a:p>
          <a:p>
            <a:r>
              <a:rPr lang="ru-RU" sz="1200" dirty="0"/>
              <a:t>-</a:t>
            </a:r>
            <a:r>
              <a:rPr lang="ru-RU" sz="1100" dirty="0"/>
              <a:t>учащиеся</a:t>
            </a:r>
          </a:p>
          <a:p>
            <a:r>
              <a:rPr lang="ru-RU" sz="1100" dirty="0"/>
              <a:t>-учителя</a:t>
            </a:r>
          </a:p>
          <a:p>
            <a:r>
              <a:rPr lang="ru-RU" sz="1100" dirty="0"/>
              <a:t>-</a:t>
            </a:r>
            <a:r>
              <a:rPr lang="ru-RU" sz="1100" dirty="0" err="1"/>
              <a:t>учителя-тьюторы</a:t>
            </a:r>
            <a:endParaRPr lang="ru-RU" sz="1100" dirty="0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7072331" y="928670"/>
            <a:ext cx="1857387" cy="12144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100" dirty="0"/>
              <a:t>Научно-методическое сопровождение участников образовательного процесса </a:t>
            </a:r>
          </a:p>
          <a:p>
            <a:pPr algn="ctr"/>
            <a:r>
              <a:rPr lang="ru-RU" sz="1100" dirty="0"/>
              <a:t>Повышение квалификации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857620" y="2214554"/>
            <a:ext cx="2270125" cy="428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/>
              <a:t>Центр дистанционного обучения</a:t>
            </a:r>
            <a:endParaRPr lang="ru-RU" dirty="0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060575" y="2992438"/>
            <a:ext cx="592455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Единый информационный ресурс</a:t>
            </a:r>
            <a:endParaRPr lang="ru-RU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3838575" y="3792538"/>
            <a:ext cx="2270125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Родители</a:t>
            </a:r>
            <a:endParaRPr lang="ru-RU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1566863" y="4249738"/>
            <a:ext cx="987425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500"/>
          </a:p>
          <a:p>
            <a:pPr algn="ctr"/>
            <a:r>
              <a:rPr lang="ru-RU" sz="1400"/>
              <a:t>Учитель</a:t>
            </a:r>
            <a:endParaRPr lang="ru-RU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7491413" y="4249738"/>
            <a:ext cx="108585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Учитель-тьютор</a:t>
            </a:r>
            <a:endParaRPr lang="ru-RU"/>
          </a:p>
        </p:txBody>
      </p:sp>
      <p:sp>
        <p:nvSpPr>
          <p:cNvPr id="77837" name="Oval 13"/>
          <p:cNvSpPr>
            <a:spLocks noChangeArrowheads="1"/>
          </p:cNvSpPr>
          <p:nvPr/>
        </p:nvSpPr>
        <p:spPr bwMode="auto">
          <a:xfrm>
            <a:off x="4332288" y="4364038"/>
            <a:ext cx="1392237" cy="571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Учащиеся</a:t>
            </a:r>
            <a:endParaRPr lang="ru-RU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4857751" y="1714488"/>
            <a:ext cx="1255713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V="1">
            <a:off x="6072198" y="1785926"/>
            <a:ext cx="1000132" cy="466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2060575" y="39068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>
            <a:off x="2060575" y="3906838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6108700" y="3906838"/>
            <a:ext cx="187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7985125" y="3906838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2652713" y="5049838"/>
            <a:ext cx="1679575" cy="1258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/>
              <a:t>Основной БУП </a:t>
            </a:r>
          </a:p>
          <a:p>
            <a:r>
              <a:rPr lang="ru-RU" sz="1400"/>
              <a:t>(обучение на дому)</a:t>
            </a:r>
          </a:p>
          <a:p>
            <a:pPr algn="ctr"/>
            <a:endParaRPr lang="ru-RU" sz="1400"/>
          </a:p>
          <a:p>
            <a:pPr algn="ctr"/>
            <a:r>
              <a:rPr lang="ru-RU" sz="1400"/>
              <a:t>(Учитель)</a:t>
            </a:r>
          </a:p>
          <a:p>
            <a:endParaRPr lang="ru-RU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5614988" y="5049839"/>
            <a:ext cx="1778000" cy="1450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dirty="0"/>
              <a:t>Расширение БУП </a:t>
            </a:r>
          </a:p>
          <a:p>
            <a:r>
              <a:rPr lang="ru-RU" sz="1200" dirty="0"/>
              <a:t>(дополнительные предметы)</a:t>
            </a:r>
          </a:p>
          <a:p>
            <a:r>
              <a:rPr lang="ru-RU" sz="1200" dirty="0"/>
              <a:t>-углубление БУП</a:t>
            </a:r>
          </a:p>
          <a:p>
            <a:r>
              <a:rPr lang="ru-RU" sz="1200" dirty="0"/>
              <a:t>-элективные курсы</a:t>
            </a:r>
          </a:p>
          <a:p>
            <a:r>
              <a:rPr lang="ru-RU" sz="1200" dirty="0"/>
              <a:t>-профильные </a:t>
            </a:r>
            <a:r>
              <a:rPr lang="ru-RU" sz="1200" dirty="0" smtClean="0"/>
              <a:t>курсы</a:t>
            </a:r>
            <a:endParaRPr lang="ru-RU" sz="1200" dirty="0"/>
          </a:p>
          <a:p>
            <a:pPr algn="ctr"/>
            <a:r>
              <a:rPr lang="ru-RU" sz="1400" dirty="0"/>
              <a:t>(</a:t>
            </a:r>
            <a:r>
              <a:rPr lang="ru-RU" sz="1400" dirty="0" err="1"/>
              <a:t>Учитель-тьютор</a:t>
            </a:r>
            <a:r>
              <a:rPr lang="ru-RU" sz="1400" dirty="0"/>
              <a:t>)</a:t>
            </a:r>
          </a:p>
          <a:p>
            <a:endParaRPr lang="ru-RU" dirty="0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 flipV="1">
            <a:off x="4929190" y="27146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4924425" y="33353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 flipH="1">
            <a:off x="3443288" y="465296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3443288" y="45926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5724525" y="4652963"/>
            <a:ext cx="77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6503988" y="45926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3924300" y="1000108"/>
            <a:ext cx="1290638" cy="642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400" dirty="0"/>
          </a:p>
          <a:p>
            <a:pPr algn="ctr"/>
            <a:r>
              <a:rPr lang="ru-RU" sz="1200" dirty="0"/>
              <a:t>Техническая поддержка и обслуживание</a:t>
            </a:r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 flipV="1">
            <a:off x="3357554" y="1571612"/>
            <a:ext cx="1536699" cy="71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 flipV="1">
            <a:off x="4918075" y="41370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61" name="Line 37"/>
          <p:cNvSpPr>
            <a:spLocks noChangeShapeType="1"/>
          </p:cNvSpPr>
          <p:nvPr/>
        </p:nvSpPr>
        <p:spPr bwMode="auto">
          <a:xfrm flipH="1" flipV="1">
            <a:off x="4643438" y="1643050"/>
            <a:ext cx="198438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1265238" y="1214422"/>
            <a:ext cx="1087437" cy="500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400" dirty="0"/>
          </a:p>
          <a:p>
            <a:pPr algn="ctr"/>
            <a:r>
              <a:rPr lang="ru-RU" sz="1400" dirty="0"/>
              <a:t>Обучение</a:t>
            </a:r>
            <a:endParaRPr lang="ru-RU" dirty="0"/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 flipH="1" flipV="1">
            <a:off x="2214545" y="1714488"/>
            <a:ext cx="1574797" cy="5143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 flipV="1">
            <a:off x="6499225" y="328136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>
            <a:off x="6499225" y="4652963"/>
            <a:ext cx="98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 flipV="1">
            <a:off x="3438525" y="3281363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 flipH="1">
            <a:off x="2549525" y="465296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971550" y="3573463"/>
            <a:ext cx="8172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 rot="16200000">
            <a:off x="-2736850" y="3465513"/>
            <a:ext cx="612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Зоны ответственности</a:t>
            </a:r>
          </a:p>
        </p:txBody>
      </p:sp>
      <p:sp>
        <p:nvSpPr>
          <p:cNvPr id="77870" name="Rectangle 46"/>
          <p:cNvSpPr>
            <a:spLocks noChangeArrowheads="1"/>
          </p:cNvSpPr>
          <p:nvPr/>
        </p:nvSpPr>
        <p:spPr bwMode="auto">
          <a:xfrm rot="16200000">
            <a:off x="-459590" y="2142323"/>
            <a:ext cx="2430479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500" dirty="0"/>
              <a:t>Региональный уровень</a:t>
            </a:r>
          </a:p>
        </p:txBody>
      </p:sp>
      <p:sp>
        <p:nvSpPr>
          <p:cNvPr id="77871" name="Rectangle 47"/>
          <p:cNvSpPr>
            <a:spLocks noChangeArrowheads="1"/>
          </p:cNvSpPr>
          <p:nvPr/>
        </p:nvSpPr>
        <p:spPr bwMode="auto">
          <a:xfrm rot="16200000">
            <a:off x="-636598" y="4749811"/>
            <a:ext cx="278449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Муниципальный уровень</a:t>
            </a:r>
          </a:p>
        </p:txBody>
      </p:sp>
      <p:sp>
        <p:nvSpPr>
          <p:cNvPr id="77873" name="Line 49"/>
          <p:cNvSpPr>
            <a:spLocks noChangeShapeType="1"/>
          </p:cNvSpPr>
          <p:nvPr/>
        </p:nvSpPr>
        <p:spPr bwMode="auto">
          <a:xfrm flipV="1">
            <a:off x="1000100" y="857232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74" name="Line 50"/>
          <p:cNvSpPr>
            <a:spLocks noChangeShapeType="1"/>
          </p:cNvSpPr>
          <p:nvPr/>
        </p:nvSpPr>
        <p:spPr bwMode="auto">
          <a:xfrm>
            <a:off x="971550" y="3573463"/>
            <a:ext cx="0" cy="328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75" name="Line 51"/>
          <p:cNvSpPr>
            <a:spLocks noChangeShapeType="1"/>
          </p:cNvSpPr>
          <p:nvPr/>
        </p:nvSpPr>
        <p:spPr bwMode="auto">
          <a:xfrm flipH="1">
            <a:off x="539750" y="3573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роли участников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Учащийся. </a:t>
            </a:r>
            <a:r>
              <a:rPr lang="ru-RU" dirty="0" smtClean="0"/>
              <a:t>Является наиболее значимым участником среды, центральным элементом, на чье развитие и благополучие направлена деятельность всей системы ИОС. Принимает активное участие в построение собственной образовательной траектории.</a:t>
            </a:r>
          </a:p>
          <a:p>
            <a:pPr lvl="0"/>
            <a:r>
              <a:rPr lang="ru-RU" b="1" dirty="0" smtClean="0"/>
              <a:t>Учитель. </a:t>
            </a:r>
            <a:r>
              <a:rPr lang="ru-RU" dirty="0" smtClean="0"/>
              <a:t>Реализует работу с учащимся в сфере базовой части индивидуальной образовательной траектории учащегося. Имея БУП и учебно-тематическое планирование, созданные с учетом </a:t>
            </a:r>
            <a:r>
              <a:rPr lang="ru-RU" dirty="0" err="1" smtClean="0"/>
              <a:t>дистантной</a:t>
            </a:r>
            <a:r>
              <a:rPr lang="ru-RU" dirty="0" smtClean="0"/>
              <a:t> составляющей в образовательном процессе, учитель осуществляет надомное взаимодействие с учащимся. В ходе обучения он использует материалы ЕИР ЦДО, в том числе, материалы лабораторных работ, практические задания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/>
              <a:t>Учитель-тьютор</a:t>
            </a:r>
            <a:r>
              <a:rPr lang="ru-RU" b="1" dirty="0" smtClean="0"/>
              <a:t>. </a:t>
            </a:r>
            <a:r>
              <a:rPr lang="ru-RU" dirty="0" smtClean="0"/>
              <a:t>Осуществляет работу с учащимся в сфере дополнительной части индивидуальной образовательной траектории. Используя материалы (ЭК, УМК, </a:t>
            </a:r>
            <a:r>
              <a:rPr lang="ru-RU" dirty="0" err="1" smtClean="0"/>
              <a:t>ЦОРы</a:t>
            </a:r>
            <a:r>
              <a:rPr lang="ru-RU" dirty="0" smtClean="0"/>
              <a:t>) и инструменты ЕИР ЦДО, </a:t>
            </a:r>
            <a:r>
              <a:rPr lang="ru-RU" dirty="0" err="1" smtClean="0"/>
              <a:t>учитель-тъютор</a:t>
            </a:r>
            <a:r>
              <a:rPr lang="ru-RU" dirty="0" smtClean="0"/>
              <a:t> обучает с использованием дистанционных технологий, удаленно координирует образовательный процесс учащегося. В ходе взаимодействия </a:t>
            </a:r>
            <a:r>
              <a:rPr lang="ru-RU" dirty="0" err="1" smtClean="0"/>
              <a:t>учитель-тьютор</a:t>
            </a:r>
            <a:r>
              <a:rPr lang="ru-RU" dirty="0" smtClean="0"/>
              <a:t> оказывает психологическую поддержку учащемуся.</a:t>
            </a:r>
          </a:p>
          <a:p>
            <a:pPr lvl="0"/>
            <a:r>
              <a:rPr lang="ru-RU" b="1" dirty="0" smtClean="0"/>
              <a:t>Специалист ресурсного центра. </a:t>
            </a:r>
            <a:r>
              <a:rPr lang="ru-RU" dirty="0" smtClean="0"/>
              <a:t>Осуществляет сопровождение </a:t>
            </a:r>
            <a:r>
              <a:rPr lang="ru-RU" dirty="0" err="1" smtClean="0"/>
              <a:t>учителя-тьютора</a:t>
            </a:r>
            <a:r>
              <a:rPr lang="ru-RU" dirty="0" smtClean="0"/>
              <a:t> и учителя. Методисты Центра консультируют </a:t>
            </a:r>
            <a:r>
              <a:rPr lang="ru-RU" dirty="0" err="1" smtClean="0"/>
              <a:t>учителя-тьютора</a:t>
            </a:r>
            <a:r>
              <a:rPr lang="ru-RU" dirty="0" smtClean="0"/>
              <a:t>, учителя, родителя по соответствующим вопросам содержания, учебно-методического сопровождения, психологического сопровождения учащегося в образовательном процессе. Технические специалисты Центра ведут необходимое сопровождение оборудования и программного обеспечения, необходимого для бесперебойного функционирования СДО, также ими осуществляется мониторинговые и аналитические функции.</a:t>
            </a:r>
          </a:p>
          <a:p>
            <a:r>
              <a:rPr lang="ru-RU" b="1" dirty="0" smtClean="0"/>
              <a:t>Родитель. </a:t>
            </a:r>
            <a:r>
              <a:rPr lang="ru-RU" dirty="0" smtClean="0"/>
              <a:t>Родители – важный участник ИОС, являющийся значимыми в жизни и образовании ребенка-инвалида. Родители могут играть заметную роль в процессе мотивации и психологической работы с ребенком-инвалидом. Имея доступ к информационным, учебным и учебно-методическим материалам ЕИР родители могут стать активными участникам процесса социализации и адаптации ребенка-инвалида в мире.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Основания для участия в программе детей-инвалидов</a:t>
            </a:r>
            <a:r>
              <a:rPr lang="ru-RU" sz="5400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 родителей (законных представителей) ребенка-инвалида;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бюро медико-социальной экспертизы;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медицинское заключение клинико-экспертной комиссии лечебно-профилактического учреждения о необходимости индивидуального обучения на дому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медицинское заключение об отсутствии противопоказаний для работы на компьютере;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комиссии.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Детям-инвалидам из числа участников проекта за счет бюджета проекта во временное пользование предоставляются: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специализированная компьютерная и периферийная техника;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доступ к образовательным ресурсам сети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Интернет;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плата Интернета.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дист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857759"/>
            <a:ext cx="2738445" cy="165871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 (ДО)  </a:t>
            </a:r>
          </a:p>
          <a:p>
            <a:pPr>
              <a:buNone/>
            </a:pPr>
            <a:r>
              <a:rPr lang="ru-RU" sz="275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750" dirty="0" smtClean="0">
                <a:solidFill>
                  <a:schemeClr val="tx2">
                    <a:lumMod val="50000"/>
                  </a:schemeClr>
                </a:solidFill>
              </a:rPr>
              <a:t>это</a:t>
            </a:r>
            <a:r>
              <a:rPr lang="ru-RU" sz="275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750" dirty="0" smtClean="0"/>
              <a:t>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</a:t>
            </a:r>
            <a:r>
              <a:rPr lang="ru-RU" sz="2750" dirty="0" err="1" smtClean="0"/>
              <a:t>Интернет-технологий</a:t>
            </a:r>
            <a:r>
              <a:rPr lang="ru-RU" sz="2750" dirty="0" smtClean="0"/>
              <a:t> или другими средствами, предусматривающими интерактивность.</a:t>
            </a:r>
            <a:endParaRPr lang="ru-RU" sz="27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Основания для участия в программе педагогов: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предварительное прохождение курсов повышения квалификации;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оснащение рабочих мест учителей комплектом оборудования и обеспечение доступа в Интернет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Главным итогом становится создание ИОС, в рамках которой дети-инвалиды получают новые возможности в построении индивидуальной образовательной траектории и расширяют свои образовательные возможности.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Современное дистанционное обучение строится на использовании следующих основных элементов: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среды передачи информации (почта, телевидение, радио, информационные коммуникационные сети),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методов, зависимых от технической среды обмена информацией.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HappyCompu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572008"/>
            <a:ext cx="1754188" cy="19050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снизить затраты на проведение обучения;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проводить обучение большого количества человек;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повысить качество обучения за счет применения современных средств, объемных электронных библиотек и т.д.;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создать единую образовательную среду.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Формы организации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дистанционных занятий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Чат – занятия</a:t>
            </a:r>
          </a:p>
          <a:p>
            <a:pPr algn="ctr"/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</a:rPr>
              <a:t>Веб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– занятия</a:t>
            </a:r>
          </a:p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Телеконференция </a:t>
            </a:r>
          </a:p>
          <a:p>
            <a:pPr algn="ctr"/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</a:rPr>
              <a:t>Телеприсутствие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История развития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дистанционного обучения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Европа, конец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«корреспондентское обучение»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век, обучающие телепередачи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Великобритания, 1969г., первый в мире университет дистанционного образования – Открытый Университет Великобритании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Конец 80-х, компьютерные обучающие программы в виде различных игр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1988г., реализация Советско-американский проекта «Школьная электронная почта»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России датой официального развития дистанционного обучения можно считать 30 мая 1997 года, когда вышел приказ № 1050 Минобразования России, позволяющий проводить эксперимент дистанционного обучения в сфере образования.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дистанционного образования детей-инвалидов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 детей-инвалидов в Томской области организуется в ходе реализации мероприятия «Развитие дистанционного образования детей-инвалидов» в рамках приоритетного национального проекта «Образование»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2009-2012годы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задача проекта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обеспечение детям-инвалидам новых возможностей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получения образования и социализации.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chool21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786058"/>
            <a:ext cx="2403358" cy="378621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1077</Words>
  <PresentationFormat>Экран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ДИСТАНЦИОННОЕ  ОБУЧЕНИЕ</vt:lpstr>
      <vt:lpstr>Слайд 2</vt:lpstr>
      <vt:lpstr>Слайд 3</vt:lpstr>
      <vt:lpstr> Дистанционное обучение позволяет:</vt:lpstr>
      <vt:lpstr>Формы организации  дистанционных занятий</vt:lpstr>
      <vt:lpstr>История развития  дистанционного обучения</vt:lpstr>
      <vt:lpstr>Слайд 7</vt:lpstr>
      <vt:lpstr>Развитие дистанционного образования детей-инвалидов в Томской области</vt:lpstr>
      <vt:lpstr>Слайд 9</vt:lpstr>
      <vt:lpstr> Актуальность </vt:lpstr>
      <vt:lpstr>Основные нормативные документы</vt:lpstr>
      <vt:lpstr>Слайд 12</vt:lpstr>
      <vt:lpstr>Основные  этапы:</vt:lpstr>
      <vt:lpstr>Коммуникационные формы ДО</vt:lpstr>
      <vt:lpstr>Модель дистанционного обучения детей-инвалидов в Томской области на 2011-2012 годы</vt:lpstr>
      <vt:lpstr>Основные роли участников</vt:lpstr>
      <vt:lpstr>Слайд 17</vt:lpstr>
      <vt:lpstr>Основания для участия в программе детей-инвалидов:</vt:lpstr>
      <vt:lpstr>Слайд 19</vt:lpstr>
      <vt:lpstr>Основания для участия в программе педагогов:</vt:lpstr>
      <vt:lpstr>Ожидаемые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 ОБУЧЕНИЕ</dc:title>
  <cp:lastModifiedBy>user</cp:lastModifiedBy>
  <cp:revision>27</cp:revision>
  <dcterms:modified xsi:type="dcterms:W3CDTF">2012-09-26T10:34:29Z</dcterms:modified>
</cp:coreProperties>
</file>