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1" r:id="rId4"/>
    <p:sldId id="261" r:id="rId5"/>
    <p:sldId id="257" r:id="rId6"/>
    <p:sldId id="258" r:id="rId7"/>
    <p:sldId id="259" r:id="rId8"/>
    <p:sldId id="264" r:id="rId9"/>
    <p:sldId id="273" r:id="rId10"/>
    <p:sldId id="275" r:id="rId11"/>
    <p:sldId id="274" r:id="rId12"/>
    <p:sldId id="266" r:id="rId13"/>
    <p:sldId id="267" r:id="rId14"/>
    <p:sldId id="265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95D5AF-C5B5-456D-86D4-120F801C961C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8668A-78FA-4BEA-BC60-2F44404CEB8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8864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i="1" dirty="0">
                <a:solidFill>
                  <a:schemeClr val="tx1"/>
                </a:solidFill>
              </a:rPr>
              <a:t>Нравственность – это разум сердца.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Г. Гейне</a:t>
            </a: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Нравственность – это склад души,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выражающийся в страстях и поступках.</a:t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Аристотель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835683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Семья, её роль в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нравственных ценностей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ориентирования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подрастающего поколения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Анализ воспитанности детей в семье.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466" t="43922" r="26472" b="20641"/>
          <a:stretch>
            <a:fillRect/>
          </a:stretch>
        </p:blipFill>
        <p:spPr bwMode="auto">
          <a:xfrm>
            <a:off x="0" y="1556792"/>
            <a:ext cx="914400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Анализ особенностей взаимоотношений внутри классного коллектива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057" t="24235" r="36513" b="27532"/>
          <a:stretch>
            <a:fillRect/>
          </a:stretch>
        </p:blipFill>
        <p:spPr bwMode="auto">
          <a:xfrm>
            <a:off x="611560" y="1556792"/>
            <a:ext cx="795321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Каждый день в семье, где есть дети, возникают десятки </a:t>
            </a:r>
            <a:r>
              <a:rPr lang="ru-RU" sz="2400" b="1" dirty="0"/>
              <a:t>различных педагогических ситуаций</a:t>
            </a:r>
            <a:r>
              <a:rPr lang="ru-RU" sz="2400" b="1" dirty="0" smtClean="0"/>
              <a:t>. Родители </a:t>
            </a:r>
            <a:r>
              <a:rPr lang="ru-RU" sz="2400" b="1" dirty="0"/>
              <a:t>должны</a:t>
            </a:r>
            <a:r>
              <a:rPr lang="ru-RU" sz="2400" dirty="0"/>
              <a:t> правильно оценить поступок ребенка, занять определенную позицию по отношению к нему, применить меры воздействия, то есть </a:t>
            </a:r>
            <a:r>
              <a:rPr lang="ru-RU" sz="2400" b="1" dirty="0"/>
              <a:t>выступить в роли воспитателей.</a:t>
            </a:r>
            <a:endParaRPr lang="ru-RU" sz="2400" dirty="0"/>
          </a:p>
          <a:p>
            <a:r>
              <a:rPr lang="ru-RU" sz="2400" b="1" dirty="0" smtClean="0"/>
              <a:t>Даже </a:t>
            </a:r>
            <a:r>
              <a:rPr lang="ru-RU" sz="2400" b="1" dirty="0"/>
              <a:t>в самой счастливой семье могут возникать ссоры и конфликты</a:t>
            </a:r>
            <a:r>
              <a:rPr lang="ru-RU" sz="2400" dirty="0"/>
              <a:t>.</a:t>
            </a:r>
          </a:p>
          <a:p>
            <a:r>
              <a:rPr lang="ru-RU" sz="2400" dirty="0"/>
              <a:t>Зачастую они связанны с тем, что требования, предъявляемые родителями, кажутся их детям слишком строгими, несправедливыми и т.д.</a:t>
            </a:r>
          </a:p>
          <a:p>
            <a:endParaRPr lang="ru-RU" sz="2400" dirty="0"/>
          </a:p>
        </p:txBody>
      </p:sp>
      <p:pic>
        <p:nvPicPr>
          <p:cNvPr id="12290" name="Picture 2" descr="C:\Program Files\Microsoft Office\Media\CntCD1\ClipArt6\j02920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869160"/>
            <a:ext cx="1798625" cy="1826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Так было всегда и у всех народов. Марк Твен писал одному юноше, который жаловался, что его родители малопонятливы: «Потерпите. Когда мне было 14 лет, мой отец был так глуп, что я с трудом переносил его. Но когда мне исполнился 21 год, я был изумлен тем, насколько этот старый человек за истекшие 7 лет поумнел».</a:t>
            </a:r>
          </a:p>
        </p:txBody>
      </p:sp>
      <p:pic>
        <p:nvPicPr>
          <p:cNvPr id="10242" name="Picture 2" descr="D:\Pictures\Картинки\Семь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4663790" cy="3271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08720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На определенных временных этапах дети меняют мнение о родителях, и вот, что они думают:</a:t>
            </a:r>
            <a:endParaRPr lang="ru-RU" sz="2400" dirty="0"/>
          </a:p>
          <a:p>
            <a:r>
              <a:rPr lang="ru-RU" b="1" dirty="0"/>
              <a:t>до 5 лет </a:t>
            </a:r>
            <a:r>
              <a:rPr lang="ru-RU" dirty="0"/>
              <a:t>– полная вера родителям: «родители знают, понимают, разбираются во всем»;</a:t>
            </a:r>
          </a:p>
          <a:p>
            <a:r>
              <a:rPr lang="ru-RU" b="1" dirty="0"/>
              <a:t>6-11 лет </a:t>
            </a:r>
            <a:r>
              <a:rPr lang="ru-RU" dirty="0"/>
              <a:t>– частичная вера родителям, возникают подозрения, что родители чего-то все-таки не знают;</a:t>
            </a:r>
          </a:p>
          <a:p>
            <a:r>
              <a:rPr lang="ru-RU" b="1" dirty="0"/>
              <a:t>12-16 лет </a:t>
            </a:r>
            <a:r>
              <a:rPr lang="ru-RU" dirty="0"/>
              <a:t>– нет веры родителям: «родители не знают ничего, не понимают ничего, не разбираются ни в чем»;</a:t>
            </a:r>
          </a:p>
          <a:p>
            <a:r>
              <a:rPr lang="ru-RU" b="1" dirty="0"/>
              <a:t>17-25 лет </a:t>
            </a:r>
            <a:r>
              <a:rPr lang="ru-RU" dirty="0"/>
              <a:t>– зачатки веры в родителей: «родители многого не знают, но…»;</a:t>
            </a:r>
          </a:p>
          <a:p>
            <a:r>
              <a:rPr lang="ru-RU" b="1" dirty="0"/>
              <a:t>26-35 лет </a:t>
            </a:r>
            <a:r>
              <a:rPr lang="ru-RU" dirty="0"/>
              <a:t>- восстановление частичной веры в родителей: «родители все-таки что-то знают, что-то понимают и в чем-то разбираются»;</a:t>
            </a:r>
          </a:p>
          <a:p>
            <a:r>
              <a:rPr lang="ru-RU" b="1" dirty="0"/>
              <a:t>36-45 лет </a:t>
            </a:r>
            <a:r>
              <a:rPr lang="ru-RU" dirty="0"/>
              <a:t>– полная вера в родителей: «родители многое знают, многое понимают, во многом разбираются»;</a:t>
            </a:r>
          </a:p>
          <a:p>
            <a:r>
              <a:rPr lang="ru-RU" b="1" dirty="0"/>
              <a:t>Старше 45 лет </a:t>
            </a:r>
            <a:r>
              <a:rPr lang="ru-RU" dirty="0"/>
              <a:t>– полное признание родителей: «родители знали ответы на все вопросы, были во всем правы»</a:t>
            </a:r>
          </a:p>
          <a:p>
            <a:endParaRPr lang="ru-RU" dirty="0"/>
          </a:p>
        </p:txBody>
      </p:sp>
      <p:pic>
        <p:nvPicPr>
          <p:cNvPr id="13314" name="Picture 2" descr="C:\Program Files\Microsoft Office\Media\CntCD1\ClipArt6\j029203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260" y="5379914"/>
            <a:ext cx="1097220" cy="1478086"/>
          </a:xfrm>
          <a:prstGeom prst="rect">
            <a:avLst/>
          </a:prstGeom>
          <a:noFill/>
        </p:spPr>
      </p:pic>
      <p:pic>
        <p:nvPicPr>
          <p:cNvPr id="13315" name="Picture 3" descr="C:\Program Files\Microsoft Office\Media\CntCD1\ClipArt6\j0292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3662"/>
            <a:ext cx="1607290" cy="1374337"/>
          </a:xfrm>
          <a:prstGeom prst="rect">
            <a:avLst/>
          </a:prstGeom>
          <a:noFill/>
        </p:spPr>
      </p:pic>
      <p:pic>
        <p:nvPicPr>
          <p:cNvPr id="13316" name="Picture 4" descr="C:\Program Files\Microsoft Office\Media\CntCD1\ClipArt6\j029203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45224"/>
            <a:ext cx="1476756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Китайская притча «Ладная семья»</a:t>
            </a:r>
            <a:endParaRPr lang="ru-RU" sz="24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dirty="0" smtClean="0"/>
              <a:t>	Жила-была </a:t>
            </a:r>
            <a:r>
              <a:rPr lang="ru-RU" sz="2000" dirty="0"/>
              <a:t>на свете семья. Она была не простая. Более 100 человек насчитывалось в этой семье. И занимала она целое село. Так и жили всей семьей и всем селом. Вы скажете: «Ну и что, мало ли больших семейств на свете. Но дело в том, что семья была особая – мир и лад царили в той семье и, стало быть, на селе. Ни ссор, ни ругани, ни, Боже упаси, драк и раздоров. </a:t>
            </a:r>
            <a:br>
              <a:rPr lang="ru-RU" sz="2000" dirty="0"/>
            </a:br>
            <a:r>
              <a:rPr lang="ru-RU" sz="2000" dirty="0" smtClean="0"/>
              <a:t>	Дошел </a:t>
            </a:r>
            <a:r>
              <a:rPr lang="ru-RU" sz="2000" dirty="0"/>
              <a:t>слух об этой семье до самого владыки страны. И он решил проверить, правду ли молвят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 Тот взял лист бумаги и стал что-то писать. Писал долго – видно, не очень силен был в грамоте. Затем передал лист владыке. Три слова были начертаны на бумаге: любовь, прощение, терпение. И в конце листа: сто раз любовь, сто раз прощение, сто раз терпение. Прочел владыка, почесал, как водится, за ухом и спросил: </a:t>
            </a:r>
          </a:p>
          <a:p>
            <a:r>
              <a:rPr lang="ru-RU" sz="2000" dirty="0"/>
              <a:t>- И все? </a:t>
            </a:r>
          </a:p>
          <a:p>
            <a:r>
              <a:rPr lang="ru-RU" sz="2000" dirty="0"/>
              <a:t>- Да, - ответил старик, - это и есть основа жизни всякой хорошей семьи. И подумав, добавил: - И мира тоже. </a:t>
            </a:r>
            <a:br>
              <a:rPr lang="ru-RU" sz="2000" dirty="0"/>
            </a:br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Памятка</a:t>
            </a:r>
            <a:endParaRPr lang="ru-RU" sz="2400" dirty="0">
              <a:solidFill>
                <a:srgbClr val="C00000"/>
              </a:solidFill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 «Как относиться к  своему ребёнку»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1200" dirty="0"/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Смотрите </a:t>
            </a:r>
            <a:r>
              <a:rPr lang="ru-RU" sz="2400" dirty="0"/>
              <a:t>на своего ребёнка как на самостоятельную личность.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Говорите </a:t>
            </a:r>
            <a:r>
              <a:rPr lang="ru-RU" sz="2400" dirty="0"/>
              <a:t>с ним о некоторых планах, касающихся домашнего хозяйства, </a:t>
            </a:r>
            <a:r>
              <a:rPr lang="ru-RU" sz="2400" i="1" dirty="0"/>
              <a:t>например</a:t>
            </a:r>
            <a:r>
              <a:rPr lang="ru-RU" sz="2400" dirty="0"/>
              <a:t>, что купить, </a:t>
            </a:r>
            <a:r>
              <a:rPr lang="ru-RU" sz="2400" dirty="0" smtClean="0"/>
              <a:t>какой дизайн выбрать для ремонта его комнаты, чтобы </a:t>
            </a:r>
            <a:r>
              <a:rPr lang="ru-RU" sz="2400" dirty="0"/>
              <a:t>ребенок чувствовал себя членом семейного коллектива.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Всё время </a:t>
            </a:r>
            <a:r>
              <a:rPr lang="ru-RU" sz="2400" dirty="0" smtClean="0"/>
              <a:t>доказывайте </a:t>
            </a:r>
            <a:r>
              <a:rPr lang="ru-RU" sz="2400" dirty="0"/>
              <a:t>своим поведением, что </a:t>
            </a:r>
            <a:r>
              <a:rPr lang="ru-RU" sz="2400" dirty="0" smtClean="0"/>
              <a:t>умеете </a:t>
            </a:r>
            <a:r>
              <a:rPr lang="ru-RU" sz="2400" dirty="0"/>
              <a:t>держать слово.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/>
              <a:t>Ведите </a:t>
            </a:r>
            <a:r>
              <a:rPr lang="ru-RU" sz="2400" dirty="0"/>
              <a:t>себя так, чтобы ребёнок не боялся идти к </a:t>
            </a:r>
            <a:r>
              <a:rPr lang="ru-RU" sz="2400" dirty="0" smtClean="0"/>
              <a:t>Вам </a:t>
            </a:r>
            <a:r>
              <a:rPr lang="ru-RU" sz="2400" dirty="0"/>
              <a:t>с любым вопросом, даже тогда, когда чувствует, что вопрос деликатный.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Прежде чем пристыдить или наказать ребёнка, </a:t>
            </a:r>
            <a:r>
              <a:rPr lang="ru-RU" sz="2400" dirty="0" smtClean="0"/>
              <a:t>постарайтесь </a:t>
            </a:r>
            <a:r>
              <a:rPr lang="ru-RU" sz="2400" dirty="0"/>
              <a:t>понять, по каким  побуждениям он совершил свой поступок.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Не обращайся с ним всё время как с маленьким ребёнком.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/>
              <a:t>Не балуй его и не делай за него то, что он может сделать сам.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Pictures\Картинки\Семья\359fcf4e8e1881b39e63998808378e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552" y="38336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62068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Помните: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Ребенка хвалят - он учится быть благородным.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Ребенок растет в безопасности - он учится верить в людей.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Ребенка поддерживают - он учится ценить себя.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Ребенок живет в понимании и дружелюбии - он учится находить любовь в этом мире.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Ребенка постоянно критикуют - он учится ненавидеть.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Ребенок растет в упреках - он учится жить с чувством вины.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Ребенка высмеивают - он становится замкнутым.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/>
              <a:t>Ребенок живет во вражде - он учится быть агрессивным.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ictures\Картинки\Семья\88da14134e50.jpg"/>
          <p:cNvPicPr>
            <a:picLocks noChangeAspect="1" noChangeArrowheads="1"/>
          </p:cNvPicPr>
          <p:nvPr/>
        </p:nvPicPr>
        <p:blipFill>
          <a:blip r:embed="rId2" cstate="print"/>
          <a:srcRect r="15254"/>
          <a:stretch>
            <a:fillRect/>
          </a:stretch>
        </p:blipFill>
        <p:spPr bwMode="auto">
          <a:xfrm>
            <a:off x="2699792" y="3416738"/>
            <a:ext cx="3888432" cy="34412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62068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Родителям необходимо помнить, что семья создает для ребенка ту модель жизни, в которой он будет жить всю свою жизнь, а также в дальнейшем строить свою семью, учить и воспитывать своих детей и внуков. </a:t>
            </a:r>
          </a:p>
          <a:p>
            <a:pPr algn="just"/>
            <a:r>
              <a:rPr lang="ru-RU" sz="2400" dirty="0" smtClean="0"/>
              <a:t>	Хорошая семья даст будущему взрослому человеку и опору, и поддержку, и основные наставления для жизни. И тогда нам не страшно будет ни за свою старость, ни за будущее нашей страны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5273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Семья </a:t>
            </a:r>
            <a:r>
              <a:rPr lang="ru-RU" sz="2400" dirty="0"/>
              <a:t>― понятие, имеющее особый смысл для каждого из нас. Семья- это самые близкие, дорогие нам люди, любящие нас и заботящиеся о нас. Это они радуются нашим победам и огорчаются из-за неудач. Их внимание и забота помогают нам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5122" name="Picture 2" descr="D:\Pictures\Картинки\Семья\1384961050_6kqqulb1xvdycrp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027175"/>
            <a:ext cx="4104456" cy="38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24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Главная цель нравственного воспитания </a:t>
            </a:r>
            <a:r>
              <a:rPr lang="ru-RU" sz="2400" dirty="0"/>
              <a:t>– достижение гармонии идеалов и поступков с общечеловеческими ценностями, в основе которой лежит потребность служить людям и добру.</a:t>
            </a:r>
          </a:p>
          <a:p>
            <a:r>
              <a:rPr lang="ru-RU" sz="2400" dirty="0"/>
              <a:t>Важнейшими условиями успешного нравственного развития ребёнка является </a:t>
            </a:r>
            <a:r>
              <a:rPr lang="ru-RU" sz="2400" dirty="0" err="1"/>
              <a:t>социокультурная</a:t>
            </a:r>
            <a:r>
              <a:rPr lang="ru-RU" sz="2400" dirty="0"/>
              <a:t> среда, а также традиции, обычаи, весь уклад жизни семьи ребёнка.</a:t>
            </a:r>
          </a:p>
          <a:p>
            <a:endParaRPr lang="ru-RU" dirty="0"/>
          </a:p>
        </p:txBody>
      </p:sp>
      <p:pic>
        <p:nvPicPr>
          <p:cNvPr id="6146" name="Picture 2" descr="D:\Pictures\Картинки\Семья\0_a727d_5af330aa_XL-630x3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24250"/>
            <a:ext cx="6000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Особенностью семьи как формы социальной организации являются особые духовные отношения, свойственные только для приватной жизни семьи. Семья представляет собой «частный микромир» личности, характеризующийся интимностью  чувств и эмоций. Духовность обеспечивает целостность и полноту семейных отношений.  Именно в семье конечной целью всех процессов является воспитания личности, обретение индивидуального нравственного стержня, морально-этическое становление индивида. Семья формирует духовную сферу человека, развивает его добродетели, приобщает к миру культуры.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Современная семья претерпевает много проблем. </a:t>
            </a:r>
            <a:r>
              <a:rPr lang="ru-RU" sz="2400" dirty="0"/>
              <a:t>Сложные </a:t>
            </a:r>
            <a:r>
              <a:rPr lang="ru-RU" sz="2400" dirty="0" smtClean="0"/>
              <a:t>экономические </a:t>
            </a:r>
            <a:r>
              <a:rPr lang="ru-RU" sz="2400" dirty="0"/>
              <a:t>условия заставляют родителей много времени уделять </a:t>
            </a:r>
            <a:r>
              <a:rPr lang="ru-RU" sz="2400" dirty="0" smtClean="0"/>
              <a:t>работе</a:t>
            </a:r>
            <a:r>
              <a:rPr lang="ru-RU" sz="2400" dirty="0"/>
              <a:t>. </a:t>
            </a:r>
            <a:r>
              <a:rPr lang="ru-RU" sz="2400" dirty="0" smtClean="0"/>
              <a:t> Дети</a:t>
            </a:r>
            <a:r>
              <a:rPr lang="ru-RU" sz="2400" dirty="0"/>
              <a:t>, часто </a:t>
            </a:r>
            <a:r>
              <a:rPr lang="ru-RU" sz="2400" dirty="0" smtClean="0"/>
              <a:t>предоставленные </a:t>
            </a:r>
            <a:r>
              <a:rPr lang="ru-RU" sz="2400" dirty="0"/>
              <a:t>самим себе, бесконтрольно смотрят </a:t>
            </a:r>
            <a:r>
              <a:rPr lang="ru-RU" sz="2400" dirty="0" smtClean="0"/>
              <a:t>телевизор </a:t>
            </a:r>
            <a:r>
              <a:rPr lang="ru-RU" sz="2400" dirty="0"/>
              <a:t>с его экспансией жестокости, убийств, пошлости и нравственные </a:t>
            </a:r>
            <a:r>
              <a:rPr lang="ru-RU" sz="2400" dirty="0" smtClean="0"/>
              <a:t>качества </a:t>
            </a:r>
            <a:r>
              <a:rPr lang="ru-RU" sz="2400" dirty="0"/>
              <a:t>практически не развиваются. </a:t>
            </a:r>
            <a:endParaRPr lang="ru-RU" sz="2400" dirty="0"/>
          </a:p>
        </p:txBody>
      </p:sp>
      <p:pic>
        <p:nvPicPr>
          <p:cNvPr id="7170" name="Picture 2" descr="D:\Pictures\Картинки\Семья\106817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645024"/>
            <a:ext cx="4248472" cy="3139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60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Царящее в семье эмоционально-нравственная атмосфера, внимание членов семьи друг к другу, стремление разделить ответственность, уровень взаимопонимания и взаимоуважение, родительская любовь и ответные чувства детей, семейные традиции, отношение к труду, - все это закладывает фундамент нравственности.</a:t>
            </a:r>
            <a:endParaRPr lang="ru-RU" sz="2400" dirty="0"/>
          </a:p>
        </p:txBody>
      </p:sp>
      <p:pic>
        <p:nvPicPr>
          <p:cNvPr id="8195" name="Picture 3" descr="D:\Pictures\Картинки\Семья\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386064" cy="328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Семья с благоприятным укладом создает своим членам такие условия для эмоциональных проявлений и удовлетворения  эмоциональных потребностей, которые помогают человеку, усиливают его чувство безопасности и покоя, вызывают желание оказать помощь и поддержку другим людям. Именно в такой семье можно воспитать ребенка достойным человеком, ощущающим свою принадлежность к обществу, любящим и любимым.</a:t>
            </a:r>
            <a:endParaRPr lang="ru-RU" sz="2400" dirty="0"/>
          </a:p>
        </p:txBody>
      </p:sp>
      <p:pic>
        <p:nvPicPr>
          <p:cNvPr id="9218" name="Picture 2" descr="D:\Pictures\Картинки\Семья\f_4fcb8a0b81b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90032"/>
            <a:ext cx="4536503" cy="285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60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Блиц-интервью для родителей</a:t>
            </a:r>
            <a:endParaRPr lang="ru-RU" sz="2400" dirty="0"/>
          </a:p>
          <a:p>
            <a:r>
              <a:rPr lang="ru-RU" sz="2400" b="1" i="1" dirty="0" smtClean="0"/>
              <a:t>Незаконченные предложения:</a:t>
            </a:r>
            <a:endParaRPr lang="ru-RU" sz="2400" dirty="0"/>
          </a:p>
          <a:p>
            <a:r>
              <a:rPr lang="ru-RU" sz="2400" dirty="0"/>
              <a:t>«Мое самое большое желание-…»</a:t>
            </a:r>
          </a:p>
          <a:p>
            <a:r>
              <a:rPr lang="ru-RU" sz="2400" dirty="0"/>
              <a:t>«Я не в коем случае не хотел(а) ,чтобы…»</a:t>
            </a:r>
          </a:p>
          <a:p>
            <a:r>
              <a:rPr lang="ru-RU" sz="2400" dirty="0"/>
              <a:t>«В моей семье исключено…»</a:t>
            </a:r>
          </a:p>
          <a:p>
            <a:r>
              <a:rPr lang="ru-RU" sz="2400" dirty="0"/>
              <a:t>«Я хочу сказать «спасибо» моей семье за…»</a:t>
            </a:r>
          </a:p>
          <a:p>
            <a:r>
              <a:rPr lang="ru-RU" sz="2400" dirty="0"/>
              <a:t>«Особенно меня раздражает то, что…»</a:t>
            </a:r>
          </a:p>
          <a:p>
            <a:r>
              <a:rPr lang="ru-RU" sz="2400" dirty="0"/>
              <a:t>«В нашей семье под запретом…»</a:t>
            </a:r>
          </a:p>
          <a:p>
            <a:r>
              <a:rPr lang="ru-RU" sz="2400" dirty="0"/>
              <a:t>«Я мечтаю, чтобы в будущей семье </a:t>
            </a:r>
            <a:r>
              <a:rPr lang="ru-RU" sz="2400" dirty="0" smtClean="0"/>
              <a:t>моего сына(дочери</a:t>
            </a:r>
            <a:r>
              <a:rPr lang="ru-RU" sz="2400" dirty="0"/>
              <a:t>)…»</a:t>
            </a:r>
          </a:p>
          <a:p>
            <a:r>
              <a:rPr lang="ru-RU" sz="2400" b="1" dirty="0"/>
              <a:t>«Счастливая семья-это…»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11267" name="Picture 3" descr="C:\Program Files\Microsoft Office\Media\CntCD1\ClipArt2\j02311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16855"/>
            <a:ext cx="2693406" cy="214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1663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Анализ воспитанности детей в семье.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56" t="25219" r="32379" b="13751"/>
          <a:stretch>
            <a:fillRect/>
          </a:stretch>
        </p:blipFill>
        <p:spPr bwMode="auto">
          <a:xfrm>
            <a:off x="467544" y="620688"/>
            <a:ext cx="7920880" cy="551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4466" t="74063" r="26472" b="20641"/>
          <a:stretch>
            <a:fillRect/>
          </a:stretch>
        </p:blipFill>
        <p:spPr bwMode="auto">
          <a:xfrm>
            <a:off x="216024" y="6165304"/>
            <a:ext cx="8604448" cy="4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820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2014-11-19T15:33:39Z</dcterms:created>
  <dcterms:modified xsi:type="dcterms:W3CDTF">2014-11-19T16:46:46Z</dcterms:modified>
</cp:coreProperties>
</file>