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5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8" r:id="rId19"/>
    <p:sldId id="273" r:id="rId20"/>
    <p:sldId id="279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772" autoAdjust="0"/>
  </p:normalViewPr>
  <p:slideViewPr>
    <p:cSldViewPr>
      <p:cViewPr varScale="1">
        <p:scale>
          <a:sx n="63" d="100"/>
          <a:sy n="63" d="100"/>
        </p:scale>
        <p:origin x="-71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3" d="100"/>
          <a:sy n="43" d="100"/>
        </p:scale>
        <p:origin x="-1934" y="-6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37E8D-7DAB-4F5C-B108-5D5FCD8DE485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4E451-F1A2-4BAF-A01A-E93AF3D2F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2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34143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/>
              <a:t>Урок – презентация «Красная книга» 2 класс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Учитель начальных классов</a:t>
            </a:r>
            <a:br>
              <a:rPr lang="ru-RU" sz="2000" dirty="0" smtClean="0"/>
            </a:br>
            <a:r>
              <a:rPr lang="ru-RU" sz="2000" dirty="0" smtClean="0"/>
              <a:t> школы № 485 Иванова Е.М.</a:t>
            </a:r>
            <a:endParaRPr lang="ru-RU" sz="2000" dirty="0"/>
          </a:p>
        </p:txBody>
      </p:sp>
      <p:pic>
        <p:nvPicPr>
          <p:cNvPr id="21510" name="Picture 6" descr="http://boja-korovka.ucoz.ru/_ph/5/117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9086"/>
            <a:ext cx="9144000" cy="609600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r.gallerix.ru/473484421/_UNK/990847224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509070"/>
            <a:ext cx="3816424" cy="5103621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Чёрные страницы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652534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Бескрылая гагарка</a:t>
            </a:r>
            <a:endParaRPr lang="ru-RU" dirty="0"/>
          </a:p>
        </p:txBody>
      </p:sp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Чёрные страницы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3554" name="Picture 2" descr="http://stat19.privet.ru/lr/0b192ba302e2bc280561f136405b7e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6731955" cy="466303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63888" y="63813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Странствующий голубь</a:t>
            </a:r>
            <a:endParaRPr lang="ru-RU" dirty="0"/>
          </a:p>
        </p:txBody>
      </p:sp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Чёрные страницы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4580" name="Picture 4" descr="http://cdn1.blovcdn.com/bloglovin/cc5a1a4ff13a546ff536184ddd9bc71649173c28/d/aHR0cCUzQSUyRiUyRnd3dy56b29waWN0dXJlLnJ1JTJGYXNzZXRzJTJGMjAxMyUyRjAyJTJGc3RlbGxlcm92YS1rb3JvdmEtMDAxLmpwZw=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7043362" cy="471222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75856" y="63813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Стеллерова корова</a:t>
            </a:r>
            <a:endParaRPr lang="ru-RU" dirty="0"/>
          </a:p>
        </p:txBody>
      </p:sp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1066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большерогий олень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саблезубый тигр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бескрылая гагарка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 странствующий голубь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стеллерова корова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Красные страницы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5602" name="Picture 2" descr="http://www.bruehlmeier.info/Bilder/2933%20Cypripedium%20calceolus%20Frauenschuh%20Frauenschuh%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2376264" cy="2761109"/>
          </a:xfrm>
          <a:prstGeom prst="rect">
            <a:avLst/>
          </a:prstGeom>
          <a:noFill/>
        </p:spPr>
      </p:pic>
      <p:pic>
        <p:nvPicPr>
          <p:cNvPr id="25604" name="Picture 4" descr="http://img1.liveinternet.ru/images/attach/c/2/84/215/84215787_original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37112"/>
            <a:ext cx="3014373" cy="2258998"/>
          </a:xfrm>
          <a:prstGeom prst="rect">
            <a:avLst/>
          </a:prstGeom>
          <a:noFill/>
        </p:spPr>
      </p:pic>
      <p:pic>
        <p:nvPicPr>
          <p:cNvPr id="25606" name="Picture 6" descr="http://www.bryansk.ru/ginseng/images/IMGA0269.JPG"/>
          <p:cNvPicPr>
            <a:picLocks noChangeAspect="1" noChangeArrowheads="1"/>
          </p:cNvPicPr>
          <p:nvPr/>
        </p:nvPicPr>
        <p:blipFill>
          <a:blip r:embed="rId4" cstate="print"/>
          <a:srcRect r="1908" b="9462"/>
          <a:stretch>
            <a:fillRect/>
          </a:stretch>
        </p:blipFill>
        <p:spPr bwMode="auto">
          <a:xfrm>
            <a:off x="2699792" y="1628800"/>
            <a:ext cx="3663936" cy="2542323"/>
          </a:xfrm>
          <a:prstGeom prst="rect">
            <a:avLst/>
          </a:prstGeom>
          <a:noFill/>
        </p:spPr>
      </p:pic>
      <p:pic>
        <p:nvPicPr>
          <p:cNvPr id="25608" name="Picture 8" descr="http://s.pikabu.ru/images/big_size_comm/2012-08_1/134399059284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365104"/>
            <a:ext cx="3019174" cy="2276872"/>
          </a:xfrm>
          <a:prstGeom prst="rect">
            <a:avLst/>
          </a:prstGeom>
          <a:noFill/>
        </p:spPr>
      </p:pic>
      <p:pic>
        <p:nvPicPr>
          <p:cNvPr id="25612" name="Picture 12" descr="http://www.rostovurolog.ru/msh/gif/landys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1556792"/>
            <a:ext cx="2162231" cy="2592288"/>
          </a:xfrm>
          <a:prstGeom prst="rect">
            <a:avLst/>
          </a:prstGeom>
          <a:noFill/>
        </p:spPr>
      </p:pic>
      <p:pic>
        <p:nvPicPr>
          <p:cNvPr id="25614" name="Picture 14" descr="http://img1.liveinternet.ru/images/attach/c/1/61/220/61220222_1278416392_trolliuseuropaeu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4221088"/>
            <a:ext cx="2411760" cy="24117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4005064"/>
            <a:ext cx="208823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Венерин башмачок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95936" y="3933056"/>
            <a:ext cx="136815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dirty="0" err="1" smtClean="0"/>
              <a:t>Жень-шень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660232" y="3861048"/>
            <a:ext cx="108011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ландыш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6525344"/>
            <a:ext cx="72866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лотос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995936" y="6453336"/>
            <a:ext cx="216023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Корень </a:t>
            </a:r>
            <a:r>
              <a:rPr lang="ru-RU" dirty="0" err="1" smtClean="0"/>
              <a:t>жень-шеня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308304" y="6381328"/>
            <a:ext cx="133722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купальница</a:t>
            </a:r>
            <a:endParaRPr lang="ru-RU" dirty="0"/>
          </a:p>
        </p:txBody>
      </p:sp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100book.ru/b260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3987853" cy="6210334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44008" y="260648"/>
            <a:ext cx="4248472" cy="633670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4800" dirty="0" smtClean="0"/>
              <a:t>ВЕНЕРИН БАШМАЧОК</a:t>
            </a:r>
            <a:br>
              <a:rPr lang="ru-RU" sz="4800" dirty="0" smtClean="0"/>
            </a:br>
            <a:r>
              <a:rPr lang="ru-RU" sz="4800" dirty="0" smtClean="0"/>
              <a:t>ЖЕНЬ-ШЕНЬ</a:t>
            </a:r>
            <a:br>
              <a:rPr lang="ru-RU" sz="4800" dirty="0" smtClean="0"/>
            </a:br>
            <a:r>
              <a:rPr lang="ru-RU" sz="4800" dirty="0" smtClean="0"/>
              <a:t>ЛОТОС</a:t>
            </a:r>
            <a:br>
              <a:rPr lang="ru-RU" sz="4800" dirty="0" smtClean="0"/>
            </a:br>
            <a:r>
              <a:rPr lang="ru-RU" sz="4800" dirty="0" smtClean="0"/>
              <a:t>ЛАНДЫШ</a:t>
            </a:r>
            <a:br>
              <a:rPr lang="ru-RU" sz="4800" dirty="0" smtClean="0"/>
            </a:br>
            <a:r>
              <a:rPr lang="ru-RU" sz="4800" dirty="0" smtClean="0"/>
              <a:t>КУПАЛЬНИЦА</a:t>
            </a:r>
            <a:endParaRPr lang="ru-RU" sz="4800" dirty="0"/>
          </a:p>
        </p:txBody>
      </p:sp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Красные страницы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8674" name="Picture 2" descr="http://im0-tub-ru.yandex.net/i?id=113404874-3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559022" cy="2726061"/>
          </a:xfrm>
          <a:prstGeom prst="rect">
            <a:avLst/>
          </a:prstGeom>
          <a:noFill/>
        </p:spPr>
      </p:pic>
      <p:pic>
        <p:nvPicPr>
          <p:cNvPr id="28676" name="Picture 4" descr="http://www.chornobyl.in.ua/wp-content/uploads/hors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437112"/>
            <a:ext cx="3851920" cy="2194594"/>
          </a:xfrm>
          <a:prstGeom prst="rect">
            <a:avLst/>
          </a:prstGeom>
          <a:noFill/>
        </p:spPr>
      </p:pic>
      <p:pic>
        <p:nvPicPr>
          <p:cNvPr id="28678" name="Picture 6" descr="http://anub.ru/uploads/02.2011/3534_7-small.jpg"/>
          <p:cNvPicPr>
            <a:picLocks noChangeAspect="1" noChangeArrowheads="1"/>
          </p:cNvPicPr>
          <p:nvPr/>
        </p:nvPicPr>
        <p:blipFill>
          <a:blip r:embed="rId4" cstate="print"/>
          <a:srcRect r="2120" b="6569"/>
          <a:stretch>
            <a:fillRect/>
          </a:stretch>
        </p:blipFill>
        <p:spPr bwMode="auto">
          <a:xfrm>
            <a:off x="179512" y="4581128"/>
            <a:ext cx="3281507" cy="2088232"/>
          </a:xfrm>
          <a:prstGeom prst="rect">
            <a:avLst/>
          </a:prstGeom>
          <a:noFill/>
        </p:spPr>
      </p:pic>
      <p:pic>
        <p:nvPicPr>
          <p:cNvPr id="28680" name="Picture 8" descr="http://rnns.ru/uploads/posts/2007-12/1198137051_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556792"/>
            <a:ext cx="3597027" cy="2695644"/>
          </a:xfrm>
          <a:prstGeom prst="rect">
            <a:avLst/>
          </a:prstGeom>
          <a:noFill/>
        </p:spPr>
      </p:pic>
      <p:pic>
        <p:nvPicPr>
          <p:cNvPr id="28682" name="Picture 10" descr="http://900igr.net/datai/biologija/Znachenie-nasekomykh/0023-038-Nebesnyj-usac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509120"/>
            <a:ext cx="1395234" cy="20882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47864" y="4077072"/>
            <a:ext cx="72008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зубр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4077072"/>
            <a:ext cx="1622817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Амурский тигр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6525344"/>
            <a:ext cx="172819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Белый журавль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24128" y="6525344"/>
            <a:ext cx="2523319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Лошадь Пржевальского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491880" y="6525344"/>
            <a:ext cx="1584177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Жук дровосек</a:t>
            </a:r>
            <a:endParaRPr lang="ru-RU" dirty="0"/>
          </a:p>
        </p:txBody>
      </p:sp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60648"/>
            <a:ext cx="4042792" cy="633670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4000" dirty="0" smtClean="0"/>
              <a:t>ЗУБР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БЕЛЫЙ ЖУРАВЛЬ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ЖУК ДРОВОСЕК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АМУРСКИЙ ТИГР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ЛОШАДЬ ПРЖЕВАЛЬСКОГО</a:t>
            </a:r>
            <a:endParaRPr lang="ru-RU" sz="4000" dirty="0"/>
          </a:p>
        </p:txBody>
      </p:sp>
      <p:pic>
        <p:nvPicPr>
          <p:cNvPr id="29700" name="Picture 4" descr="http://www.knigolove.ru/phpThumb/phpThumb__.php?w=320&amp;h=480&amp;far=C&amp;bg=ffffff&amp;sia=krasnaya-kniga-rossii-zhivotnye&amp;src=aHR0cDovL3d3dy5vem9uLnJ1L211bHRpbWVkaWEvYm9va3NfY292ZXJzLzEwMDA3Mjg1MDIuanBn.jpg"/>
          <p:cNvPicPr>
            <a:picLocks noChangeAspect="1" noChangeArrowheads="1"/>
          </p:cNvPicPr>
          <p:nvPr/>
        </p:nvPicPr>
        <p:blipFill>
          <a:blip r:embed="rId2" cstate="print"/>
          <a:srcRect l="17581" t="16725" r="17117" b="16373"/>
          <a:stretch>
            <a:fillRect/>
          </a:stretch>
        </p:blipFill>
        <p:spPr bwMode="auto">
          <a:xfrm>
            <a:off x="251520" y="249570"/>
            <a:ext cx="4295480" cy="660843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332656"/>
            <a:ext cx="8147050" cy="19304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Жёлтые страницы</a:t>
            </a:r>
            <a:b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Серые страницы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Белые страницы</a:t>
            </a:r>
            <a:endParaRPr lang="ru-RU" dirty="0"/>
          </a:p>
        </p:txBody>
      </p:sp>
      <p:pic>
        <p:nvPicPr>
          <p:cNvPr id="1026" name="Picture 2" descr="http://spectra-forum.ru/cfs-filesystemfile.ashx/__key/CommunityServer.Components.ImageFileViewer/CommunityServer.Discussions.Components.Files.80/8306._410438043D0438043904_-_3A0438044204_.bmp_2D00_64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92896"/>
            <a:ext cx="4029075" cy="32575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58772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Синий кит</a:t>
            </a:r>
            <a:endParaRPr lang="ru-RU" dirty="0"/>
          </a:p>
        </p:txBody>
      </p:sp>
      <p:pic>
        <p:nvPicPr>
          <p:cNvPr id="1028" name="Picture 4" descr="http://www.penguin.su/im_pic_article/4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348880"/>
            <a:ext cx="2714282" cy="178385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12160" y="41490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Пингвины</a:t>
            </a:r>
            <a:endParaRPr lang="ru-RU" dirty="0"/>
          </a:p>
        </p:txBody>
      </p:sp>
      <p:sp>
        <p:nvSpPr>
          <p:cNvPr id="1030" name="AutoShape 6" descr="http://lifeglobe.net/media/entry/884/pl8atypus_3.jpg"/>
          <p:cNvSpPr>
            <a:spLocks noChangeAspect="1" noChangeArrowheads="1"/>
          </p:cNvSpPr>
          <p:nvPr/>
        </p:nvSpPr>
        <p:spPr bwMode="auto">
          <a:xfrm>
            <a:off x="155575" y="-1012825"/>
            <a:ext cx="4029075" cy="2124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lifeglobe.net/media/entry/884/pl8atypus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509120"/>
            <a:ext cx="3100398" cy="163448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300192" y="60932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Утконос</a:t>
            </a:r>
            <a:endParaRPr lang="ru-RU" dirty="0"/>
          </a:p>
        </p:txBody>
      </p:sp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2271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Правила поведения в природе:</a:t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u="sng" dirty="0" smtClean="0">
                <a:solidFill>
                  <a:srgbClr val="FF0000"/>
                </a:solidFill>
                <a:latin typeface="Arial Black" pitchFamily="34" charset="0"/>
              </a:rPr>
              <a:t>«Десять нельзя»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>1. Не разоряй птичьи гнёзда. </a:t>
            </a:r>
            <a:br>
              <a:rPr lang="ru-RU" sz="2200" dirty="0" smtClean="0"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>2.Рвать и бросать цветы, рвать большие букеты.</a:t>
            </a:r>
            <a:br>
              <a:rPr lang="ru-RU" sz="2200" dirty="0" smtClean="0"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>3.Ломать ветки деревьев и кустов.</a:t>
            </a:r>
            <a:br>
              <a:rPr lang="ru-RU" sz="2200" dirty="0" smtClean="0"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>4.Давить насекомых.</a:t>
            </a:r>
            <a:br>
              <a:rPr lang="ru-RU" sz="2200" dirty="0" smtClean="0"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>5.Шуметь в лесу.</a:t>
            </a:r>
            <a:br>
              <a:rPr lang="ru-RU" sz="2200" dirty="0" smtClean="0"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>6.Разводить костры без взрослых.</a:t>
            </a:r>
            <a:br>
              <a:rPr lang="ru-RU" sz="2200" dirty="0" smtClean="0"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>7.Оставлять мусор в лесу и у водоёмов.</a:t>
            </a:r>
            <a:br>
              <a:rPr lang="ru-RU" sz="2200" dirty="0" smtClean="0"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>8.Сбивать мухоморы и прочие поганки.</a:t>
            </a:r>
            <a:br>
              <a:rPr lang="ru-RU" sz="2200" dirty="0" smtClean="0"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>9.Убивать лягушек и змей.</a:t>
            </a:r>
            <a:br>
              <a:rPr lang="ru-RU" sz="2200" dirty="0" smtClean="0"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>10.Брать лесных зверьков домой. </a:t>
            </a:r>
            <a:br>
              <a:rPr lang="ru-RU" sz="2200" dirty="0" smtClean="0">
                <a:latin typeface="Arial Black" pitchFamily="34" charset="0"/>
              </a:rPr>
            </a:br>
            <a:endParaRPr lang="ru-RU" sz="2200" dirty="0"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83768" y="188641"/>
            <a:ext cx="4392488" cy="2952327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abic Typesetting" pitchFamily="66" charset="-78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abic Typesetting" pitchFamily="66" charset="-78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abic Typesetting" pitchFamily="66" charset="-78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abic Typesetting" pitchFamily="66" charset="-78"/>
              </a:rPr>
            </a:br>
            <a:r>
              <a:rPr lang="ru-RU" sz="2200" dirty="0" smtClean="0">
                <a:solidFill>
                  <a:srgbClr val="FF0000"/>
                </a:solidFill>
                <a:latin typeface="Arial Black" pitchFamily="34" charset="0"/>
                <a:cs typeface="Arabic Typesetting" pitchFamily="66" charset="-78"/>
              </a:rPr>
              <a:t>Есть одна планета – сад</a:t>
            </a:r>
            <a:br>
              <a:rPr lang="ru-RU" sz="2200" dirty="0" smtClean="0">
                <a:solidFill>
                  <a:srgbClr val="FF0000"/>
                </a:solidFill>
                <a:latin typeface="Arial Black" pitchFamily="34" charset="0"/>
                <a:cs typeface="Arabic Typesetting" pitchFamily="66" charset="-78"/>
              </a:rPr>
            </a:br>
            <a:r>
              <a:rPr lang="ru-RU" sz="2200" dirty="0" smtClean="0">
                <a:solidFill>
                  <a:srgbClr val="FF0000"/>
                </a:solidFill>
                <a:latin typeface="Arial Black" pitchFamily="34" charset="0"/>
                <a:cs typeface="Arabic Typesetting" pitchFamily="66" charset="-78"/>
              </a:rPr>
              <a:t> В этом космосе холодном.</a:t>
            </a:r>
            <a:br>
              <a:rPr lang="ru-RU" sz="2200" dirty="0" smtClean="0">
                <a:solidFill>
                  <a:srgbClr val="FF0000"/>
                </a:solidFill>
                <a:latin typeface="Arial Black" pitchFamily="34" charset="0"/>
                <a:cs typeface="Arabic Typesetting" pitchFamily="66" charset="-78"/>
              </a:rPr>
            </a:br>
            <a:r>
              <a:rPr lang="ru-RU" sz="2200" dirty="0" smtClean="0">
                <a:solidFill>
                  <a:srgbClr val="FF0000"/>
                </a:solidFill>
                <a:latin typeface="Arial Black" pitchFamily="34" charset="0"/>
                <a:cs typeface="Arabic Typesetting" pitchFamily="66" charset="-78"/>
              </a:rPr>
              <a:t>Только здесь леса шумят,</a:t>
            </a:r>
            <a:br>
              <a:rPr lang="ru-RU" sz="2200" dirty="0" smtClean="0">
                <a:solidFill>
                  <a:srgbClr val="FF0000"/>
                </a:solidFill>
                <a:latin typeface="Arial Black" pitchFamily="34" charset="0"/>
                <a:cs typeface="Arabic Typesetting" pitchFamily="66" charset="-78"/>
              </a:rPr>
            </a:br>
            <a:r>
              <a:rPr lang="ru-RU" sz="2200" dirty="0" smtClean="0">
                <a:solidFill>
                  <a:srgbClr val="FF0000"/>
                </a:solidFill>
                <a:latin typeface="Arial Black" pitchFamily="34" charset="0"/>
                <a:cs typeface="Arabic Typesetting" pitchFamily="66" charset="-78"/>
              </a:rPr>
              <a:t> Птиц скликая перелётных.</a:t>
            </a:r>
            <a:br>
              <a:rPr lang="ru-RU" sz="2200" dirty="0" smtClean="0">
                <a:solidFill>
                  <a:srgbClr val="FF0000"/>
                </a:solidFill>
                <a:latin typeface="Arial Black" pitchFamily="34" charset="0"/>
                <a:cs typeface="Arabic Typesetting" pitchFamily="66" charset="-78"/>
              </a:rPr>
            </a:br>
            <a:r>
              <a:rPr lang="ru-RU" sz="2200" dirty="0" smtClean="0">
                <a:solidFill>
                  <a:srgbClr val="FF0000"/>
                </a:solidFill>
                <a:latin typeface="Arial Black" pitchFamily="34" charset="0"/>
                <a:cs typeface="Arabic Typesetting" pitchFamily="66" charset="-78"/>
              </a:rPr>
              <a:t>Лишь на ней одной увидишь</a:t>
            </a:r>
            <a:br>
              <a:rPr lang="ru-RU" sz="2200" dirty="0" smtClean="0">
                <a:solidFill>
                  <a:srgbClr val="FF0000"/>
                </a:solidFill>
                <a:latin typeface="Arial Black" pitchFamily="34" charset="0"/>
                <a:cs typeface="Arabic Typesetting" pitchFamily="66" charset="-78"/>
              </a:rPr>
            </a:br>
            <a:r>
              <a:rPr lang="ru-RU" sz="2200" dirty="0" smtClean="0">
                <a:solidFill>
                  <a:srgbClr val="FF0000"/>
                </a:solidFill>
                <a:latin typeface="Arial Black" pitchFamily="34" charset="0"/>
                <a:cs typeface="Arabic Typesetting" pitchFamily="66" charset="-78"/>
              </a:rPr>
              <a:t> Ландыши в траве зелёной.</a:t>
            </a:r>
            <a:br>
              <a:rPr lang="ru-RU" sz="2200" dirty="0" smtClean="0">
                <a:solidFill>
                  <a:srgbClr val="FF0000"/>
                </a:solidFill>
                <a:latin typeface="Arial Black" pitchFamily="34" charset="0"/>
                <a:cs typeface="Arabic Typesetting" pitchFamily="66" charset="-78"/>
              </a:rPr>
            </a:br>
            <a:r>
              <a:rPr lang="ru-RU" sz="2200" dirty="0" smtClean="0">
                <a:solidFill>
                  <a:srgbClr val="FF0000"/>
                </a:solidFill>
                <a:latin typeface="Arial Black" pitchFamily="34" charset="0"/>
                <a:cs typeface="Arabic Typesetting" pitchFamily="66" charset="-78"/>
              </a:rPr>
              <a:t>И стрекозы только тут</a:t>
            </a:r>
            <a:br>
              <a:rPr lang="ru-RU" sz="2200" dirty="0" smtClean="0">
                <a:solidFill>
                  <a:srgbClr val="FF0000"/>
                </a:solidFill>
                <a:latin typeface="Arial Black" pitchFamily="34" charset="0"/>
                <a:cs typeface="Arabic Typesetting" pitchFamily="66" charset="-78"/>
              </a:rPr>
            </a:br>
            <a:r>
              <a:rPr lang="ru-RU" sz="2200" dirty="0" smtClean="0">
                <a:solidFill>
                  <a:srgbClr val="FF0000"/>
                </a:solidFill>
                <a:latin typeface="Arial Black" pitchFamily="34" charset="0"/>
                <a:cs typeface="Arabic Typesetting" pitchFamily="66" charset="-78"/>
              </a:rPr>
              <a:t> В речку смотрят удивлённо.</a:t>
            </a:r>
            <a:br>
              <a:rPr lang="ru-RU" sz="2200" dirty="0" smtClean="0">
                <a:solidFill>
                  <a:srgbClr val="FF0000"/>
                </a:solidFill>
                <a:latin typeface="Arial Black" pitchFamily="34" charset="0"/>
                <a:cs typeface="Arabic Typesetting" pitchFamily="66" charset="-78"/>
              </a:rPr>
            </a:br>
            <a:r>
              <a:rPr lang="ru-RU" sz="2200" dirty="0" smtClean="0">
                <a:solidFill>
                  <a:srgbClr val="FF0000"/>
                </a:solidFill>
                <a:latin typeface="Arial Black" pitchFamily="34" charset="0"/>
                <a:cs typeface="Arabic Typesetting" pitchFamily="66" charset="-78"/>
              </a:rPr>
              <a:t>Береги свою планету,</a:t>
            </a:r>
            <a:br>
              <a:rPr lang="ru-RU" sz="2200" dirty="0" smtClean="0">
                <a:solidFill>
                  <a:srgbClr val="FF0000"/>
                </a:solidFill>
                <a:latin typeface="Arial Black" pitchFamily="34" charset="0"/>
                <a:cs typeface="Arabic Typesetting" pitchFamily="66" charset="-78"/>
              </a:rPr>
            </a:br>
            <a:r>
              <a:rPr lang="ru-RU" sz="2200" dirty="0" smtClean="0">
                <a:solidFill>
                  <a:srgbClr val="FF0000"/>
                </a:solidFill>
                <a:latin typeface="Arial Black" pitchFamily="34" charset="0"/>
                <a:cs typeface="Arabic Typesetting" pitchFamily="66" charset="-78"/>
              </a:rPr>
              <a:t> Ведь другой на свете нету!</a:t>
            </a:r>
            <a:br>
              <a:rPr lang="ru-RU" sz="2200" dirty="0" smtClean="0">
                <a:solidFill>
                  <a:srgbClr val="FF0000"/>
                </a:solidFill>
                <a:latin typeface="Arial Black" pitchFamily="34" charset="0"/>
                <a:cs typeface="Arabic Typesetting" pitchFamily="66" charset="-78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abic Typesetting" pitchFamily="66" charset="-78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abic Typesetting" pitchFamily="66" charset="-78"/>
              </a:rPr>
            </a:br>
            <a:endParaRPr lang="ru-RU" sz="2800" dirty="0">
              <a:solidFill>
                <a:srgbClr val="FF0000"/>
              </a:solidFill>
              <a:latin typeface="Arial Black" pitchFamily="34" charset="0"/>
              <a:cs typeface="Arabic Typesetting" pitchFamily="66" charset="-78"/>
            </a:endParaRPr>
          </a:p>
        </p:txBody>
      </p:sp>
      <p:pic>
        <p:nvPicPr>
          <p:cNvPr id="16386" name="Picture 2" descr="http://i013.radikal.ru/1103/cd/e70752c7671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73016"/>
            <a:ext cx="4401772" cy="2996952"/>
          </a:xfrm>
          <a:prstGeom prst="rect">
            <a:avLst/>
          </a:prstGeom>
          <a:noFill/>
        </p:spPr>
      </p:pic>
      <p:pic>
        <p:nvPicPr>
          <p:cNvPr id="7" name="Picture 2" descr="http://img0.liveinternet.ru/images/attach/c/1/56/30/56030501_1dd07cea02e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73016"/>
            <a:ext cx="4029075" cy="30194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60648"/>
            <a:ext cx="3240360" cy="2448272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Охраняется Красной книгой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Столько редких зверей и птиц,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Чтоб пустыни нагрянуть не смели,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Чтобы души не стали пусты.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Охраняются звери,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 Охраняются змеи,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Охраняются даже цветы.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Мы леса и поля обижаем,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Стонут реки от горьких обид.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Красная книга, красная- 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Всё живое зовёт сохранить!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endParaRPr lang="ru-RU" sz="1400" dirty="0"/>
          </a:p>
        </p:txBody>
      </p:sp>
      <p:pic>
        <p:nvPicPr>
          <p:cNvPr id="35842" name="Picture 2" descr="http://kolyan.net/uploads/posts/2009-11/1258977077_b_7884beliy_medve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72880" cy="3654660"/>
          </a:xfrm>
          <a:prstGeom prst="rect">
            <a:avLst/>
          </a:prstGeom>
          <a:noFill/>
        </p:spPr>
      </p:pic>
      <p:pic>
        <p:nvPicPr>
          <p:cNvPr id="35844" name="Picture 4" descr="http://ecocollaps.ru/wp-content/uploads/2011/06/pictur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6653" y="3645024"/>
            <a:ext cx="4287347" cy="321297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http://hq-wallpapers.ru/wallpapers/5/hq-wallpapers_ru_nature_21763_1280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2"/>
            <a:ext cx="9144000" cy="705531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cs typeface="Arabic Typesetting" pitchFamily="66" charset="-78"/>
              </a:rPr>
              <a:t>Береги свою планету,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  <a:cs typeface="Arabic Typesetting" pitchFamily="66" charset="-78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cs typeface="Arabic Typesetting" pitchFamily="66" charset="-78"/>
              </a:rPr>
              <a:t> ведь другой на свете нету!</a:t>
            </a:r>
            <a:endParaRPr lang="ru-RU" dirty="0"/>
          </a:p>
        </p:txBody>
      </p:sp>
      <p:pic>
        <p:nvPicPr>
          <p:cNvPr id="15370" name="Picture 10" descr="http://www.nastol.com.ua/download.php?img=201210/1280x800/nastol.com.ua-34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211" y="1556792"/>
            <a:ext cx="8076351" cy="504056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c.pics.livejournal.com/felbert/22334356/1771113/1771113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952216" cy="590465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476672"/>
            <a:ext cx="5079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Осенью 1627 года погиб последний тур на Земле.</a:t>
            </a:r>
          </a:p>
          <a:p>
            <a:r>
              <a:rPr lang="ru-RU" dirty="0" smtClean="0"/>
              <a:t>Туры вымерли не сами. Их истребили люди.</a:t>
            </a:r>
            <a:endParaRPr lang="ru-RU" dirty="0"/>
          </a:p>
        </p:txBody>
      </p:sp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10669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 Black" pitchFamily="34" charset="0"/>
              </a:rPr>
              <a:t>Учёные подсчитали : только за последние</a:t>
            </a:r>
            <a:br>
              <a:rPr lang="ru-RU" sz="4000" dirty="0" smtClean="0">
                <a:latin typeface="Arial Black" pitchFamily="34" charset="0"/>
              </a:rPr>
            </a:br>
            <a:r>
              <a:rPr lang="ru-RU" sz="4000" dirty="0" smtClean="0">
                <a:latin typeface="Arial Black" pitchFamily="34" charset="0"/>
              </a:rPr>
              <a:t> 200 лет полностью уничтожено, стёрто с лица Земли больше 200 видов животных.</a:t>
            </a:r>
            <a:br>
              <a:rPr lang="ru-RU" sz="4000" dirty="0" smtClean="0">
                <a:latin typeface="Arial Black" pitchFamily="34" charset="0"/>
              </a:rPr>
            </a:br>
            <a:r>
              <a:rPr lang="ru-RU" sz="4000" dirty="0" smtClean="0">
                <a:latin typeface="Arial Black" pitchFamily="34" charset="0"/>
              </a:rPr>
              <a:t> По одному в год.</a:t>
            </a:r>
            <a:endParaRPr lang="ru-RU" sz="4000" dirty="0"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dn.imhonet.ru/element/large/f6/b3/f6b36cd1761dd165d993d3c93ffd2c4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4616795" cy="604867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</p:pic>
      <p:sp>
        <p:nvSpPr>
          <p:cNvPr id="9" name="TextBox 8"/>
          <p:cNvSpPr txBox="1"/>
          <p:nvPr/>
        </p:nvSpPr>
        <p:spPr>
          <a:xfrm>
            <a:off x="5652120" y="980728"/>
            <a:ext cx="3240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1948 году учёные мира  </a:t>
            </a:r>
          </a:p>
          <a:p>
            <a:r>
              <a:rPr lang="ru-RU" dirty="0" smtClean="0"/>
              <a:t>Создали Международный</a:t>
            </a:r>
          </a:p>
          <a:p>
            <a:r>
              <a:rPr lang="ru-RU" dirty="0" smtClean="0"/>
              <a:t> союз охраны природы.</a:t>
            </a:r>
          </a:p>
          <a:p>
            <a:r>
              <a:rPr lang="ru-RU" dirty="0" smtClean="0"/>
              <a:t> По заданию этого союза</a:t>
            </a:r>
          </a:p>
          <a:p>
            <a:r>
              <a:rPr lang="ru-RU" dirty="0" smtClean="0"/>
              <a:t> зоологи, ботаники, экологи </a:t>
            </a:r>
          </a:p>
          <a:p>
            <a:r>
              <a:rPr lang="ru-RU" dirty="0" smtClean="0"/>
              <a:t>стали изучать, каким растениям  и животным планеты надо помочь в первую очередь.</a:t>
            </a:r>
          </a:p>
          <a:p>
            <a:r>
              <a:rPr lang="ru-RU" dirty="0" smtClean="0"/>
              <a:t> Так появилась Красная Книга.</a:t>
            </a:r>
          </a:p>
          <a:p>
            <a:r>
              <a:rPr lang="ru-RU" dirty="0" smtClean="0"/>
              <a:t>В нашей стране такая книга</a:t>
            </a:r>
          </a:p>
          <a:p>
            <a:r>
              <a:rPr lang="ru-RU" dirty="0" smtClean="0"/>
              <a:t> появилась в 1978 году.</a:t>
            </a:r>
          </a:p>
          <a:p>
            <a:r>
              <a:rPr lang="ru-RU" dirty="0" smtClean="0"/>
              <a:t> Для каждого, кто попал</a:t>
            </a:r>
          </a:p>
          <a:p>
            <a:r>
              <a:rPr lang="ru-RU" dirty="0" smtClean="0"/>
              <a:t> в Красную книгу, учёные</a:t>
            </a:r>
          </a:p>
          <a:p>
            <a:r>
              <a:rPr lang="ru-RU" dirty="0" smtClean="0"/>
              <a:t> разработали программу спасения.</a:t>
            </a:r>
            <a:endParaRPr lang="ru-RU" dirty="0"/>
          </a:p>
        </p:txBody>
      </p:sp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39472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92D050"/>
                </a:solidFill>
                <a:latin typeface="Arial Black" pitchFamily="34" charset="0"/>
              </a:rPr>
              <a:t>В 1966 году Международная Красная книга была издана</a:t>
            </a:r>
            <a:br>
              <a:rPr lang="ru-RU" sz="1400" dirty="0" smtClean="0">
                <a:solidFill>
                  <a:srgbClr val="92D050"/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rgbClr val="92D050"/>
                </a:solidFill>
                <a:latin typeface="Arial Black" pitchFamily="34" charset="0"/>
              </a:rPr>
              <a:t>  в необычном виде. Обложка у неё – красная, а страницы разноцветные.</a:t>
            </a:r>
            <a:r>
              <a:rPr lang="ru-RU" dirty="0" smtClean="0">
                <a:solidFill>
                  <a:srgbClr val="92D05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92D05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92D05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92D05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Красные страницы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Чёрные страницы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Жёлтые страницы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Серые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страницы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Белые страницы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Чёрные страницы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484" name="Picture 4" descr="http://jessicaodonoghue.com/wp-includes/images/crystal/titanoboa-vs-deinosuchus-i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56792"/>
            <a:ext cx="5211668" cy="49775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79912" y="6488668"/>
            <a:ext cx="2144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Большерогий олень</a:t>
            </a:r>
            <a:endParaRPr lang="ru-RU" dirty="0"/>
          </a:p>
        </p:txBody>
      </p:sp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Чёрные страницы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1506" name="Picture 2" descr="http://gorod.tomsk.ru/uploads/38100/1285493328/sa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390078" cy="43204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99792" y="6237312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Саблезубый тигр</a:t>
            </a:r>
            <a:endParaRPr lang="ru-RU" dirty="0"/>
          </a:p>
        </p:txBody>
      </p:sp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173</Words>
  <Application>Microsoft Office PowerPoint</Application>
  <PresentationFormat>Экран (4:3)</PresentationFormat>
  <Paragraphs>51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Урок – презентация «Красная книга» 2 класс Учитель начальных классов  школы № 485 Иванова Е.М.</vt:lpstr>
      <vt:lpstr>  Есть одна планета – сад  В этом космосе холодном. Только здесь леса шумят,  Птиц скликая перелётных. Лишь на ней одной увидишь  Ландыши в траве зелёной. И стрекозы только тут  В речку смотрят удивлённо. Береги свою планету,  Ведь другой на свете нету!  </vt:lpstr>
      <vt:lpstr>Береги свою планету,  ведь другой на свете нету!</vt:lpstr>
      <vt:lpstr>Слайд 4</vt:lpstr>
      <vt:lpstr>Учёные подсчитали : только за последние  200 лет полностью уничтожено, стёрто с лица Земли больше 200 видов животных.  По одному в год.</vt:lpstr>
      <vt:lpstr>Слайд 6</vt:lpstr>
      <vt:lpstr>В 1966 году Международная Красная книга была издана   в необычном виде. Обложка у неё – красная, а страницы разноцветные.  Красные страницы Чёрные страницы Жёлтые страницы Серые страницы Белые страницы</vt:lpstr>
      <vt:lpstr>Чёрные страницы</vt:lpstr>
      <vt:lpstr>Чёрные страницы</vt:lpstr>
      <vt:lpstr>Чёрные страницы</vt:lpstr>
      <vt:lpstr>Чёрные страницы</vt:lpstr>
      <vt:lpstr>Чёрные страницы</vt:lpstr>
      <vt:lpstr>большерогий олень  саблезубый тигр  бескрылая гагарка   странствующий голубь  стеллерова корова</vt:lpstr>
      <vt:lpstr>Красные страницы</vt:lpstr>
      <vt:lpstr>ВЕНЕРИН БАШМАЧОК ЖЕНЬ-ШЕНЬ ЛОТОС ЛАНДЫШ КУПАЛЬНИЦА</vt:lpstr>
      <vt:lpstr>Красные страницы</vt:lpstr>
      <vt:lpstr>ЗУБР  БЕЛЫЙ ЖУРАВЛЬ  ЖУК ДРОВОСЕК  АМУРСКИЙ ТИГР  ЛОШАДЬ ПРЖЕВАЛЬСКОГО</vt:lpstr>
      <vt:lpstr>Жёлтые страницы Серые страницы Белые страницы</vt:lpstr>
      <vt:lpstr>Правила поведения в природе: «Десять нельзя» 1. Не разоряй птичьи гнёзда.  2.Рвать и бросать цветы, рвать большие букеты. 3.Ломать ветки деревьев и кустов. 4.Давить насекомых. 5.Шуметь в лесу. 6.Разводить костры без взрослых. 7.Оставлять мусор в лесу и у водоёмов. 8.Сбивать мухоморы и прочие поганки. 9.Убивать лягушек и змей. 10.Брать лесных зверьков домой.  </vt:lpstr>
      <vt:lpstr>       Охраняется Красной книгой Столько редких зверей и птиц, Чтоб пустыни нагрянуть не смели, Чтобы души не стали пусты. Охраняются звери,  Охраняются змеи, Охраняются даже цветы. Мы леса и поля обижаем, Стонут реки от горьких обид. Красная книга, красная-  Всё живое зовёт сохранить!      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Ya</dc:creator>
  <cp:lastModifiedBy>Ya</cp:lastModifiedBy>
  <cp:revision>42</cp:revision>
  <dcterms:created xsi:type="dcterms:W3CDTF">2013-11-23T16:59:24Z</dcterms:created>
  <dcterms:modified xsi:type="dcterms:W3CDTF">2013-11-29T16:15:09Z</dcterms:modified>
</cp:coreProperties>
</file>