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71" r:id="rId6"/>
    <p:sldId id="274" r:id="rId7"/>
    <p:sldId id="276" r:id="rId8"/>
    <p:sldId id="273" r:id="rId9"/>
    <p:sldId id="261" r:id="rId10"/>
    <p:sldId id="262" r:id="rId11"/>
    <p:sldId id="263" r:id="rId12"/>
    <p:sldId id="265" r:id="rId13"/>
    <p:sldId id="266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E9A"/>
    <a:srgbClr val="000099"/>
    <a:srgbClr val="006666"/>
    <a:srgbClr val="004644"/>
    <a:srgbClr val="00817E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9600" smtClean="0">
                <a:latin typeface="Georgia" pitchFamily="18" charset="0"/>
              </a:rPr>
              <a:t>ОБЩЕСТВО </a:t>
            </a:r>
            <a:endParaRPr lang="pt-BR" sz="9600" dirty="0">
              <a:latin typeface="Georg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10096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Окружающий мир</a:t>
            </a:r>
          </a:p>
          <a:p>
            <a:r>
              <a:rPr lang="ru-RU" dirty="0" smtClean="0">
                <a:latin typeface="Georgia" pitchFamily="18" charset="0"/>
              </a:rPr>
              <a:t>3 класс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085184"/>
            <a:ext cx="46530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Презентация подготовлена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учителем начальных классов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ГБОУ СОШ № 376 города Москвы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Сергеевой Е. С.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Чем один народ отличается от другого?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x_a93785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5522976" cy="400507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542562_xl-1024x7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500042"/>
            <a:ext cx="5429256" cy="4071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0430" y="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ЯЗЫК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4643446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НАЦИОНАЛЬНЫЕ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КОСТЮМЫ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2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СКАЗКИ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ПЕСНИ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ТАНЦЫ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3571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ТРАДИЦИИ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66" y="171448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 КОЖИ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ЧЕРТЫ ЛИЦА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0004-004-Obschestvo-obosobivshajasja-ot-prirody-no-tesno-s-nej-svjazannaja-s-n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5014" y="5283507"/>
            <a:ext cx="2028986" cy="157449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4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2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44000" cy="4669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14285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ЗЕМЛЕ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71501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194 государства</a:t>
            </a:r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Продолжите фразу: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Georgia" pitchFamily="18" charset="0"/>
              </a:rPr>
              <a:t>Все народы объединяются в …</a:t>
            </a:r>
            <a:endParaRPr lang="ru-RU" sz="32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500174"/>
            <a:ext cx="228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СТРАНЫ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596" y="228599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ГОСУДАРСТВА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ЕСТЬ У КАЖДОГО ГОСУДАРСТВА?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19357613_1046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714356"/>
            <a:ext cx="1144900" cy="168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42984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1. Своя территория, граница.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2. Столица.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16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3. Государственный язык.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4. Государственные символы.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8" name="Рисунок 7" descr="polit_asi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428868"/>
            <a:ext cx="2653544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5. Глава государства.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2786058"/>
            <a:ext cx="157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ГЕРБ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ГИМН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ФЛАГ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1" name="Рисунок 10" descr="queen-elisabeth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714884"/>
            <a:ext cx="139391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Mr_Putin_47447_4738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4714884"/>
            <a:ext cx="163208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786190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6. Законы.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86256"/>
            <a:ext cx="5929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7. Различные стороны жизни общества: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экономика,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наука,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культура.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lbum_pic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4378729" cy="35004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59293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Каждый человек – гражданин своего государства.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x_84e022a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58" r="49044"/>
          <a:stretch>
            <a:fillRect/>
          </a:stretch>
        </p:blipFill>
        <p:spPr>
          <a:xfrm>
            <a:off x="5338762" y="0"/>
            <a:ext cx="3805238" cy="35925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286124"/>
            <a:ext cx="1214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Мы – 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357562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Граждане России.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35756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Россияне.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49092_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929066"/>
            <a:ext cx="1214446" cy="170448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x_a93785d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786058"/>
            <a:ext cx="2761488" cy="20025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7868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Глобальные</a:t>
            </a:r>
            <a:r>
              <a:rPr lang="ru-RU" sz="3200" b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проблемы современности</a:t>
            </a:r>
            <a:endParaRPr lang="ru-RU" sz="3200" dirty="0">
              <a:solidFill>
                <a:srgbClr val="000099"/>
              </a:solidFill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000497" y="856835"/>
            <a:ext cx="285752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85723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globus</a:t>
            </a:r>
            <a:r>
              <a:rPr lang="ru-RU" sz="2000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» – лат. Земной шар – </a:t>
            </a:r>
            <a:r>
              <a:rPr lang="ru-RU" sz="2000" b="1" i="1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общепланетарные проблемы</a:t>
            </a:r>
            <a:r>
              <a:rPr lang="ru-RU" sz="2000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, имеющие </a:t>
            </a:r>
            <a:r>
              <a:rPr lang="ru-RU" sz="2000" b="1" i="1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общечеловеческую значимость </a:t>
            </a:r>
            <a:r>
              <a:rPr lang="ru-RU" sz="2000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и затрагивающие жизненные интересы огромных масс людей.</a:t>
            </a:r>
            <a:endParaRPr lang="ru-RU" sz="2000" dirty="0">
              <a:solidFill>
                <a:srgbClr val="8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1785926"/>
            <a:ext cx="3500462" cy="150019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Проблема ограниченности ресурсов – </a:t>
            </a:r>
            <a:r>
              <a:rPr lang="ru-RU" sz="2000" b="1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уменьшение запасов сырья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продовольствия</a:t>
            </a:r>
            <a:endParaRPr lang="ru-RU" b="1" dirty="0" smtClean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3714752"/>
            <a:ext cx="3357586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Проблема бедности («Север – Юг») – </a:t>
            </a:r>
            <a:r>
              <a:rPr lang="ru-RU" sz="2000" b="1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резкая разница экономического развития между богатыми странами и бедными.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488" y="5572116"/>
            <a:ext cx="3286148" cy="128588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Проблема сохранения мира – </a:t>
            </a:r>
            <a:r>
              <a:rPr lang="ru-RU" sz="2000" b="1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распространение оружия массового поражения.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3929066"/>
            <a:ext cx="3214710" cy="135732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Демографическая проблема –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резкий рост численности населения Земли.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44" y="1928802"/>
            <a:ext cx="3500462" cy="142876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Экологическая проблема – </a:t>
            </a:r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сохранение окружающей среды и поддержания природного баланса</a:t>
            </a:r>
            <a:endParaRPr lang="ru-RU" sz="20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286380" y="3286124"/>
            <a:ext cx="71438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500432" y="4429133"/>
            <a:ext cx="500065" cy="35823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000364" y="3286124"/>
            <a:ext cx="642942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214942" y="4357694"/>
            <a:ext cx="428628" cy="4286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179092" y="5036355"/>
            <a:ext cx="928695" cy="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286248" y="1785926"/>
            <a:ext cx="5902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endParaRPr lang="ru-RU" sz="66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5" grpId="0" animBg="1"/>
      <p:bldP spid="16" grpId="0" animBg="1"/>
      <p:bldP spid="17" grpId="0" animBg="1"/>
      <p:bldP spid="18" grpId="0" animBg="1"/>
      <p:bldP spid="19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olding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08987"/>
            <a:ext cx="4427984" cy="47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44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 чего человек не может жить?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42918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такое ОБЩЕСТВО?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Рисунок 16" descr="0004-004-Obschestvo-obosobivshajasja-ot-prirody-no-tesno-s-nej-svjazannaja-s-n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571480"/>
            <a:ext cx="1472948" cy="1143008"/>
          </a:xfrm>
          <a:prstGeom prst="rect">
            <a:avLst/>
          </a:prstGeom>
        </p:spPr>
      </p:pic>
      <p:pic>
        <p:nvPicPr>
          <p:cNvPr id="18" name="Рисунок 17" descr="119701_96580640_1-1275119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700808"/>
            <a:ext cx="3923928" cy="418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071670" y="1214422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ЧЕЛОВЕЧЕСТВО?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Круг людей, объединенных общностью положения, происхождения, интересов.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62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Добровольное, постоянно действующее объединение людей для какой-нибудь цели.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621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Совокупность людей, объединенных исторически обусловленными социальными формами совместной жизни и деятельности.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57892"/>
            <a:ext cx="6286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 или иная среда людей, компания.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140801_062911_8_70611390_bail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420888"/>
            <a:ext cx="3143240" cy="19865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071546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Пример: Дворянское о.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557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Пример: о. любителей танцев.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72074"/>
            <a:ext cx="571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Пример: Рабовладельческое о.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43644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Пример: Попасть в дурное о.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               Душа общества.</a:t>
            </a:r>
            <a:endParaRPr lang="ru-RU" dirty="0"/>
          </a:p>
        </p:txBody>
      </p:sp>
      <p:pic>
        <p:nvPicPr>
          <p:cNvPr id="15" name="Рисунок 14" descr="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581128"/>
            <a:ext cx="2578351" cy="1785950"/>
          </a:xfrm>
          <a:prstGeom prst="rect">
            <a:avLst/>
          </a:prstGeom>
        </p:spPr>
      </p:pic>
      <p:pic>
        <p:nvPicPr>
          <p:cNvPr id="14" name="Picture 3" descr="MEE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2397121" cy="169977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8521ba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5214950"/>
            <a:ext cx="2857488" cy="1783564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ts val="3200"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</a:rPr>
              <a:t>ОБЩЕСТВО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</a:rPr>
              <a:t>–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ОБОСОБИВШАЯСЯ ОТ ПРИРОДЫ, НО ТЕСНО С НЕЙ СВЯЗАННАЯ С НЕЙ ЧАСТЬ МАТЕРИАЛЬНОГО МИРА, КОТОРАЯ СОТОИТ ИЗ ИНДИВИДУМОВ, ОБЛАДАЮЩИХ ВОЛЕЙ И СОЗНАНИЕМ, И ВКЛЮЧАЕТ В СЕБЯ СПОСОБЫ ВЗАИМОДЕЙСТВИЯ ЛЮДЕЙ И ФОРМЫ ИХ ОБЪЕДИНЕНИЯ.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85918" y="2357430"/>
            <a:ext cx="2171696" cy="646331"/>
          </a:xfrm>
          <a:prstGeom prst="rect">
            <a:avLst/>
          </a:prstGeom>
          <a:noFill/>
          <a:ln w="19050">
            <a:solidFill>
              <a:srgbClr val="0066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АГРАРНОЕ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ОБЩЕСТВО</a:t>
            </a:r>
            <a:endParaRPr kumimoji="0" lang="ru-RU" sz="1800" b="0" i="0" u="none" strike="noStrike" cap="none" normalizeH="0" baseline="0" dirty="0" smtClean="0">
              <a:ln>
                <a:solidFill>
                  <a:srgbClr val="009E9A"/>
                </a:solidFill>
              </a:ln>
              <a:solidFill>
                <a:srgbClr val="004644"/>
              </a:solidFill>
              <a:latin typeface="Georgia" pitchFamily="18" charset="0"/>
            </a:endParaRPr>
          </a:p>
        </p:txBody>
      </p:sp>
      <p:pic>
        <p:nvPicPr>
          <p:cNvPr id="4182" name="Picture 86" descr="j0215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2284416" cy="1949071"/>
          </a:xfrm>
          <a:prstGeom prst="roundRect">
            <a:avLst>
              <a:gd name="adj" fmla="val 16667"/>
            </a:avLst>
          </a:prstGeom>
          <a:solidFill>
            <a:srgbClr val="009E9A"/>
          </a:solidFill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183" name="Group 87"/>
          <p:cNvGrpSpPr>
            <a:grpSpLocks/>
          </p:cNvGrpSpPr>
          <p:nvPr/>
        </p:nvGrpSpPr>
        <p:grpSpPr bwMode="auto">
          <a:xfrm>
            <a:off x="6500826" y="0"/>
            <a:ext cx="2000264" cy="2285992"/>
            <a:chOff x="3963" y="2080"/>
            <a:chExt cx="627" cy="780"/>
          </a:xfrm>
        </p:grpSpPr>
        <p:pic>
          <p:nvPicPr>
            <p:cNvPr id="4184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3" y="2080"/>
              <a:ext cx="627" cy="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185" name="Text Box 89"/>
            <p:cNvSpPr txBox="1">
              <a:spLocks noChangeArrowheads="1"/>
            </p:cNvSpPr>
            <p:nvPr/>
          </p:nvSpPr>
          <p:spPr bwMode="auto">
            <a:xfrm>
              <a:off x="4218" y="2666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5715008" y="2214554"/>
            <a:ext cx="3000396" cy="646331"/>
          </a:xfrm>
          <a:prstGeom prst="rect">
            <a:avLst/>
          </a:prstGeom>
          <a:noFill/>
          <a:ln w="19050">
            <a:solidFill>
              <a:srgbClr val="0066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ИНДУСТРИАЛЬНОЕ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ОБЩЕСТВО</a:t>
            </a:r>
            <a:endParaRPr kumimoji="0" lang="ru-RU" sz="1800" b="0" i="0" u="none" strike="noStrike" cap="none" normalizeH="0" baseline="0" dirty="0" smtClean="0">
              <a:ln>
                <a:solidFill>
                  <a:srgbClr val="009E9A"/>
                </a:solidFill>
              </a:ln>
              <a:solidFill>
                <a:srgbClr val="004644"/>
              </a:solidFill>
              <a:latin typeface="Georgia" pitchFamily="18" charset="0"/>
            </a:endParaRPr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2000232" y="3786190"/>
            <a:ext cx="3500462" cy="646331"/>
          </a:xfrm>
          <a:prstGeom prst="rect">
            <a:avLst/>
          </a:prstGeom>
          <a:noFill/>
          <a:ln w="19050">
            <a:solidFill>
              <a:srgbClr val="0066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ИНФОРМАЦИОННОЕ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solidFill>
                    <a:srgbClr val="009E9A"/>
                  </a:solidFill>
                </a:ln>
                <a:solidFill>
                  <a:srgbClr val="004644"/>
                </a:solidFill>
                <a:latin typeface="Georgia" pitchFamily="18" charset="0"/>
              </a:rPr>
              <a:t>ОБЩЕСТВО</a:t>
            </a:r>
            <a:endParaRPr kumimoji="0" lang="ru-RU" sz="1800" b="0" i="0" u="none" strike="noStrike" cap="none" normalizeH="0" baseline="0" dirty="0" smtClean="0">
              <a:ln>
                <a:solidFill>
                  <a:srgbClr val="009E9A"/>
                </a:solidFill>
              </a:ln>
              <a:solidFill>
                <a:srgbClr val="004644"/>
              </a:solidFill>
              <a:latin typeface="Georgia" pitchFamily="18" charset="0"/>
            </a:endParaRPr>
          </a:p>
        </p:txBody>
      </p:sp>
      <p:sp>
        <p:nvSpPr>
          <p:cNvPr id="88" name="AutoShape 90"/>
          <p:cNvSpPr>
            <a:spLocks noChangeArrowheads="1"/>
          </p:cNvSpPr>
          <p:nvPr/>
        </p:nvSpPr>
        <p:spPr bwMode="gray">
          <a:xfrm rot="15261530" flipH="1">
            <a:off x="4116413" y="-202105"/>
            <a:ext cx="1826319" cy="2961300"/>
          </a:xfrm>
          <a:prstGeom prst="curvedRightArrow">
            <a:avLst>
              <a:gd name="adj1" fmla="val 16542"/>
              <a:gd name="adj2" fmla="val 39886"/>
              <a:gd name="adj3" fmla="val 30823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90"/>
          <p:cNvSpPr>
            <a:spLocks noChangeArrowheads="1"/>
          </p:cNvSpPr>
          <p:nvPr/>
        </p:nvSpPr>
        <p:spPr bwMode="gray">
          <a:xfrm rot="14360492" flipV="1">
            <a:off x="5898233" y="2988818"/>
            <a:ext cx="1826319" cy="2961300"/>
          </a:xfrm>
          <a:prstGeom prst="curvedRightArrow">
            <a:avLst>
              <a:gd name="adj1" fmla="val 16542"/>
              <a:gd name="adj2" fmla="val 39886"/>
              <a:gd name="adj3" fmla="val 30823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" name="Рисунок 89" descr="0_2a8f6_622d73b1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31790"/>
            <a:ext cx="1785950" cy="2082740"/>
          </a:xfrm>
          <a:prstGeom prst="roundRect">
            <a:avLst>
              <a:gd name="adj" fmla="val 16667"/>
            </a:avLst>
          </a:prstGeom>
          <a:solidFill>
            <a:srgbClr val="009E9A"/>
          </a:solidFill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85" grpId="0" animBg="1"/>
      <p:bldP spid="86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12763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27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1905000" cy="1905000"/>
          </a:xfrm>
          <a:prstGeom prst="rect">
            <a:avLst/>
          </a:prstGeom>
        </p:spPr>
      </p:pic>
      <p:pic>
        <p:nvPicPr>
          <p:cNvPr id="4" name="Рисунок 3" descr="5159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488" y="5000636"/>
            <a:ext cx="1714512" cy="1714512"/>
          </a:xfrm>
          <a:prstGeom prst="rect">
            <a:avLst/>
          </a:prstGeom>
        </p:spPr>
      </p:pic>
      <p:pic>
        <p:nvPicPr>
          <p:cNvPr id="6" name="Рисунок 5" descr="Women Trying To get 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285860"/>
            <a:ext cx="1452561" cy="1452561"/>
          </a:xfrm>
          <a:prstGeom prst="rect">
            <a:avLst/>
          </a:prstGeom>
        </p:spPr>
      </p:pic>
      <p:pic>
        <p:nvPicPr>
          <p:cNvPr id="17" name="Рисунок 16" descr="5091100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715000"/>
            <a:ext cx="857250" cy="114300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endCxn id="13" idx="3"/>
          </p:cNvCxnSpPr>
          <p:nvPr/>
        </p:nvCxnSpPr>
        <p:spPr>
          <a:xfrm rot="5400000" flipH="1" flipV="1">
            <a:off x="5036347" y="1581023"/>
            <a:ext cx="669250" cy="597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0694" y="3526746"/>
            <a:ext cx="857256" cy="402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928926" y="1785926"/>
            <a:ext cx="785818" cy="740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4"/>
          </p:cNvCxnSpPr>
          <p:nvPr/>
        </p:nvCxnSpPr>
        <p:spPr>
          <a:xfrm rot="16200000" flipH="1">
            <a:off x="4036216" y="4607726"/>
            <a:ext cx="1143008" cy="714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786050" y="3598184"/>
            <a:ext cx="928694" cy="402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1643042" y="214290"/>
            <a:ext cx="1824538" cy="1643074"/>
            <a:chOff x="1714480" y="214290"/>
            <a:chExt cx="1824538" cy="1643074"/>
          </a:xfrm>
        </p:grpSpPr>
        <p:sp>
          <p:nvSpPr>
            <p:cNvPr id="15" name="Овал 14"/>
            <p:cNvSpPr/>
            <p:nvPr/>
          </p:nvSpPr>
          <p:spPr>
            <a:xfrm>
              <a:off x="1785918" y="214290"/>
              <a:ext cx="1643074" cy="16430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14480" y="928670"/>
              <a:ext cx="18245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ЭКОНОМИЧЕСКАЯ</a:t>
              </a:r>
              <a:endPara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142976" y="3357562"/>
            <a:ext cx="1714512" cy="1643074"/>
            <a:chOff x="1142976" y="3357562"/>
            <a:chExt cx="1714512" cy="1643074"/>
          </a:xfrm>
        </p:grpSpPr>
        <p:sp>
          <p:nvSpPr>
            <p:cNvPr id="14" name="Овал 13"/>
            <p:cNvSpPr/>
            <p:nvPr/>
          </p:nvSpPr>
          <p:spPr>
            <a:xfrm>
              <a:off x="1214414" y="3357562"/>
              <a:ext cx="1643074" cy="16430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2976" y="4000504"/>
              <a:ext cx="1677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ПОЛИТИЧЕСКАЯ</a:t>
              </a:r>
              <a:endPara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29256" y="142852"/>
            <a:ext cx="1643074" cy="1643074"/>
            <a:chOff x="5429256" y="142852"/>
            <a:chExt cx="1643074" cy="1643074"/>
          </a:xfrm>
        </p:grpSpPr>
        <p:sp>
          <p:nvSpPr>
            <p:cNvPr id="13" name="Овал 12"/>
            <p:cNvSpPr/>
            <p:nvPr/>
          </p:nvSpPr>
          <p:spPr>
            <a:xfrm>
              <a:off x="5429256" y="142852"/>
              <a:ext cx="1643074" cy="16430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72132" y="857232"/>
              <a:ext cx="1439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СОЦИАЛЬНАЯ</a:t>
              </a:r>
              <a:endPara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86512" y="3500438"/>
            <a:ext cx="1643074" cy="1643074"/>
            <a:chOff x="6286512" y="3500438"/>
            <a:chExt cx="1643074" cy="1643074"/>
          </a:xfrm>
        </p:grpSpPr>
        <p:sp>
          <p:nvSpPr>
            <p:cNvPr id="12" name="Овал 11"/>
            <p:cNvSpPr/>
            <p:nvPr/>
          </p:nvSpPr>
          <p:spPr>
            <a:xfrm>
              <a:off x="6286512" y="3500438"/>
              <a:ext cx="1643074" cy="16430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00826" y="4214818"/>
              <a:ext cx="1168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ДУХОВНАЯ</a:t>
              </a:r>
              <a:endPara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500430" y="2071678"/>
            <a:ext cx="2242922" cy="2000264"/>
            <a:chOff x="3500430" y="2071678"/>
            <a:chExt cx="2242922" cy="2000264"/>
          </a:xfrm>
        </p:grpSpPr>
        <p:sp>
          <p:nvSpPr>
            <p:cNvPr id="7" name="Овал 6"/>
            <p:cNvSpPr/>
            <p:nvPr/>
          </p:nvSpPr>
          <p:spPr>
            <a:xfrm>
              <a:off x="3571868" y="2071678"/>
              <a:ext cx="2000264" cy="200026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0430" y="2643182"/>
              <a:ext cx="22429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СФЕРЫ</a:t>
              </a:r>
            </a:p>
            <a:p>
              <a:pPr algn="ctr"/>
              <a:r>
                <a:rPr lang="ru-RU" sz="1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ОБЩЕСТВЕННОЙ</a:t>
              </a:r>
            </a:p>
            <a:p>
              <a:pPr algn="ctr"/>
              <a:r>
                <a:rPr lang="ru-RU" sz="1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ЖИЗНИ</a:t>
              </a:r>
              <a:endPara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000496" y="5214926"/>
            <a:ext cx="1643074" cy="1643074"/>
            <a:chOff x="4000496" y="5214926"/>
            <a:chExt cx="1643074" cy="1643074"/>
          </a:xfrm>
        </p:grpSpPr>
        <p:sp>
          <p:nvSpPr>
            <p:cNvPr id="16" name="Овал 15"/>
            <p:cNvSpPr/>
            <p:nvPr/>
          </p:nvSpPr>
          <p:spPr>
            <a:xfrm>
              <a:off x="4000496" y="5214926"/>
              <a:ext cx="1643074" cy="16430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6248" y="5857892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ИНСТИТУТ</a:t>
              </a:r>
            </a:p>
            <a:p>
              <a:pPr algn="ctr"/>
              <a:r>
                <a:rPr lang="ru-RU" sz="1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СЕМЬИ</a:t>
              </a:r>
              <a:endPara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0" y="5500702"/>
          <a:ext cx="9144000" cy="119229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357422"/>
                <a:gridCol w="2428892"/>
                <a:gridCol w="4357686"/>
              </a:tblGrid>
              <a:tr h="119229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ИНСТИТУТ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00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СЕМЬЯ</a:t>
                      </a:r>
                    </a:p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БРАК </a:t>
                      </a:r>
                    </a:p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ВОСПИТАНИЕ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ПРОДОЛЖЕНИЕ РОДА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-1" y="357166"/>
          <a:ext cx="9144001" cy="52136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06595"/>
                <a:gridCol w="2471352"/>
                <a:gridCol w="4366054"/>
              </a:tblGrid>
              <a:tr h="841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8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СФЕРЫ ОБЩЕСТВЕННОЙ ЖИЗНИ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8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8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СОСТОВЛЯЮЩИЕ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8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ЭЛЕМЕНТЫ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8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8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ФУНКЦИИ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80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67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ЭКОНОМИЧЕСКАЯ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ЗАВОДЫ, РЫНКИ, БАНКИ, ДЕНЬГИ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ПРОИВОДСТВО НЕОБХОДИМЫХ ВЕЩЕЙ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178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ПОЛИТИЧЕСКАЯ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ОРГАНЫ ГОСУДАРСТВЕННОЙ МЕСТНОЙ ВЛАСТИ, ПОЛИТИЧЕСКИЕ ПАРТИИ, ОБЩЕСТВЕННЫЕ ОРГАНИЗАЦИИ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РЕГУЛИРОВАНИЕ ОТНОШЕНИЙ В ОБЩЕСТВЕ, ГОСУДАРСТВЕ, МЕЖДУ ГОСУДАРСТВАМИ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821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ДУХОВНАЯ</a:t>
                      </a: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КУЛЬТУРА, НАУКА, РЕЛИГИЯ, ОБРАЗОВАНИЕ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СОЗДАНИЕ НОВЫХ МАШИН, ТВОРЧЕСКАЯ ДЕЯТЕЛЬНОСТЬ,НАУКА, ОБРАЗОВАНИЕ, РЕЛИГИЯ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67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solidFill>
                              <a:srgbClr val="000099"/>
                            </a:solidFill>
                          </a:ln>
                          <a:effectLst/>
                          <a:latin typeface="Georgia" pitchFamily="18" charset="0"/>
                        </a:rPr>
                        <a:t>СОЦИАЛЬНАЯ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МАГАЗИН, МЕТРО, ТЕЛЕФОН, ПОЧТА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ОХВАТЫВАЕТ ПОВСЕДНЕВНЫЕ ВЗАИМООТНОШЕНИЯ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3100" name="Picture 28" descr="RESOUR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071546"/>
            <a:ext cx="1014410" cy="928702"/>
          </a:xfrm>
          <a:prstGeom prst="rect">
            <a:avLst/>
          </a:prstGeom>
          <a:noFill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 cstate="print"/>
          <a:srcRect b="7336"/>
          <a:stretch>
            <a:fillRect/>
          </a:stretch>
        </p:blipFill>
        <p:spPr bwMode="auto">
          <a:xfrm>
            <a:off x="1643042" y="2071678"/>
            <a:ext cx="1501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" name="Picture 30" descr="j02827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643314"/>
            <a:ext cx="1202037" cy="1148538"/>
          </a:xfrm>
          <a:prstGeom prst="rect">
            <a:avLst/>
          </a:prstGeom>
          <a:noFill/>
        </p:spPr>
      </p:pic>
      <p:pic>
        <p:nvPicPr>
          <p:cNvPr id="35" name="Рисунок 34" descr="familia-52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5" y="5576724"/>
            <a:ext cx="1143008" cy="1281275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rot="5400000">
            <a:off x="1929588" y="714356"/>
            <a:ext cx="856462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322364" y="749678"/>
            <a:ext cx="9279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shop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143380"/>
            <a:ext cx="1603364" cy="160336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130383063532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48680"/>
            <a:ext cx="4820803" cy="2796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4143380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СЕМЬЯ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857760"/>
            <a:ext cx="671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Родные люди, живут вместе, ведут совместное хозяйство, заботятся друг о друге.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4214818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Маленькая часть общества.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4.07407E-6 L -0.9560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НАРОД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 descr="peo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785794"/>
            <a:ext cx="40386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Большая часть общества.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48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На Земле около 5 000 народов.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357826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Georgia" pitchFamily="18" charset="0"/>
              </a:rPr>
              <a:t>В России 160 народов.</a:t>
            </a:r>
            <a:endParaRPr lang="ru-RU" sz="32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S10252048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TS102520486</Template>
  <TotalTime>377</TotalTime>
  <Words>465</Words>
  <Application>Microsoft Office PowerPoint</Application>
  <PresentationFormat>Экран (4:3)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TS102520486</vt:lpstr>
      <vt:lpstr>ОБЩЕСТВО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</dc:title>
  <dc:subject/>
  <dc:creator>Admin</dc:creator>
  <cp:keywords/>
  <dc:description/>
  <cp:lastModifiedBy>Виктор Сергеевич</cp:lastModifiedBy>
  <cp:revision>45</cp:revision>
  <dcterms:created xsi:type="dcterms:W3CDTF">2012-08-16T12:44:39Z</dcterms:created>
  <dcterms:modified xsi:type="dcterms:W3CDTF">2013-11-27T19:12:07Z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