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ppt" ContentType="application/vnd.ms-powerpoi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34"/>
  </p:notesMasterIdLst>
  <p:sldIdLst>
    <p:sldId id="285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7" r:id="rId13"/>
    <p:sldId id="268" r:id="rId14"/>
    <p:sldId id="269" r:id="rId15"/>
    <p:sldId id="270" r:id="rId16"/>
    <p:sldId id="272" r:id="rId17"/>
    <p:sldId id="280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247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5D276-EBE7-408C-A23D-CA20B7C57502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40513-A0C1-4AC6-BFCE-1051B663A9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40513-A0C1-4AC6-BFCE-1051B663A97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6200438" y="-3700463"/>
            <a:ext cx="32402463" cy="24301451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48300" cy="4084638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2EC302-C44E-4085-8225-60E322EDFBF6}" type="slidenum">
              <a:rPr lang="ru-RU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53FCD1-FB48-4BC1-91DB-3021F3E7C2F0}" type="slidenum">
              <a:rPr lang="ru-RU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36C80C-2E3A-4E76-A914-42E573E17D2D}" type="slidenum">
              <a:rPr lang="ru-RU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9A8F08-C501-45CF-82CE-E0AED4D6D2A5}" type="slidenum">
              <a:rPr lang="ru-RU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F98FCBB-13A3-4DA3-B783-2A0386F34F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1/8/2014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1/8/2014</a:t>
            </a:fld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 eaLnBrk="1" latinLnBrk="0" hangingPunct="1"/>
            <a:endParaRPr kumimoji="0" lang="en-US" sz="800" dirty="0">
              <a:solidFill>
                <a:schemeClr val="accent2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1\Desktop\&#1053;&#1086;&#1074;&#1072;&#1103;%20&#1087;&#1072;&#1087;&#1082;&#1072;\&#1060;&#1080;&#1083;&#1100;&#1084;.wmv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.ppt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1_~1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457200"/>
            <a:ext cx="8077200" cy="588803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229600" cy="106680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chemeClr val="accent2"/>
                </a:solidFill>
              </a:rPr>
              <a:t>Оптимизационная модель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/>
              <a:t>Модель внеурочной деятельности на основе оптимизации всех внутренних ресурсов образовательного учреждения предполагает, что в ее реализации принимают участие все педагогические работники данного учреждения: </a:t>
            </a:r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ru-RU" sz="2800" i="1" dirty="0" smtClean="0"/>
              <a:t>учителя, педагог-организатор, социальный педагог, педагог-психолог, учитель-дефектолог, учитель-логопед, воспитатель, старший вожатый, </a:t>
            </a:r>
            <a:r>
              <a:rPr lang="ru-RU" sz="2800" i="1" dirty="0" err="1" smtClean="0"/>
              <a:t>тьютор</a:t>
            </a:r>
            <a:r>
              <a:rPr lang="ru-RU" sz="2800" i="1" dirty="0" smtClean="0"/>
              <a:t> и другие</a:t>
            </a:r>
            <a:r>
              <a:rPr lang="ru-RU" sz="2800" dirty="0" smtClean="0"/>
              <a:t>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accent2"/>
                </a:solidFill>
              </a:rPr>
              <a:t>Инновационно- образовательная модель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опирается на деятельность инновационной (экспериментальной, пилотной, внедренческой) площадки федерального, регионального, муниципального или институционального уровня, которая существует в образовательном учреждении.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 lIns="91440" tIns="45720" rIns="91440" bIns="45720"/>
          <a:lstStyle/>
          <a:p>
            <a:pPr eaLnBrk="1" hangingPunct="1"/>
            <a:r>
              <a:rPr lang="ru-RU" sz="3200" b="1" smtClean="0">
                <a:solidFill>
                  <a:schemeClr val="accent2"/>
                </a:solidFill>
              </a:rPr>
              <a:t>Направления воспитательной работы</a:t>
            </a:r>
          </a:p>
        </p:txBody>
      </p:sp>
      <p:sp>
        <p:nvSpPr>
          <p:cNvPr id="12337" name="Rectangle 49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7772400" cy="4114800"/>
          </a:xfrm>
        </p:spPr>
        <p:txBody>
          <a:bodyPr lIns="91440" tIns="45720" rIns="91440" bIns="45720"/>
          <a:lstStyle/>
          <a:p>
            <a:pPr algn="l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Патриотическое</a:t>
            </a:r>
          </a:p>
          <a:p>
            <a:pPr algn="l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Образовательное</a:t>
            </a:r>
          </a:p>
          <a:p>
            <a:pPr algn="l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Проектная деятельность</a:t>
            </a:r>
          </a:p>
          <a:p>
            <a:pPr algn="l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Спортивно-оздоровительное</a:t>
            </a:r>
          </a:p>
          <a:p>
            <a:pPr algn="l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Художественно-эстетическое</a:t>
            </a:r>
          </a:p>
          <a:p>
            <a:pPr algn="l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Общественно-полезная деятельность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AM_03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3200400"/>
            <a:ext cx="4800600" cy="2816524"/>
          </a:xfrm>
          <a:prstGeom prst="rect">
            <a:avLst/>
          </a:prstGeom>
        </p:spPr>
      </p:pic>
      <p:pic>
        <p:nvPicPr>
          <p:cNvPr id="4" name="Рисунок 3" descr="SAM_03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41076"/>
            <a:ext cx="4419600" cy="2551580"/>
          </a:xfrm>
          <a:prstGeom prst="rect">
            <a:avLst/>
          </a:prstGeom>
        </p:spPr>
      </p:pic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Патриотическое направление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66800" y="1371600"/>
            <a:ext cx="8077200" cy="4800600"/>
          </a:xfrm>
        </p:spPr>
        <p:txBody>
          <a:bodyPr lIns="91440" tIns="45720" rIns="91440" bIns="45720">
            <a:normAutofit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>
                <a:solidFill>
                  <a:schemeClr val="accent2"/>
                </a:solidFill>
              </a:rPr>
              <a:t>Ведущие формы деятельности: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ru-RU" sz="1600" b="1" dirty="0" smtClean="0">
              <a:solidFill>
                <a:schemeClr val="accent2"/>
              </a:solidFill>
            </a:endParaRPr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Образовательные и краев</a:t>
            </a:r>
            <a:r>
              <a:rPr lang="ru-RU" sz="2000" dirty="0" smtClean="0"/>
              <a:t>едческие  экскурсии</a:t>
            </a:r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Классные часы на  изуче</a:t>
            </a:r>
            <a:r>
              <a:rPr lang="ru-RU" sz="2000" dirty="0" smtClean="0"/>
              <a:t>ние правовых норм государства, законов</a:t>
            </a:r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КТД, праздники, викторины, познавательные игры</a:t>
            </a:r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ru-RU" sz="2000" dirty="0" smtClean="0"/>
              <a:t>Смотры-конкурсы, выста</a:t>
            </a:r>
            <a:r>
              <a:rPr lang="ru-RU" sz="2000" dirty="0" smtClean="0">
                <a:solidFill>
                  <a:srgbClr val="FF0000"/>
                </a:solidFill>
              </a:rPr>
              <a:t>вки</a:t>
            </a:r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ru-RU" sz="2000" dirty="0" smtClean="0"/>
              <a:t>Исследовательская деяте</a:t>
            </a:r>
            <a:r>
              <a:rPr lang="ru-RU" sz="2000" dirty="0" smtClean="0">
                <a:solidFill>
                  <a:srgbClr val="FF0000"/>
                </a:solidFill>
              </a:rPr>
              <a:t>льность</a:t>
            </a:r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ru-RU" sz="2000" dirty="0" smtClean="0"/>
              <a:t>Школьный музей</a:t>
            </a:r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marL="0" indent="0" algn="l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ru-RU" sz="2000" dirty="0" smtClean="0"/>
              <a:t>Этические беседы, уроки </a:t>
            </a:r>
            <a:r>
              <a:rPr lang="ru-RU" sz="2000" dirty="0" smtClean="0">
                <a:solidFill>
                  <a:srgbClr val="FF0000"/>
                </a:solidFill>
              </a:rPr>
              <a:t>мужества, встречи с ветеранами ВОВ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Образовательное направление</a:t>
            </a: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95400"/>
            <a:ext cx="7786688" cy="4941888"/>
          </a:xfrm>
        </p:spPr>
        <p:txBody>
          <a:bodyPr lIns="91440" tIns="45720" rIns="91440" bIns="45720"/>
          <a:lstStyle/>
          <a:p>
            <a:pPr marL="0" indent="0" eaLnBrk="1" hangingPunct="1">
              <a:buFontTx/>
              <a:buNone/>
              <a:defRPr/>
            </a:pPr>
            <a:r>
              <a:rPr lang="ru-RU" sz="2000" b="1" dirty="0" smtClean="0">
                <a:solidFill>
                  <a:srgbClr val="FFFF00"/>
                </a:solidFill>
              </a:rPr>
              <a:t>     </a:t>
            </a:r>
            <a:r>
              <a:rPr lang="ru-RU" sz="2000" b="1" dirty="0" smtClean="0">
                <a:solidFill>
                  <a:schemeClr val="accent2"/>
                </a:solidFill>
              </a:rPr>
              <a:t>Ведущие формы деятельности: </a:t>
            </a:r>
          </a:p>
          <a:p>
            <a:pPr marL="0" indent="0" eaLnBrk="1" hangingPunct="1">
              <a:buFontTx/>
              <a:buNone/>
              <a:defRPr/>
            </a:pPr>
            <a:endParaRPr lang="ru-RU" sz="2000" b="1" dirty="0" smtClean="0">
              <a:solidFill>
                <a:schemeClr val="accent2"/>
              </a:solidFill>
            </a:endParaRPr>
          </a:p>
          <a:p>
            <a:pPr marL="0" indent="0" algn="l"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Викторины, познавательные игры и беседы</a:t>
            </a:r>
          </a:p>
          <a:p>
            <a:pPr marL="0" indent="0" algn="l"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Детские исследовательские проекты</a:t>
            </a:r>
          </a:p>
          <a:p>
            <a:pPr marL="0" indent="0" algn="l"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Внешкольные акции познавательной направленности (олимпиады, конференции учащихся, интеллектуальные марафоны)</a:t>
            </a:r>
          </a:p>
          <a:p>
            <a:pPr marL="0" indent="0" algn="l"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Предметные недели, праздники, уроки Знаний, конкурсы…</a:t>
            </a:r>
          </a:p>
          <a:p>
            <a:pPr marL="0" indent="0" algn="l" eaLnBrk="1" hangingPunct="1">
              <a:defRPr/>
            </a:pPr>
            <a:endParaRPr lang="ru-RU" sz="2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Спортивно-оздоровительное направление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524000"/>
            <a:ext cx="7772400" cy="4572000"/>
          </a:xfrm>
        </p:spPr>
        <p:txBody>
          <a:bodyPr lIns="91440" tIns="45720" rIns="91440" bIns="45720">
            <a:normAutofit fontScale="92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sz="2000" b="1" dirty="0" smtClean="0">
                <a:solidFill>
                  <a:srgbClr val="FFFF00"/>
                </a:solidFill>
              </a:rPr>
              <a:t>   </a:t>
            </a:r>
            <a:r>
              <a:rPr lang="ru-RU" sz="2000" b="1" dirty="0" smtClean="0">
                <a:solidFill>
                  <a:schemeClr val="accent2"/>
                </a:solidFill>
              </a:rPr>
              <a:t>Ведущие формы деятельности</a:t>
            </a:r>
            <a:r>
              <a:rPr lang="ru-RU" sz="2000" b="1" dirty="0" smtClean="0">
                <a:solidFill>
                  <a:srgbClr val="FFFF00"/>
                </a:solidFill>
              </a:rPr>
              <a:t>:</a:t>
            </a:r>
          </a:p>
          <a:p>
            <a:pPr algn="l" eaLnBrk="1" hangingPunct="1">
              <a:buFont typeface="Wingdings" pitchFamily="2" charset="2"/>
              <a:buChar char="q"/>
              <a:defRPr/>
            </a:pPr>
            <a:r>
              <a:rPr lang="ru-RU" sz="1600" dirty="0" smtClean="0"/>
              <a:t> </a:t>
            </a: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Спортивно-массовые и физкультурно-оздоровительные общешкольные мероприятия: школьные спортивные турниры, соревнования, Дни Здоровья</a:t>
            </a:r>
          </a:p>
          <a:p>
            <a:pPr algn="l" eaLnBrk="1" hangingPunct="1">
              <a:buFont typeface="Wingdings" pitchFamily="2" charset="2"/>
              <a:buChar char="q"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Утренняя зарядка, физкультминутки на уроках, организация активных оздоровительных перемен и прогулок на свежем воздухе во время группы продленного дня</a:t>
            </a:r>
          </a:p>
          <a:p>
            <a:pPr algn="l" eaLnBrk="1" hangingPunct="1">
              <a:buFont typeface="Wingdings" pitchFamily="2" charset="2"/>
              <a:buChar char="q"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Контроль за соблюдением санитарно-гигиенических требований</a:t>
            </a:r>
          </a:p>
          <a:p>
            <a:pPr algn="l" eaLnBrk="1" hangingPunct="1">
              <a:buFont typeface="Wingdings" pitchFamily="2" charset="2"/>
              <a:buChar char="q"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Оформление уголков по технике безопасности, проведение инструктажа с детьми</a:t>
            </a:r>
          </a:p>
          <a:p>
            <a:pPr algn="l" eaLnBrk="1" hangingPunct="1">
              <a:buFont typeface="Wingdings" pitchFamily="2" charset="2"/>
              <a:buChar char="q"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Тематические беседы со школьным фельдшером</a:t>
            </a:r>
          </a:p>
          <a:p>
            <a:pPr algn="l" eaLnBrk="1" hangingPunct="1">
              <a:buFont typeface="Wingdings" pitchFamily="2" charset="2"/>
              <a:buChar char="q"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Интерактивные игры, спортивные конкурсы в классе, викторины, проекты «Здоровье - плюс», обсуждение газетных и журнальных публикаций по теме «Спорт»</a:t>
            </a:r>
          </a:p>
          <a:p>
            <a:pPr algn="l" eaLnBrk="1" hangingPunct="1">
              <a:buFont typeface="Wingdings" pitchFamily="2" charset="2"/>
              <a:buChar char="q"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Поощрение учащихся, демонстрирующих ответственное отношение к занятиям спортом, демонстрация спортивных достижений учащихся класса.</a:t>
            </a:r>
          </a:p>
          <a:p>
            <a:pPr algn="l" eaLnBrk="1" hangingPunct="1">
              <a:buFont typeface="Wingdings" pitchFamily="2" charset="2"/>
              <a:buChar char="q"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Агитация и запись учащихся класса в спортивные секции</a:t>
            </a:r>
          </a:p>
          <a:p>
            <a:pPr algn="l" eaLnBrk="1" hangingPunct="1">
              <a:buFont typeface="Wingdings" pitchFamily="2" charset="2"/>
              <a:buChar char="q"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Организация походов выходного дня</a:t>
            </a:r>
          </a:p>
          <a:p>
            <a:pPr eaLnBrk="1" hangingPunct="1">
              <a:buFontTx/>
              <a:buNone/>
              <a:defRPr/>
            </a:pPr>
            <a:endParaRPr lang="ru-RU" sz="16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Художественно-эстетические направление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7772400" cy="4114800"/>
          </a:xfrm>
        </p:spPr>
        <p:txBody>
          <a:bodyPr lIns="91440" tIns="45720" rIns="91440" bIns="45720"/>
          <a:lstStyle/>
          <a:p>
            <a:pPr eaLnBrk="1" hangingPunct="1">
              <a:buFontTx/>
              <a:buNone/>
              <a:defRPr/>
            </a:pPr>
            <a:r>
              <a:rPr lang="ru-RU" sz="2000" b="1" smtClean="0">
                <a:solidFill>
                  <a:srgbClr val="FFFF00"/>
                </a:solidFill>
              </a:rPr>
              <a:t>   </a:t>
            </a:r>
            <a:r>
              <a:rPr lang="ru-RU" sz="2000" b="1" smtClean="0">
                <a:solidFill>
                  <a:schemeClr val="accent2"/>
                </a:solidFill>
              </a:rPr>
              <a:t>Ведущие формы деятельности</a:t>
            </a:r>
            <a:r>
              <a:rPr lang="ru-RU" sz="2000" b="1" smtClean="0">
                <a:solidFill>
                  <a:srgbClr val="FFFF00"/>
                </a:solidFill>
              </a:rPr>
              <a:t>:</a:t>
            </a:r>
          </a:p>
          <a:p>
            <a:pPr eaLnBrk="1" hangingPunct="1">
              <a:buFontTx/>
              <a:buNone/>
              <a:defRPr/>
            </a:pPr>
            <a:endParaRPr lang="ru-RU" sz="2000" b="1" smtClean="0">
              <a:solidFill>
                <a:srgbClr val="FFFF00"/>
              </a:solidFill>
            </a:endParaRPr>
          </a:p>
          <a:p>
            <a:pPr algn="l" eaLnBrk="1" hangingPunct="1">
              <a:defRPr/>
            </a:pPr>
            <a:r>
              <a:rPr lang="ru-RU" sz="2000" smtClean="0">
                <a:latin typeface="Verdana" pitchFamily="34" charset="0"/>
              </a:rPr>
              <a:t>Культпоходы в театры, музеи, выставки</a:t>
            </a:r>
          </a:p>
          <a:p>
            <a:pPr algn="l" eaLnBrk="1" hangingPunct="1">
              <a:defRPr/>
            </a:pPr>
            <a:r>
              <a:rPr lang="ru-RU" sz="2000" smtClean="0">
                <a:latin typeface="Verdana" pitchFamily="34" charset="0"/>
              </a:rPr>
              <a:t>Концерты, инсценировки, праздники на уровне класса и школы</a:t>
            </a:r>
          </a:p>
          <a:p>
            <a:pPr algn="l" eaLnBrk="1" hangingPunct="1">
              <a:defRPr/>
            </a:pPr>
            <a:r>
              <a:rPr lang="ru-RU" sz="2000" smtClean="0">
                <a:latin typeface="Verdana" pitchFamily="34" charset="0"/>
              </a:rPr>
              <a:t>Кружки художественного творчества</a:t>
            </a:r>
          </a:p>
          <a:p>
            <a:pPr algn="l" eaLnBrk="1" hangingPunct="1">
              <a:defRPr/>
            </a:pPr>
            <a:r>
              <a:rPr lang="ru-RU" sz="2000" smtClean="0">
                <a:latin typeface="Verdana" pitchFamily="34" charset="0"/>
              </a:rPr>
              <a:t>Художественные выставки, фестивали искусств, спектакли в классе, школе</a:t>
            </a:r>
          </a:p>
          <a:p>
            <a:pPr algn="l" eaLnBrk="1" hangingPunct="1">
              <a:defRPr/>
            </a:pPr>
            <a:r>
              <a:rPr lang="ru-RU" sz="2000" smtClean="0">
                <a:latin typeface="Verdana" pitchFamily="34" charset="0"/>
              </a:rPr>
              <a:t>Приглашение артистов театров города в школу</a:t>
            </a:r>
          </a:p>
          <a:p>
            <a:pPr algn="l" eaLnBrk="1" hangingPunct="1">
              <a:defRPr/>
            </a:pPr>
            <a:r>
              <a:rPr lang="ru-RU" sz="2000" smtClean="0">
                <a:latin typeface="Verdana" pitchFamily="34" charset="0"/>
              </a:rPr>
              <a:t>Праздничное оформление школы и классных комнат </a:t>
            </a:r>
          </a:p>
          <a:p>
            <a:pPr algn="l" eaLnBrk="1" hangingPunct="1">
              <a:defRPr/>
            </a:pPr>
            <a:endParaRPr lang="ru-RU" sz="2000" smtClean="0">
              <a:latin typeface="Verdana" pitchFamily="34" charset="0"/>
            </a:endParaRPr>
          </a:p>
          <a:p>
            <a:pPr eaLnBrk="1" hangingPunct="1">
              <a:buFontTx/>
              <a:buNone/>
              <a:defRPr/>
            </a:pPr>
            <a:endParaRPr lang="ru-RU" sz="20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533400"/>
          </a:xfrm>
        </p:spPr>
        <p:txBody>
          <a:bodyPr lIns="91440" tIns="45720" rIns="91440" bIns="45720" anchor="b">
            <a:normAutofit fontScale="90000"/>
          </a:bodyPr>
          <a:lstStyle/>
          <a:p>
            <a:pPr eaLnBrk="1" hangingPunct="1"/>
            <a:r>
              <a:rPr lang="ru-RU" sz="3200" b="1" smtClean="0">
                <a:solidFill>
                  <a:schemeClr val="accent2"/>
                </a:solidFill>
              </a:rPr>
              <a:t>Результаты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19200"/>
            <a:ext cx="8077200" cy="4876800"/>
          </a:xfrm>
        </p:spPr>
        <p:txBody>
          <a:bodyPr lIns="91440" tIns="45720" rIns="91440" bIns="45720"/>
          <a:lstStyle/>
          <a:p>
            <a:pPr algn="l" eaLnBrk="1" hangingPunct="1">
              <a:buFontTx/>
              <a:buNone/>
            </a:pPr>
            <a:r>
              <a:rPr lang="ru-RU" b="1" smtClean="0">
                <a:latin typeface="Times New Roman" pitchFamily="18" charset="0"/>
              </a:rPr>
              <a:t>1-й уровень</a:t>
            </a:r>
            <a:r>
              <a:rPr lang="ru-RU" smtClean="0"/>
              <a:t> – школьник  знает и понимает общественную жизнь</a:t>
            </a:r>
            <a:endParaRPr lang="en-US" smtClean="0"/>
          </a:p>
          <a:p>
            <a:pPr algn="l" eaLnBrk="1" hangingPunct="1">
              <a:buFontTx/>
              <a:buNone/>
            </a:pPr>
            <a:endParaRPr lang="ru-RU" smtClean="0"/>
          </a:p>
          <a:p>
            <a:pPr algn="l" eaLnBrk="1" hangingPunct="1">
              <a:buFontTx/>
              <a:buNone/>
            </a:pPr>
            <a:r>
              <a:rPr lang="ru-RU" b="1" smtClean="0">
                <a:latin typeface="Times New Roman" pitchFamily="18" charset="0"/>
              </a:rPr>
              <a:t>2-й уровень</a:t>
            </a:r>
            <a:r>
              <a:rPr lang="ru-RU" smtClean="0"/>
              <a:t> – школьник ценит общественную жизнь</a:t>
            </a:r>
            <a:endParaRPr lang="en-US" smtClean="0"/>
          </a:p>
          <a:p>
            <a:pPr algn="l" eaLnBrk="1" hangingPunct="1">
              <a:buFontTx/>
              <a:buNone/>
            </a:pPr>
            <a:endParaRPr lang="ru-RU" smtClean="0"/>
          </a:p>
          <a:p>
            <a:pPr algn="l" eaLnBrk="1" hangingPunct="1">
              <a:buFontTx/>
              <a:buNone/>
            </a:pPr>
            <a:r>
              <a:rPr lang="ru-RU" b="1" smtClean="0">
                <a:latin typeface="Times New Roman" pitchFamily="18" charset="0"/>
              </a:rPr>
              <a:t>3-й уровень</a:t>
            </a:r>
            <a:r>
              <a:rPr lang="ru-RU" smtClean="0"/>
              <a:t> – школьник самостоятельно действует в общественной жизни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54050" y="327025"/>
            <a:ext cx="7673975" cy="44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63352" rIns="81639" bIns="40820"/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ru-RU" sz="2500" b="1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 ФГОС 2 поколения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815975" y="1468438"/>
            <a:ext cx="7839075" cy="2401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88823" rIns="81639" bIns="40820"/>
          <a:lstStyle/>
          <a:p>
            <a:pPr algn="ctr" defTabSz="407988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ru-RU" sz="4900">
                <a:solidFill>
                  <a:srgbClr val="2323DC"/>
                </a:solidFill>
                <a:ea typeface="Arial Unicode MS" pitchFamily="34" charset="-128"/>
                <a:cs typeface="Arial Unicode MS" pitchFamily="34" charset="-128"/>
              </a:rPr>
              <a:t>Организация внеурочной деятельности учащихся в рамках введения </a:t>
            </a:r>
          </a:p>
          <a:p>
            <a:pPr algn="ctr" defTabSz="407988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ru-RU" sz="490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ФГОС 2 поколения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025" y="4451350"/>
            <a:ext cx="1693863" cy="159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286000" y="5224463"/>
            <a:ext cx="5060950" cy="776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ru-RU" sz="16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Автор: Петрикова О.Ю., учитель начальных классов МБОУ СОШ №2 г. Темрюка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1219200"/>
            <a:ext cx="4191000" cy="3810000"/>
          </a:xfrm>
          <a:prstGeom prst="rect">
            <a:avLst/>
          </a:prstGeom>
        </p:spPr>
      </p:pic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071938" y="785813"/>
            <a:ext cx="4857750" cy="5643562"/>
          </a:xfrm>
        </p:spPr>
        <p:txBody>
          <a:bodyPr/>
          <a:lstStyle/>
          <a:p>
            <a:pPr marR="0" algn="just" eaLnBrk="1" hangingPunct="1">
              <a:lnSpc>
                <a:spcPct val="90000"/>
              </a:lnSpc>
            </a:pPr>
            <a:r>
              <a:rPr lang="ru-RU" sz="2200" dirty="0" smtClean="0">
                <a:solidFill>
                  <a:srgbClr val="002060"/>
                </a:solidFill>
                <a:latin typeface="Verdana" pitchFamily="34" charset="0"/>
              </a:rPr>
              <a:t>Каждый человек приходит в эту жизнь, чтобы оставить свой след. Я учитель, я созидатель, я строю свой дом. Дом, в котором уютно всем, я строю будущее своей страны, я учу, воспитываю и созидаю будущее поколение России. Чтобы дом был крепким, надежным, нужна дружная команда единомышленников, друзей, нужен крепкий союз учитель-ученик. Первый впитывает всю мудрость жизни, второй, несмотря ни на что, каждый день с удвоенной энергией открывает детям простые чудеса.</a:t>
            </a:r>
          </a:p>
          <a:p>
            <a:pPr marR="0" algn="l" eaLnBrk="1" hangingPunct="1">
              <a:lnSpc>
                <a:spcPct val="80000"/>
              </a:lnSpc>
            </a:pPr>
            <a:endParaRPr lang="ru-RU" sz="2200" dirty="0" smtClean="0">
              <a:latin typeface="Times New Roman" pitchFamily="18" charset="0"/>
            </a:endParaRPr>
          </a:p>
          <a:p>
            <a:pPr marR="0" algn="l" eaLnBrk="1" hangingPunct="1">
              <a:lnSpc>
                <a:spcPct val="80000"/>
              </a:lnSpc>
            </a:pPr>
            <a:endParaRPr lang="ru-RU" sz="2200" dirty="0" smtClean="0">
              <a:latin typeface="Times New Roman" pitchFamily="18" charset="0"/>
            </a:endParaRPr>
          </a:p>
          <a:p>
            <a:pPr marR="0" algn="l" eaLnBrk="1" hangingPunct="1">
              <a:lnSpc>
                <a:spcPct val="80000"/>
              </a:lnSpc>
            </a:pPr>
            <a:endParaRPr lang="ru-RU" sz="2200" dirty="0" smtClean="0">
              <a:latin typeface="Times New Roman" pitchFamily="18" charset="0"/>
            </a:endParaRPr>
          </a:p>
          <a:p>
            <a:pPr marR="0" algn="l" eaLnBrk="1" hangingPunct="1">
              <a:lnSpc>
                <a:spcPct val="80000"/>
              </a:lnSpc>
            </a:pPr>
            <a:endParaRPr lang="ru-RU" sz="2200" dirty="0" smtClean="0">
              <a:latin typeface="Times New Roman" pitchFamily="18" charset="0"/>
            </a:endParaRPr>
          </a:p>
          <a:p>
            <a:pPr marR="0" algn="l" eaLnBrk="1" hangingPunct="1">
              <a:lnSpc>
                <a:spcPct val="80000"/>
              </a:lnSpc>
            </a:pPr>
            <a:endParaRPr lang="ru-RU" sz="2200" dirty="0" smtClean="0">
              <a:latin typeface="Times New Roman" pitchFamily="18" charset="0"/>
            </a:endParaRPr>
          </a:p>
          <a:p>
            <a:pPr marR="0" algn="l" eaLnBrk="1" hangingPunct="1">
              <a:lnSpc>
                <a:spcPct val="80000"/>
              </a:lnSpc>
            </a:pPr>
            <a:endParaRPr lang="ru-RU" sz="2200" dirty="0" smtClean="0">
              <a:latin typeface="Times New Roman" pitchFamily="18" charset="0"/>
            </a:endParaRPr>
          </a:p>
        </p:txBody>
      </p:sp>
      <p:pic>
        <p:nvPicPr>
          <p:cNvPr id="6" name="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1371600"/>
            <a:ext cx="41148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3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219200"/>
            <a:ext cx="7620000" cy="3733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400" b="1" i="1" dirty="0" smtClean="0">
                <a:solidFill>
                  <a:schemeClr val="accent2"/>
                </a:solidFill>
              </a:rPr>
              <a:t>Организация </a:t>
            </a:r>
            <a:r>
              <a:rPr lang="ru-RU" sz="4400" b="1" i="1" dirty="0" err="1" smtClean="0">
                <a:solidFill>
                  <a:schemeClr val="accent2"/>
                </a:solidFill>
              </a:rPr>
              <a:t>внеучебной</a:t>
            </a:r>
            <a:r>
              <a:rPr lang="ru-RU" sz="4400" b="1" i="1" dirty="0" smtClean="0">
                <a:solidFill>
                  <a:schemeClr val="accent2"/>
                </a:solidFill>
              </a:rPr>
              <a:t> (внеурочной) деятельности при введении ФГОС НОО второго поколения </a:t>
            </a:r>
            <a:br>
              <a:rPr lang="ru-RU" sz="4400" b="1" i="1" dirty="0" smtClean="0">
                <a:solidFill>
                  <a:schemeClr val="accent2"/>
                </a:solidFill>
              </a:rPr>
            </a:br>
            <a:r>
              <a:rPr lang="ru-RU" sz="4400" b="1" i="1" dirty="0" smtClean="0">
                <a:solidFill>
                  <a:schemeClr val="accent2"/>
                </a:solidFill>
              </a:rPr>
              <a:t>на первой ступени обучения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5638800"/>
            <a:ext cx="6477000" cy="68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400" i="1" dirty="0" smtClean="0">
                <a:solidFill>
                  <a:schemeClr val="accent2"/>
                </a:solidFill>
              </a:rPr>
              <a:t>Учитель  начальных классов МБОУ  СОШ № </a:t>
            </a:r>
            <a:r>
              <a:rPr lang="ru-RU" sz="1400" i="1" dirty="0" smtClean="0">
                <a:solidFill>
                  <a:schemeClr val="accent2"/>
                </a:solidFill>
              </a:rPr>
              <a:t>2 </a:t>
            </a:r>
            <a:r>
              <a:rPr lang="ru-RU" sz="1400" i="1" dirty="0" smtClean="0">
                <a:solidFill>
                  <a:schemeClr val="accent2"/>
                </a:solidFill>
              </a:rPr>
              <a:t> г.Темрюка  Краснодарского  края   </a:t>
            </a:r>
            <a:r>
              <a:rPr lang="ru-RU" sz="1400" i="1" dirty="0" err="1" smtClean="0">
                <a:solidFill>
                  <a:schemeClr val="accent2"/>
                </a:solidFill>
              </a:rPr>
              <a:t>Петрикова</a:t>
            </a:r>
            <a:r>
              <a:rPr lang="ru-RU" sz="1400" i="1" dirty="0" smtClean="0">
                <a:solidFill>
                  <a:schemeClr val="accent2"/>
                </a:solidFill>
              </a:rPr>
              <a:t> О.Ю.</a:t>
            </a:r>
            <a:endParaRPr lang="ru-RU" sz="1400" i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571500" y="428625"/>
            <a:ext cx="8286750" cy="3429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	</a:t>
            </a:r>
            <a:r>
              <a:rPr lang="ru-RU" sz="2400" smtClean="0">
                <a:solidFill>
                  <a:srgbClr val="002060"/>
                </a:solidFill>
                <a:latin typeface="Verdana" pitchFamily="34" charset="0"/>
              </a:rPr>
              <a:t>Итак, я строю дом!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Verdana" pitchFamily="34" charset="0"/>
              </a:rPr>
              <a:t>	Фундамент дома-это разносторонние  интересы детей.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Verdana" pitchFamily="34" charset="0"/>
              </a:rPr>
              <a:t>	Ученик должен отдавать себе отчет, что нет одинаковых людей: у каждого есть что-то свое, что-то выделяет его из общей массы и делает уникальным. Именно это лежит в основе принципов внеурочной  деятельности, по которой я работаю.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42875" y="5643563"/>
            <a:ext cx="2214563" cy="1000125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143000" y="4643438"/>
            <a:ext cx="2214563" cy="1000125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400">
                <a:solidFill>
                  <a:srgbClr val="562C0A"/>
                </a:solidFill>
                <a:latin typeface="Tw Cen MT Condensed" pitchFamily="34" charset="0"/>
              </a:rPr>
              <a:t>Социальное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357438" y="5643563"/>
            <a:ext cx="2143125" cy="1000125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357563" y="4643438"/>
            <a:ext cx="2214562" cy="1000125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000">
                <a:solidFill>
                  <a:srgbClr val="18560A"/>
                </a:solidFill>
                <a:latin typeface="Verdana" pitchFamily="34" charset="0"/>
              </a:rPr>
              <a:t>Общекультур</a:t>
            </a:r>
          </a:p>
          <a:p>
            <a:pPr algn="ctr">
              <a:spcBef>
                <a:spcPct val="20000"/>
              </a:spcBef>
            </a:pPr>
            <a:r>
              <a:rPr lang="ru-RU" sz="2000">
                <a:solidFill>
                  <a:srgbClr val="18560A"/>
                </a:solidFill>
                <a:latin typeface="Verdana" pitchFamily="34" charset="0"/>
              </a:rPr>
              <a:t>ное</a:t>
            </a: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500563" y="5643563"/>
            <a:ext cx="2214562" cy="1000125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5572125" y="4643438"/>
            <a:ext cx="2384425" cy="1000125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000">
                <a:solidFill>
                  <a:srgbClr val="545A06"/>
                </a:solidFill>
                <a:latin typeface="Verdana" pitchFamily="34" charset="0"/>
              </a:rPr>
              <a:t>Спортивно – оздоровитель</a:t>
            </a:r>
          </a:p>
          <a:p>
            <a:pPr algn="ctr">
              <a:spcBef>
                <a:spcPct val="20000"/>
              </a:spcBef>
            </a:pPr>
            <a:r>
              <a:rPr lang="ru-RU" sz="2000">
                <a:solidFill>
                  <a:srgbClr val="545A06"/>
                </a:solidFill>
                <a:latin typeface="Verdana" pitchFamily="34" charset="0"/>
              </a:rPr>
              <a:t>ное</a:t>
            </a: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6715125" y="5643563"/>
            <a:ext cx="2214563" cy="1000125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rgbClr val="00206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857250"/>
            <a:ext cx="8858250" cy="1643063"/>
          </a:xfrm>
        </p:spPr>
        <p:txBody>
          <a:bodyPr/>
          <a:lstStyle/>
          <a:p>
            <a:pPr marL="609600" marR="0" indent="-609600" algn="just" eaLnBrk="1" hangingPunct="1"/>
            <a:r>
              <a:rPr lang="ru-RU" sz="2400" smtClean="0">
                <a:latin typeface="Times New Roman" pitchFamily="18" charset="0"/>
              </a:rPr>
              <a:t>	</a:t>
            </a:r>
            <a:r>
              <a:rPr lang="ru-RU" sz="2400" smtClean="0">
                <a:solidFill>
                  <a:srgbClr val="002060"/>
                </a:solidFill>
                <a:latin typeface="Verdana" pitchFamily="34" charset="0"/>
              </a:rPr>
              <a:t>Использование внеурочной  деятельности – это повышение познавательной активности, развитие творческих способностей детей.</a:t>
            </a:r>
          </a:p>
        </p:txBody>
      </p:sp>
      <p:pic>
        <p:nvPicPr>
          <p:cNvPr id="11270" name="Picture 6" descr="Фото-0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133600"/>
            <a:ext cx="648017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/>
          </p:nvPr>
        </p:nvSpPr>
        <p:spPr>
          <a:xfrm>
            <a:off x="285750" y="214313"/>
            <a:ext cx="8572500" cy="271462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2400" smtClean="0">
                <a:solidFill>
                  <a:srgbClr val="002060"/>
                </a:solidFill>
                <a:latin typeface="Verdana" pitchFamily="34" charset="0"/>
              </a:rPr>
              <a:t>Стены дома – разные  направления воспитания учащихся.</a:t>
            </a:r>
          </a:p>
          <a:p>
            <a:pPr marL="0" indent="0" algn="just" eaLnBrk="1" hangingPunct="1">
              <a:buFontTx/>
              <a:buNone/>
            </a:pPr>
            <a:r>
              <a:rPr lang="en-US" sz="2400" smtClean="0">
                <a:solidFill>
                  <a:srgbClr val="002060"/>
                </a:solidFill>
                <a:latin typeface="Verdana" pitchFamily="34" charset="0"/>
              </a:rPr>
              <a:t>“</a:t>
            </a:r>
            <a:r>
              <a:rPr lang="ru-RU" sz="2400" smtClean="0">
                <a:solidFill>
                  <a:srgbClr val="002060"/>
                </a:solidFill>
                <a:latin typeface="Verdana" pitchFamily="34" charset="0"/>
              </a:rPr>
              <a:t>Нет никакого высшего искусства, как искусство воспитания. Живописец и скульптор творят безжизненную фигуру, а мудрый воспитатель создает живой образ, смотря на который радуются люди</a:t>
            </a:r>
            <a:r>
              <a:rPr lang="en-US" sz="2400" smtClean="0">
                <a:solidFill>
                  <a:srgbClr val="002060"/>
                </a:solidFill>
                <a:latin typeface="Verdana" pitchFamily="34" charset="0"/>
              </a:rPr>
              <a:t>”</a:t>
            </a:r>
            <a:r>
              <a:rPr lang="ru-RU" sz="2400" smtClean="0">
                <a:solidFill>
                  <a:srgbClr val="002060"/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26" name="Блок-схема: процесс 25"/>
          <p:cNvSpPr>
            <a:spLocks noChangeArrowheads="1"/>
          </p:cNvSpPr>
          <p:nvPr/>
        </p:nvSpPr>
        <p:spPr bwMode="auto">
          <a:xfrm flipV="1">
            <a:off x="3059113" y="4005263"/>
            <a:ext cx="2357437" cy="77787"/>
          </a:xfrm>
          <a:prstGeom prst="flowChartProcess">
            <a:avLst/>
          </a:prstGeom>
          <a:solidFill>
            <a:srgbClr val="C000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endParaRPr lang="ru-RU" sz="240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2987675" y="2924175"/>
            <a:ext cx="2663825" cy="1508125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000">
                <a:solidFill>
                  <a:srgbClr val="002060"/>
                </a:solidFill>
                <a:latin typeface="Verdana" pitchFamily="34" charset="0"/>
              </a:rPr>
              <a:t>Творческая  мастерская</a:t>
            </a:r>
          </a:p>
          <a:p>
            <a:pPr algn="ctr">
              <a:spcBef>
                <a:spcPct val="20000"/>
              </a:spcBef>
            </a:pPr>
            <a:r>
              <a:rPr lang="ru-RU" sz="2000">
                <a:solidFill>
                  <a:srgbClr val="002060"/>
                </a:solidFill>
                <a:latin typeface="Verdana" pitchFamily="34" charset="0"/>
              </a:rPr>
              <a:t>«Школа  волшебника»</a:t>
            </a: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5076825" y="4643438"/>
            <a:ext cx="2590800" cy="1143000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000">
                <a:solidFill>
                  <a:srgbClr val="002060"/>
                </a:solidFill>
                <a:latin typeface="Verdana" pitchFamily="34" charset="0"/>
              </a:rPr>
              <a:t>Кружок  «Здоровым  быть  здорово»</a:t>
            </a: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1258888" y="4643438"/>
            <a:ext cx="2520950" cy="1143000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000">
                <a:solidFill>
                  <a:srgbClr val="002060"/>
                </a:solidFill>
                <a:latin typeface="Verdana" pitchFamily="34" charset="0"/>
              </a:rPr>
              <a:t>Клуб  «Этот  удивительный  мир»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29" grpId="0" animBg="1"/>
      <p:bldP spid="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процесс 5"/>
          <p:cNvSpPr/>
          <p:nvPr/>
        </p:nvSpPr>
        <p:spPr>
          <a:xfrm>
            <a:off x="4714875" y="1285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500688" y="12858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6286500" y="1285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7072313" y="12858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7858125" y="1285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5929313" y="15716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715125" y="15716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7500938" y="15716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8286750" y="1571625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4714875" y="1571625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5143500" y="15716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4714875" y="1857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5500688" y="18573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6286500" y="1857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7072313" y="18573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7858125" y="1857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5929313" y="21431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6715125" y="21431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7500938" y="21431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8286750" y="2143125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4714875" y="2143125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5143500" y="21431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4714875" y="2428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500688" y="24288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6286500" y="2428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7072313" y="24288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7858125" y="2428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5929313" y="27146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6715125" y="27146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7500938" y="27146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8286750" y="2714625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4714875" y="2714625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5143500" y="27146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4714875" y="3000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5500688" y="30003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6286500" y="3000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7072313" y="30003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7858125" y="3000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5929313" y="32861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6715125" y="32861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7500938" y="32861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8286750" y="3286125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4714875" y="3286125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5143500" y="32861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4714875" y="3571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5500688" y="35718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6286500" y="3571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7072313" y="35718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7858125" y="3571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5929313" y="38576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6715125" y="38576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7500938" y="38576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8286750" y="3857625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4714875" y="3857625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5143500" y="38576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714875" y="4143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5500688" y="41433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6286500" y="4143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7072313" y="41433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7858125" y="4143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5929313" y="44291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6715125" y="44291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7500938" y="44291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8286750" y="4429125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714875" y="4429125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5143500" y="44291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4714875" y="4714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5500688" y="47148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5" name="Блок-схема: процесс 74"/>
          <p:cNvSpPr/>
          <p:nvPr/>
        </p:nvSpPr>
        <p:spPr>
          <a:xfrm>
            <a:off x="6286500" y="4714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6" name="Блок-схема: процесс 75"/>
          <p:cNvSpPr/>
          <p:nvPr/>
        </p:nvSpPr>
        <p:spPr>
          <a:xfrm>
            <a:off x="7072313" y="47148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7858125" y="4714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5929313" y="50006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6715125" y="50006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7500938" y="50006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8286750" y="5000625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4714875" y="5000625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5143500" y="50006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4714875" y="5286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5500688" y="52863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6286500" y="5286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7" name="Блок-схема: процесс 86"/>
          <p:cNvSpPr/>
          <p:nvPr/>
        </p:nvSpPr>
        <p:spPr>
          <a:xfrm>
            <a:off x="7072313" y="52863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8" name="Блок-схема: процесс 87"/>
          <p:cNvSpPr/>
          <p:nvPr/>
        </p:nvSpPr>
        <p:spPr>
          <a:xfrm>
            <a:off x="7858125" y="52863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9" name="Блок-схема: процесс 88"/>
          <p:cNvSpPr/>
          <p:nvPr/>
        </p:nvSpPr>
        <p:spPr>
          <a:xfrm>
            <a:off x="5929313" y="55721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0" name="Блок-схема: процесс 89"/>
          <p:cNvSpPr/>
          <p:nvPr/>
        </p:nvSpPr>
        <p:spPr>
          <a:xfrm>
            <a:off x="6715125" y="55721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1" name="Блок-схема: процесс 90"/>
          <p:cNvSpPr/>
          <p:nvPr/>
        </p:nvSpPr>
        <p:spPr>
          <a:xfrm>
            <a:off x="7500938" y="55721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" name="Блок-схема: процесс 91"/>
          <p:cNvSpPr/>
          <p:nvPr/>
        </p:nvSpPr>
        <p:spPr>
          <a:xfrm>
            <a:off x="8286750" y="5572125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3" name="Блок-схема: процесс 92"/>
          <p:cNvSpPr/>
          <p:nvPr/>
        </p:nvSpPr>
        <p:spPr>
          <a:xfrm>
            <a:off x="4714875" y="5572125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4" name="Блок-схема: процесс 93"/>
          <p:cNvSpPr/>
          <p:nvPr/>
        </p:nvSpPr>
        <p:spPr>
          <a:xfrm>
            <a:off x="5143500" y="55721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5" name="Блок-схема: процесс 94"/>
          <p:cNvSpPr/>
          <p:nvPr/>
        </p:nvSpPr>
        <p:spPr>
          <a:xfrm>
            <a:off x="4714875" y="5857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" name="Блок-схема: процесс 95"/>
          <p:cNvSpPr/>
          <p:nvPr/>
        </p:nvSpPr>
        <p:spPr>
          <a:xfrm>
            <a:off x="5500688" y="58578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7" name="Блок-схема: процесс 96"/>
          <p:cNvSpPr/>
          <p:nvPr/>
        </p:nvSpPr>
        <p:spPr>
          <a:xfrm>
            <a:off x="6286500" y="5857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8" name="Блок-схема: процесс 97"/>
          <p:cNvSpPr/>
          <p:nvPr/>
        </p:nvSpPr>
        <p:spPr>
          <a:xfrm>
            <a:off x="7072313" y="585787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9" name="Блок-схема: процесс 98"/>
          <p:cNvSpPr/>
          <p:nvPr/>
        </p:nvSpPr>
        <p:spPr>
          <a:xfrm>
            <a:off x="7858125" y="585787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0" name="Блок-схема: процесс 99"/>
          <p:cNvSpPr/>
          <p:nvPr/>
        </p:nvSpPr>
        <p:spPr>
          <a:xfrm>
            <a:off x="5929313" y="61436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1" name="Блок-схема: процесс 100"/>
          <p:cNvSpPr/>
          <p:nvPr/>
        </p:nvSpPr>
        <p:spPr>
          <a:xfrm>
            <a:off x="6715125" y="61436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" name="Блок-схема: процесс 101"/>
          <p:cNvSpPr/>
          <p:nvPr/>
        </p:nvSpPr>
        <p:spPr>
          <a:xfrm>
            <a:off x="7500938" y="6143625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3" name="Блок-схема: процесс 102"/>
          <p:cNvSpPr/>
          <p:nvPr/>
        </p:nvSpPr>
        <p:spPr>
          <a:xfrm>
            <a:off x="8286750" y="6143625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4" name="Блок-схема: процесс 103"/>
          <p:cNvSpPr/>
          <p:nvPr/>
        </p:nvSpPr>
        <p:spPr>
          <a:xfrm>
            <a:off x="4714875" y="6143625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5" name="Блок-схема: процесс 104"/>
          <p:cNvSpPr/>
          <p:nvPr/>
        </p:nvSpPr>
        <p:spPr>
          <a:xfrm>
            <a:off x="5143500" y="6143625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15482" name="Group 122"/>
          <p:cNvGraphicFramePr>
            <a:graphicFrameLocks noGrp="1"/>
          </p:cNvGraphicFramePr>
          <p:nvPr/>
        </p:nvGraphicFramePr>
        <p:xfrm>
          <a:off x="4787900" y="1196975"/>
          <a:ext cx="3816350" cy="5200650"/>
        </p:xfrm>
        <a:graphic>
          <a:graphicData uri="http://schemas.openxmlformats.org/drawingml/2006/table">
            <a:tbl>
              <a:tblPr/>
              <a:tblGrid>
                <a:gridCol w="3816350"/>
              </a:tblGrid>
              <a:tr h="172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Творческая  мастерская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«Школа  волшебника»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9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лепка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аппликация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мозаика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художественное  складывание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плетение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шитьё  и  вышивание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479" name="Picture 1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3419475" cy="2232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480" name="Picture 120" descr="Фото-00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2571750"/>
            <a:ext cx="26035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83" name="Picture 123" descr="Фото-00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2852738"/>
            <a:ext cx="2544763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1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5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285750" y="785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071563" y="785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857375" y="785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643188" y="785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429000" y="785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500188" y="1071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2286000" y="1071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071813" y="1071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857625" y="107156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285750" y="107156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714375" y="1071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285750" y="1357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1071563" y="1357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857375" y="1357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2643188" y="1357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3429000" y="1357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1500188" y="1643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2286000" y="1643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3071813" y="1643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3857625" y="164306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285750" y="164306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714375" y="1643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285750" y="1928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1071563" y="1928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1857375" y="1928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2643188" y="1928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3429000" y="1928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1500188" y="2214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2286000" y="2214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071813" y="2214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3857625" y="221456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285750" y="221456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714375" y="2214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285750" y="2500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071563" y="2500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1857375" y="2500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643188" y="2500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3429000" y="2500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1500188" y="2786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2286000" y="2786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3071813" y="2786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3857625" y="278606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285750" y="278606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714375" y="2786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285750" y="3071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1071563" y="3071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1857375" y="3071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2643188" y="3071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3429000" y="3071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1500188" y="3357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2286000" y="3357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3071813" y="3357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3857625" y="335756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285750" y="335756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714375" y="3357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285750" y="3643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1071563" y="3643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1857375" y="3643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2643188" y="3643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3429000" y="3643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1500188" y="3929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2286000" y="3929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3071813" y="3929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3857625" y="392906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285750" y="392906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714375" y="3929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285750" y="4214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1071563" y="4214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1857375" y="4214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2643188" y="4214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3429000" y="4214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5" name="Блок-схема: процесс 74"/>
          <p:cNvSpPr/>
          <p:nvPr/>
        </p:nvSpPr>
        <p:spPr>
          <a:xfrm>
            <a:off x="1500188" y="4500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6" name="Блок-схема: процесс 75"/>
          <p:cNvSpPr/>
          <p:nvPr/>
        </p:nvSpPr>
        <p:spPr>
          <a:xfrm>
            <a:off x="2286000" y="4500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3071813" y="4500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3857625" y="450056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285750" y="450056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714375" y="4500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285750" y="4786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1071563" y="4786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1857375" y="4786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2643188" y="4786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3429000" y="4786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1500188" y="5072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7" name="Блок-схема: процесс 86"/>
          <p:cNvSpPr/>
          <p:nvPr/>
        </p:nvSpPr>
        <p:spPr>
          <a:xfrm>
            <a:off x="2286000" y="5072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8" name="Блок-схема: процесс 87"/>
          <p:cNvSpPr/>
          <p:nvPr/>
        </p:nvSpPr>
        <p:spPr>
          <a:xfrm>
            <a:off x="3071813" y="5072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9" name="Блок-схема: процесс 88"/>
          <p:cNvSpPr/>
          <p:nvPr/>
        </p:nvSpPr>
        <p:spPr>
          <a:xfrm>
            <a:off x="3857625" y="507206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0" name="Блок-схема: процесс 89"/>
          <p:cNvSpPr/>
          <p:nvPr/>
        </p:nvSpPr>
        <p:spPr>
          <a:xfrm>
            <a:off x="285750" y="507206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1" name="Блок-схема: процесс 90"/>
          <p:cNvSpPr/>
          <p:nvPr/>
        </p:nvSpPr>
        <p:spPr>
          <a:xfrm>
            <a:off x="714375" y="5072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" name="Блок-схема: процесс 91"/>
          <p:cNvSpPr/>
          <p:nvPr/>
        </p:nvSpPr>
        <p:spPr>
          <a:xfrm>
            <a:off x="285750" y="5357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3" name="Блок-схема: процесс 92"/>
          <p:cNvSpPr/>
          <p:nvPr/>
        </p:nvSpPr>
        <p:spPr>
          <a:xfrm>
            <a:off x="1071563" y="5357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4" name="Блок-схема: процесс 93"/>
          <p:cNvSpPr/>
          <p:nvPr/>
        </p:nvSpPr>
        <p:spPr>
          <a:xfrm>
            <a:off x="1857375" y="5357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5" name="Блок-схема: процесс 94"/>
          <p:cNvSpPr/>
          <p:nvPr/>
        </p:nvSpPr>
        <p:spPr>
          <a:xfrm>
            <a:off x="2643188" y="5357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" name="Блок-схема: процесс 95"/>
          <p:cNvSpPr/>
          <p:nvPr/>
        </p:nvSpPr>
        <p:spPr>
          <a:xfrm>
            <a:off x="3429000" y="5357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7" name="Блок-схема: процесс 96"/>
          <p:cNvSpPr/>
          <p:nvPr/>
        </p:nvSpPr>
        <p:spPr>
          <a:xfrm>
            <a:off x="1500188" y="5643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8" name="Блок-схема: процесс 97"/>
          <p:cNvSpPr/>
          <p:nvPr/>
        </p:nvSpPr>
        <p:spPr>
          <a:xfrm>
            <a:off x="2286000" y="5643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9" name="Блок-схема: процесс 98"/>
          <p:cNvSpPr/>
          <p:nvPr/>
        </p:nvSpPr>
        <p:spPr>
          <a:xfrm>
            <a:off x="3071813" y="5643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0" name="Блок-схема: процесс 99"/>
          <p:cNvSpPr/>
          <p:nvPr/>
        </p:nvSpPr>
        <p:spPr>
          <a:xfrm>
            <a:off x="3857625" y="564356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1" name="Блок-схема: процесс 100"/>
          <p:cNvSpPr/>
          <p:nvPr/>
        </p:nvSpPr>
        <p:spPr>
          <a:xfrm>
            <a:off x="285750" y="564356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" name="Блок-схема: процесс 101"/>
          <p:cNvSpPr/>
          <p:nvPr/>
        </p:nvSpPr>
        <p:spPr>
          <a:xfrm>
            <a:off x="714375" y="5643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16493" name="Group 109"/>
          <p:cNvGraphicFramePr>
            <a:graphicFrameLocks noGrp="1"/>
          </p:cNvGraphicFramePr>
          <p:nvPr>
            <p:ph/>
          </p:nvPr>
        </p:nvGraphicFramePr>
        <p:xfrm>
          <a:off x="428625" y="857250"/>
          <a:ext cx="3643313" cy="5260658"/>
        </p:xfrm>
        <a:graphic>
          <a:graphicData uri="http://schemas.openxmlformats.org/drawingml/2006/table">
            <a:tbl>
              <a:tblPr/>
              <a:tblGrid>
                <a:gridCol w="3643313"/>
              </a:tblGrid>
              <a:tr h="1000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Клуб  «Этот  удивительный  мир»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праздники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экскурсии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поездки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494" name="Picture 110" descr="SAM_04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60350"/>
            <a:ext cx="420211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95" name="Picture 111" descr="SAM_04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2492375"/>
            <a:ext cx="33940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96" name="Picture 112" descr="SAM_04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4005263"/>
            <a:ext cx="434657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6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6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роцесс 4"/>
          <p:cNvSpPr/>
          <p:nvPr/>
        </p:nvSpPr>
        <p:spPr>
          <a:xfrm>
            <a:off x="4857750" y="1071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643563" y="1071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429375" y="1071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7215188" y="1071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8001000" y="1071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072188" y="1357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858000" y="1357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7643813" y="1357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8429625" y="135731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4857750" y="135731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5286375" y="1357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4857750" y="1643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5643563" y="1643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6429375" y="1643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7215188" y="1643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8001000" y="1643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6072188" y="1928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6858000" y="1928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7643813" y="1928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8429625" y="192881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4857750" y="192881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5286375" y="1928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4857750" y="2214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5643563" y="2214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6429375" y="2214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7215188" y="2214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8001000" y="2214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6072188" y="2500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6858000" y="2500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7643813" y="2500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8429625" y="250031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4857750" y="250031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5286375" y="2500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4857750" y="2786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5643563" y="2786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6429375" y="2786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7215188" y="2786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8001000" y="2786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6072188" y="3071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6858000" y="3071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7643813" y="3071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8429625" y="307181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4857750" y="307181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5286375" y="3071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4857750" y="3357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5643563" y="3357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6429375" y="3357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7215188" y="3357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8001000" y="3357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6072188" y="3643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6858000" y="3643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7643813" y="3643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8429625" y="364331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4857750" y="364331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5286375" y="3643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4857750" y="3929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5643563" y="3929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6429375" y="3929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7215188" y="3929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8001000" y="3929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6072188" y="4214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6858000" y="4214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7643813" y="4214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8429625" y="421481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4857750" y="421481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5286375" y="4214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857750" y="4500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5643563" y="4500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6429375" y="4500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7215188" y="4500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5" name="Блок-схема: процесс 74"/>
          <p:cNvSpPr/>
          <p:nvPr/>
        </p:nvSpPr>
        <p:spPr>
          <a:xfrm>
            <a:off x="8001000" y="4500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6" name="Блок-схема: процесс 75"/>
          <p:cNvSpPr/>
          <p:nvPr/>
        </p:nvSpPr>
        <p:spPr>
          <a:xfrm>
            <a:off x="6072188" y="4786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6858000" y="4786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7643813" y="4786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8429625" y="478631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4857750" y="478631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5286375" y="4786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4857750" y="5072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5643563" y="5072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6429375" y="5072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7215188" y="50720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8001000" y="50720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7" name="Блок-схема: процесс 86"/>
          <p:cNvSpPr/>
          <p:nvPr/>
        </p:nvSpPr>
        <p:spPr>
          <a:xfrm>
            <a:off x="6072188" y="5357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8" name="Блок-схема: процесс 87"/>
          <p:cNvSpPr/>
          <p:nvPr/>
        </p:nvSpPr>
        <p:spPr>
          <a:xfrm>
            <a:off x="6858000" y="5357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9" name="Блок-схема: процесс 88"/>
          <p:cNvSpPr/>
          <p:nvPr/>
        </p:nvSpPr>
        <p:spPr>
          <a:xfrm>
            <a:off x="7643813" y="53578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0" name="Блок-схема: процесс 89"/>
          <p:cNvSpPr/>
          <p:nvPr/>
        </p:nvSpPr>
        <p:spPr>
          <a:xfrm>
            <a:off x="8429625" y="535781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1" name="Блок-схема: процесс 90"/>
          <p:cNvSpPr/>
          <p:nvPr/>
        </p:nvSpPr>
        <p:spPr>
          <a:xfrm>
            <a:off x="4857750" y="535781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" name="Блок-схема: процесс 91"/>
          <p:cNvSpPr/>
          <p:nvPr/>
        </p:nvSpPr>
        <p:spPr>
          <a:xfrm>
            <a:off x="5286375" y="53578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3" name="Блок-схема: процесс 92"/>
          <p:cNvSpPr/>
          <p:nvPr/>
        </p:nvSpPr>
        <p:spPr>
          <a:xfrm>
            <a:off x="4857750" y="5643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4" name="Блок-схема: процесс 93"/>
          <p:cNvSpPr/>
          <p:nvPr/>
        </p:nvSpPr>
        <p:spPr>
          <a:xfrm>
            <a:off x="5643563" y="5643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5" name="Блок-схема: процесс 94"/>
          <p:cNvSpPr/>
          <p:nvPr/>
        </p:nvSpPr>
        <p:spPr>
          <a:xfrm>
            <a:off x="6429375" y="5643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" name="Блок-схема: процесс 95"/>
          <p:cNvSpPr/>
          <p:nvPr/>
        </p:nvSpPr>
        <p:spPr>
          <a:xfrm>
            <a:off x="7215188" y="564356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7" name="Блок-схема: процесс 96"/>
          <p:cNvSpPr/>
          <p:nvPr/>
        </p:nvSpPr>
        <p:spPr>
          <a:xfrm>
            <a:off x="8001000" y="564356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8" name="Блок-схема: процесс 97"/>
          <p:cNvSpPr/>
          <p:nvPr/>
        </p:nvSpPr>
        <p:spPr>
          <a:xfrm>
            <a:off x="6072188" y="5929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9" name="Блок-схема: процесс 98"/>
          <p:cNvSpPr/>
          <p:nvPr/>
        </p:nvSpPr>
        <p:spPr>
          <a:xfrm>
            <a:off x="6858000" y="5929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0" name="Блок-схема: процесс 99"/>
          <p:cNvSpPr/>
          <p:nvPr/>
        </p:nvSpPr>
        <p:spPr>
          <a:xfrm>
            <a:off x="7643813" y="5929313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1" name="Блок-схема: процесс 100"/>
          <p:cNvSpPr/>
          <p:nvPr/>
        </p:nvSpPr>
        <p:spPr>
          <a:xfrm>
            <a:off x="8429625" y="5929313"/>
            <a:ext cx="357188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" name="Блок-схема: процесс 101"/>
          <p:cNvSpPr/>
          <p:nvPr/>
        </p:nvSpPr>
        <p:spPr>
          <a:xfrm>
            <a:off x="4857750" y="5929313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3" name="Блок-схема: процесс 102"/>
          <p:cNvSpPr/>
          <p:nvPr/>
        </p:nvSpPr>
        <p:spPr>
          <a:xfrm>
            <a:off x="5286375" y="5929313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17517" name="Group 109"/>
          <p:cNvGraphicFramePr>
            <a:graphicFrameLocks noGrp="1"/>
          </p:cNvGraphicFramePr>
          <p:nvPr>
            <p:ph/>
          </p:nvPr>
        </p:nvGraphicFramePr>
        <p:xfrm>
          <a:off x="4857750" y="1071563"/>
          <a:ext cx="3929063" cy="5187950"/>
        </p:xfrm>
        <a:graphic>
          <a:graphicData uri="http://schemas.openxmlformats.org/drawingml/2006/table">
            <a:tbl>
              <a:tblPr/>
              <a:tblGrid>
                <a:gridCol w="3929063"/>
              </a:tblGrid>
              <a:tr h="936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Кружок  «Здоровым  быть  здорово»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6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подвижные  игры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спортивные  соревнования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дни  здоровья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440" name="Picture 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1800225" cy="233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441" name="Picture 1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1052513"/>
            <a:ext cx="1800225" cy="233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6" name="Рисунок 105" descr="SAM_00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95600" y="2971800"/>
            <a:ext cx="2821941" cy="1597325"/>
          </a:xfrm>
          <a:prstGeom prst="rect">
            <a:avLst/>
          </a:prstGeom>
        </p:spPr>
      </p:pic>
      <p:pic>
        <p:nvPicPr>
          <p:cNvPr id="14442" name="Picture 113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295400" y="4114800"/>
            <a:ext cx="3501072" cy="2057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г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2888"/>
            <a:ext cx="9144000" cy="7100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5363" name="Picture 3" descr="defaul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549275"/>
            <a:ext cx="21590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5003800" y="4797425"/>
            <a:ext cx="1366838" cy="1441450"/>
          </a:xfrm>
          <a:prstGeom prst="smileyFace">
            <a:avLst>
              <a:gd name="adj" fmla="val 4653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3300"/>
              </a:solidFill>
            </a:endParaRP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7596188" y="3573463"/>
            <a:ext cx="1346200" cy="1368425"/>
          </a:xfrm>
          <a:prstGeom prst="smileyFace">
            <a:avLst>
              <a:gd name="adj" fmla="val 4653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2627313" y="3644900"/>
            <a:ext cx="1346200" cy="1346200"/>
          </a:xfrm>
          <a:prstGeom prst="smileyFace">
            <a:avLst>
              <a:gd name="adj" fmla="val 4653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3132138" y="40767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А</a:t>
            </a:r>
          </a:p>
        </p:txBody>
      </p:sp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5580063" y="5300663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</a:t>
            </a:r>
          </a:p>
        </p:txBody>
      </p:sp>
      <p:sp>
        <p:nvSpPr>
          <p:cNvPr id="15369" name="WordArt 9"/>
          <p:cNvSpPr>
            <a:spLocks noChangeArrowheads="1" noChangeShapeType="1" noTextEdit="1"/>
          </p:cNvSpPr>
          <p:nvPr/>
        </p:nvSpPr>
        <p:spPr bwMode="auto">
          <a:xfrm>
            <a:off x="8101013" y="4005263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</a:t>
            </a:r>
          </a:p>
        </p:txBody>
      </p:sp>
      <p:sp>
        <p:nvSpPr>
          <p:cNvPr id="15370" name="WordArt 10"/>
          <p:cNvSpPr>
            <a:spLocks noChangeArrowheads="1" noChangeShapeType="1" noTextEdit="1"/>
          </p:cNvSpPr>
          <p:nvPr/>
        </p:nvSpPr>
        <p:spPr bwMode="auto">
          <a:xfrm>
            <a:off x="2771775" y="0"/>
            <a:ext cx="6038850" cy="6524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54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54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Доктор </a:t>
            </a:r>
            <a:r>
              <a:rPr lang="ru-RU" sz="5400" kern="10" dirty="0" err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Пилюлькин</a:t>
            </a:r>
            <a:endParaRPr lang="ru-RU" sz="54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54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</a:t>
            </a:r>
          </a:p>
          <a:p>
            <a:pPr algn="ctr"/>
            <a:endParaRPr lang="ru-RU" sz="54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54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/>
          </p:cNvSpPr>
          <p:nvPr>
            <p:ph/>
          </p:nvPr>
        </p:nvSpPr>
        <p:spPr>
          <a:xfrm>
            <a:off x="323850" y="1916113"/>
            <a:ext cx="8291513" cy="22320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200" b="1" dirty="0" smtClean="0">
                <a:solidFill>
                  <a:srgbClr val="FF3300"/>
                </a:solidFill>
              </a:rPr>
              <a:t>               ОРГАНИЧЕСКОЕ    ВЕЩЕСТВО,</a:t>
            </a:r>
          </a:p>
          <a:p>
            <a:pPr>
              <a:buFont typeface="Wingdings 2" pitchFamily="18" charset="2"/>
              <a:buNone/>
            </a:pPr>
            <a:r>
              <a:rPr lang="ru-RU" sz="2200" b="1" dirty="0" smtClean="0"/>
              <a:t>ПЕРВОИСТОЧНИКОМ КОТОРОГО ОБЫЧНО</a:t>
            </a:r>
          </a:p>
          <a:p>
            <a:pPr>
              <a:buFont typeface="Wingdings 2" pitchFamily="18" charset="2"/>
              <a:buNone/>
            </a:pPr>
            <a:r>
              <a:rPr lang="ru-RU" sz="2200" b="1" dirty="0" smtClean="0"/>
              <a:t>СЛУЖАТ РАСТЕНИЯ, А ТАКЖЕ ПРЕПАРАТ,</a:t>
            </a:r>
          </a:p>
          <a:p>
            <a:pPr>
              <a:buFont typeface="Wingdings 2" pitchFamily="18" charset="2"/>
              <a:buNone/>
            </a:pPr>
            <a:r>
              <a:rPr lang="ru-RU" sz="2200" b="1" dirty="0" smtClean="0"/>
              <a:t>СОДЕРЖАЩИЙ ТАКИЕ ВЕЩЕСТВА.</a:t>
            </a:r>
          </a:p>
        </p:txBody>
      </p:sp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>
          <a:xfrm>
            <a:off x="0" y="457200"/>
            <a:ext cx="7924800" cy="134778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8300" dirty="0" smtClean="0">
                <a:solidFill>
                  <a:srgbClr val="FF3300"/>
                </a:solidFill>
                <a:latin typeface="Times New Roman" pitchFamily="18" charset="0"/>
              </a:rPr>
              <a:t>ВИТАМИН</a:t>
            </a:r>
            <a:r>
              <a:rPr lang="ru-RU" sz="8300" dirty="0" smtClean="0">
                <a:solidFill>
                  <a:srgbClr val="FF3300"/>
                </a:solidFill>
                <a:latin typeface="Agency FB" pitchFamily="34" charset="0"/>
              </a:rPr>
              <a:t> </a:t>
            </a:r>
            <a:r>
              <a:rPr lang="ru-RU" sz="8300" dirty="0" smtClean="0">
                <a:solidFill>
                  <a:srgbClr val="FF3300"/>
                </a:solidFill>
              </a:rPr>
              <a:t>-</a:t>
            </a:r>
          </a:p>
        </p:txBody>
      </p:sp>
      <p:pic>
        <p:nvPicPr>
          <p:cNvPr id="16387" name="Picture 3" descr="ima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068638"/>
            <a:ext cx="38163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витами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4292600"/>
            <a:ext cx="27368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>
            <p:ph/>
          </p:nvPr>
        </p:nvGraphicFramePr>
        <p:xfrm>
          <a:off x="609600" y="492125"/>
          <a:ext cx="7924800" cy="5943600"/>
        </p:xfrm>
        <a:graphic>
          <a:graphicData uri="http://schemas.openxmlformats.org/presentationml/2006/ole">
            <p:oleObj spid="_x0000_s1026" name="Презентация" r:id="rId3" imgW="4571967" imgH="3429060" progId="PowerPoint.Show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/>
          </p:cNvSpPr>
          <p:nvPr>
            <p:ph/>
          </p:nvPr>
        </p:nvSpPr>
        <p:spPr>
          <a:xfrm>
            <a:off x="609600" y="1066800"/>
            <a:ext cx="8001000" cy="5333999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b="1" dirty="0" smtClean="0"/>
              <a:t>   Если хотите, чтобы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/>
              <a:t>   Витамины и к Вам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/>
              <a:t>   приехали в гости,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/>
              <a:t>   возьмите прозрачный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/>
              <a:t>   стакан с водой и поместите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/>
              <a:t>   в нее луковицу обычного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/>
              <a:t>   репчатого лука так, чтобы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/>
              <a:t>   луковица не проваливалась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/>
              <a:t>   в воду.</a:t>
            </a:r>
            <a:r>
              <a:rPr lang="ru-RU" sz="2400" dirty="0" smtClean="0"/>
              <a:t> </a:t>
            </a:r>
          </a:p>
        </p:txBody>
      </p:sp>
      <p:pic>
        <p:nvPicPr>
          <p:cNvPr id="17413" name="Picture 5" descr="лук в стака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685800"/>
            <a:ext cx="264160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AutoShape 6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400" dirty="0" err="1" smtClean="0">
                <a:solidFill>
                  <a:schemeClr val="accent2"/>
                </a:solidFill>
              </a:rPr>
              <a:t>Внеучебная</a:t>
            </a:r>
            <a:r>
              <a:rPr lang="ru-RU" sz="4400" dirty="0" smtClean="0">
                <a:solidFill>
                  <a:schemeClr val="accent2"/>
                </a:solidFill>
              </a:rPr>
              <a:t> (внеурочная) деятельность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образовательная деятельность, осуществляемая в формах, отличных от классно-урочной, и направленная на достижение планируемых результатов освоения основной образовательной программы начального общего образования.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/>
          </p:nvPr>
        </p:nvSpPr>
        <p:spPr>
          <a:xfrm>
            <a:off x="642938" y="714375"/>
            <a:ext cx="8215312" cy="928688"/>
          </a:xfrm>
        </p:spPr>
        <p:txBody>
          <a:bodyPr>
            <a:normAutofit fontScale="85000" lnSpcReduction="20000"/>
          </a:bodyPr>
          <a:lstStyle/>
          <a:p>
            <a:pPr marL="0" indent="0" algn="just" eaLnBrk="1" hangingPunct="1">
              <a:buFontTx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</a:rPr>
              <a:t>Окна дома – это практическая  деятельность  учителя, учеников  и родителей.</a:t>
            </a:r>
          </a:p>
          <a:p>
            <a:pPr marL="0" indent="0" algn="just" eaLnBrk="1" hangingPunct="1">
              <a:buFontTx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</a:rPr>
              <a:t>  </a:t>
            </a:r>
          </a:p>
          <a:p>
            <a:pPr marL="0" indent="0" algn="just" eaLnBrk="1" hangingPunct="1">
              <a:buFontTx/>
              <a:buNone/>
            </a:pPr>
            <a:endParaRPr lang="ru-RU" sz="2400" smtClean="0">
              <a:latin typeface="Times New Roman" pitchFamily="18" charset="0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214313" y="1928813"/>
          <a:ext cx="8713787" cy="642938"/>
        </p:xfrm>
        <a:graphic>
          <a:graphicData uri="http://schemas.openxmlformats.org/drawingml/2006/table">
            <a:tbl>
              <a:tblPr/>
              <a:tblGrid>
                <a:gridCol w="4357687"/>
                <a:gridCol w="4356100"/>
              </a:tblGrid>
              <a:tr h="642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Блок-схема: процесс 26"/>
          <p:cNvSpPr/>
          <p:nvPr/>
        </p:nvSpPr>
        <p:spPr>
          <a:xfrm>
            <a:off x="571500" y="5715000"/>
            <a:ext cx="46990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571500" y="6143625"/>
            <a:ext cx="890588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1000125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1428750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1928813" y="5715000"/>
            <a:ext cx="949325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2357438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2857500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3786188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3286125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4214813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4714875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5143500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8358188" y="5715000"/>
            <a:ext cx="428625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7500938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7000875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6072188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7858125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6572250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5643563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857250" y="1714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1643063" y="1714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2428875" y="1714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3214688" y="1714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000500" y="1714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2071688" y="2000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2857500" y="2000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3643313" y="2000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857250" y="20002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1285875" y="2000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857250" y="2286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1643063" y="2286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2428875" y="2286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3214688" y="2286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4000500" y="2286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2071688" y="2571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5" name="Блок-схема: процесс 74"/>
          <p:cNvSpPr/>
          <p:nvPr/>
        </p:nvSpPr>
        <p:spPr>
          <a:xfrm>
            <a:off x="2857500" y="2571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6" name="Блок-схема: процесс 75"/>
          <p:cNvSpPr/>
          <p:nvPr/>
        </p:nvSpPr>
        <p:spPr>
          <a:xfrm>
            <a:off x="3643313" y="2571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4429125" y="2571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857250" y="25717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1285875" y="2571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857250" y="2857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1643063" y="2857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2428875" y="2857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3214688" y="2857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4000500" y="2857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2071688" y="3143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2857500" y="3143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7" name="Блок-схема: процесс 86"/>
          <p:cNvSpPr/>
          <p:nvPr/>
        </p:nvSpPr>
        <p:spPr>
          <a:xfrm>
            <a:off x="3643313" y="3143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8" name="Блок-схема: процесс 87"/>
          <p:cNvSpPr/>
          <p:nvPr/>
        </p:nvSpPr>
        <p:spPr>
          <a:xfrm>
            <a:off x="4429125" y="3143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9" name="Блок-схема: процесс 88"/>
          <p:cNvSpPr/>
          <p:nvPr/>
        </p:nvSpPr>
        <p:spPr>
          <a:xfrm>
            <a:off x="857250" y="31432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0" name="Блок-схема: процесс 89"/>
          <p:cNvSpPr/>
          <p:nvPr/>
        </p:nvSpPr>
        <p:spPr>
          <a:xfrm>
            <a:off x="1285875" y="3143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1" name="Блок-схема: процесс 90"/>
          <p:cNvSpPr/>
          <p:nvPr/>
        </p:nvSpPr>
        <p:spPr>
          <a:xfrm>
            <a:off x="857250" y="3429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" name="Блок-схема: процесс 91"/>
          <p:cNvSpPr/>
          <p:nvPr/>
        </p:nvSpPr>
        <p:spPr>
          <a:xfrm>
            <a:off x="1643063" y="3429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3" name="Блок-схема: процесс 92"/>
          <p:cNvSpPr/>
          <p:nvPr/>
        </p:nvSpPr>
        <p:spPr>
          <a:xfrm>
            <a:off x="2428875" y="3429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4" name="Блок-схема: процесс 93"/>
          <p:cNvSpPr/>
          <p:nvPr/>
        </p:nvSpPr>
        <p:spPr>
          <a:xfrm>
            <a:off x="3214688" y="3429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5" name="Блок-схема: процесс 94"/>
          <p:cNvSpPr/>
          <p:nvPr/>
        </p:nvSpPr>
        <p:spPr>
          <a:xfrm>
            <a:off x="4000500" y="3429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" name="Блок-схема: процесс 95"/>
          <p:cNvSpPr/>
          <p:nvPr/>
        </p:nvSpPr>
        <p:spPr>
          <a:xfrm>
            <a:off x="2071688" y="3714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7" name="Блок-схема: процесс 96"/>
          <p:cNvSpPr/>
          <p:nvPr/>
        </p:nvSpPr>
        <p:spPr>
          <a:xfrm>
            <a:off x="2857500" y="3714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8" name="Блок-схема: процесс 97"/>
          <p:cNvSpPr/>
          <p:nvPr/>
        </p:nvSpPr>
        <p:spPr>
          <a:xfrm>
            <a:off x="3643313" y="3714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9" name="Блок-схема: процесс 98"/>
          <p:cNvSpPr/>
          <p:nvPr/>
        </p:nvSpPr>
        <p:spPr>
          <a:xfrm>
            <a:off x="4429125" y="3714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0" name="Блок-схема: процесс 99"/>
          <p:cNvSpPr/>
          <p:nvPr/>
        </p:nvSpPr>
        <p:spPr>
          <a:xfrm>
            <a:off x="857250" y="37147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1" name="Блок-схема: процесс 100"/>
          <p:cNvSpPr/>
          <p:nvPr/>
        </p:nvSpPr>
        <p:spPr>
          <a:xfrm>
            <a:off x="1285875" y="3714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" name="Блок-схема: процесс 101"/>
          <p:cNvSpPr/>
          <p:nvPr/>
        </p:nvSpPr>
        <p:spPr>
          <a:xfrm>
            <a:off x="857250" y="4000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3" name="Блок-схема: процесс 102"/>
          <p:cNvSpPr/>
          <p:nvPr/>
        </p:nvSpPr>
        <p:spPr>
          <a:xfrm>
            <a:off x="1643063" y="4000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4" name="Блок-схема: процесс 103"/>
          <p:cNvSpPr/>
          <p:nvPr/>
        </p:nvSpPr>
        <p:spPr>
          <a:xfrm>
            <a:off x="2428875" y="4000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5" name="Блок-схема: процесс 104"/>
          <p:cNvSpPr/>
          <p:nvPr/>
        </p:nvSpPr>
        <p:spPr>
          <a:xfrm>
            <a:off x="3214688" y="4000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6" name="Блок-схема: процесс 105"/>
          <p:cNvSpPr/>
          <p:nvPr/>
        </p:nvSpPr>
        <p:spPr>
          <a:xfrm>
            <a:off x="4000500" y="4000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7" name="Блок-схема: процесс 106"/>
          <p:cNvSpPr/>
          <p:nvPr/>
        </p:nvSpPr>
        <p:spPr>
          <a:xfrm>
            <a:off x="2071688" y="4286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8" name="Блок-схема: процесс 107"/>
          <p:cNvSpPr/>
          <p:nvPr/>
        </p:nvSpPr>
        <p:spPr>
          <a:xfrm>
            <a:off x="2857500" y="4286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9" name="Блок-схема: процесс 108"/>
          <p:cNvSpPr/>
          <p:nvPr/>
        </p:nvSpPr>
        <p:spPr>
          <a:xfrm>
            <a:off x="3643313" y="4286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0" name="Блок-схема: процесс 109"/>
          <p:cNvSpPr/>
          <p:nvPr/>
        </p:nvSpPr>
        <p:spPr>
          <a:xfrm>
            <a:off x="4429125" y="4286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1" name="Блок-схема: процесс 110"/>
          <p:cNvSpPr/>
          <p:nvPr/>
        </p:nvSpPr>
        <p:spPr>
          <a:xfrm>
            <a:off x="857250" y="42862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2" name="Блок-схема: процесс 111"/>
          <p:cNvSpPr/>
          <p:nvPr/>
        </p:nvSpPr>
        <p:spPr>
          <a:xfrm>
            <a:off x="1285875" y="4286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3" name="Блок-схема: процесс 112"/>
          <p:cNvSpPr/>
          <p:nvPr/>
        </p:nvSpPr>
        <p:spPr>
          <a:xfrm>
            <a:off x="857250" y="4572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4" name="Блок-схема: процесс 113"/>
          <p:cNvSpPr/>
          <p:nvPr/>
        </p:nvSpPr>
        <p:spPr>
          <a:xfrm>
            <a:off x="1643063" y="4572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5" name="Блок-схема: процесс 114"/>
          <p:cNvSpPr/>
          <p:nvPr/>
        </p:nvSpPr>
        <p:spPr>
          <a:xfrm>
            <a:off x="2428875" y="4572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6" name="Блок-схема: процесс 115"/>
          <p:cNvSpPr/>
          <p:nvPr/>
        </p:nvSpPr>
        <p:spPr>
          <a:xfrm>
            <a:off x="3214688" y="4572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7" name="Блок-схема: процесс 116"/>
          <p:cNvSpPr/>
          <p:nvPr/>
        </p:nvSpPr>
        <p:spPr>
          <a:xfrm>
            <a:off x="4000500" y="4572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8" name="Блок-схема: процесс 117"/>
          <p:cNvSpPr/>
          <p:nvPr/>
        </p:nvSpPr>
        <p:spPr>
          <a:xfrm>
            <a:off x="2071688" y="4857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9" name="Блок-схема: процесс 118"/>
          <p:cNvSpPr/>
          <p:nvPr/>
        </p:nvSpPr>
        <p:spPr>
          <a:xfrm>
            <a:off x="2857500" y="4857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0" name="Блок-схема: процесс 119"/>
          <p:cNvSpPr/>
          <p:nvPr/>
        </p:nvSpPr>
        <p:spPr>
          <a:xfrm>
            <a:off x="3643313" y="4857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1" name="Блок-схема: процесс 120"/>
          <p:cNvSpPr/>
          <p:nvPr/>
        </p:nvSpPr>
        <p:spPr>
          <a:xfrm>
            <a:off x="4429125" y="4857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2" name="Блок-схема: процесс 121"/>
          <p:cNvSpPr/>
          <p:nvPr/>
        </p:nvSpPr>
        <p:spPr>
          <a:xfrm>
            <a:off x="857250" y="48577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3" name="Блок-схема: процесс 122"/>
          <p:cNvSpPr/>
          <p:nvPr/>
        </p:nvSpPr>
        <p:spPr>
          <a:xfrm>
            <a:off x="1285875" y="4857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4" name="Блок-схема: процесс 123"/>
          <p:cNvSpPr/>
          <p:nvPr/>
        </p:nvSpPr>
        <p:spPr>
          <a:xfrm>
            <a:off x="857250" y="5143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5" name="Блок-схема: процесс 124"/>
          <p:cNvSpPr/>
          <p:nvPr/>
        </p:nvSpPr>
        <p:spPr>
          <a:xfrm>
            <a:off x="1643063" y="5143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6" name="Блок-схема: процесс 125"/>
          <p:cNvSpPr/>
          <p:nvPr/>
        </p:nvSpPr>
        <p:spPr>
          <a:xfrm>
            <a:off x="2428875" y="5143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7" name="Блок-схема: процесс 126"/>
          <p:cNvSpPr/>
          <p:nvPr/>
        </p:nvSpPr>
        <p:spPr>
          <a:xfrm>
            <a:off x="3214688" y="5143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8" name="Блок-схема: процесс 127"/>
          <p:cNvSpPr/>
          <p:nvPr/>
        </p:nvSpPr>
        <p:spPr>
          <a:xfrm>
            <a:off x="4000500" y="5143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9" name="Блок-схема: процесс 128"/>
          <p:cNvSpPr/>
          <p:nvPr/>
        </p:nvSpPr>
        <p:spPr>
          <a:xfrm>
            <a:off x="2071688" y="5429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0" name="Блок-схема: процесс 129"/>
          <p:cNvSpPr/>
          <p:nvPr/>
        </p:nvSpPr>
        <p:spPr>
          <a:xfrm>
            <a:off x="2857500" y="5429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1" name="Блок-схема: процесс 130"/>
          <p:cNvSpPr/>
          <p:nvPr/>
        </p:nvSpPr>
        <p:spPr>
          <a:xfrm>
            <a:off x="3643313" y="5429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2" name="Блок-схема: процесс 131"/>
          <p:cNvSpPr/>
          <p:nvPr/>
        </p:nvSpPr>
        <p:spPr>
          <a:xfrm>
            <a:off x="4429125" y="5429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3" name="Блок-схема: процесс 132"/>
          <p:cNvSpPr/>
          <p:nvPr/>
        </p:nvSpPr>
        <p:spPr>
          <a:xfrm>
            <a:off x="857250" y="54292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4" name="Блок-схема: процесс 133"/>
          <p:cNvSpPr/>
          <p:nvPr/>
        </p:nvSpPr>
        <p:spPr>
          <a:xfrm>
            <a:off x="1285875" y="5429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7" name="Блок-схема: процесс 146"/>
          <p:cNvSpPr/>
          <p:nvPr/>
        </p:nvSpPr>
        <p:spPr>
          <a:xfrm>
            <a:off x="4786313" y="1714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8" name="Блок-схема: процесс 147"/>
          <p:cNvSpPr/>
          <p:nvPr/>
        </p:nvSpPr>
        <p:spPr>
          <a:xfrm>
            <a:off x="5572125" y="1714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9" name="Блок-схема: процесс 148"/>
          <p:cNvSpPr/>
          <p:nvPr/>
        </p:nvSpPr>
        <p:spPr>
          <a:xfrm>
            <a:off x="6357938" y="1714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0" name="Блок-схема: процесс 149"/>
          <p:cNvSpPr/>
          <p:nvPr/>
        </p:nvSpPr>
        <p:spPr>
          <a:xfrm>
            <a:off x="7143750" y="1714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1" name="Блок-схема: процесс 150"/>
          <p:cNvSpPr/>
          <p:nvPr/>
        </p:nvSpPr>
        <p:spPr>
          <a:xfrm>
            <a:off x="7929563" y="1714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2" name="Блок-схема: процесс 151"/>
          <p:cNvSpPr/>
          <p:nvPr/>
        </p:nvSpPr>
        <p:spPr>
          <a:xfrm>
            <a:off x="6000750" y="2000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3" name="Блок-схема: процесс 152"/>
          <p:cNvSpPr/>
          <p:nvPr/>
        </p:nvSpPr>
        <p:spPr>
          <a:xfrm>
            <a:off x="6786563" y="2000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4" name="Блок-схема: процесс 153"/>
          <p:cNvSpPr/>
          <p:nvPr/>
        </p:nvSpPr>
        <p:spPr>
          <a:xfrm>
            <a:off x="7572375" y="2000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5" name="Блок-схема: процесс 154"/>
          <p:cNvSpPr/>
          <p:nvPr/>
        </p:nvSpPr>
        <p:spPr>
          <a:xfrm>
            <a:off x="8358188" y="20002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6" name="Блок-схема: процесс 155"/>
          <p:cNvSpPr/>
          <p:nvPr/>
        </p:nvSpPr>
        <p:spPr>
          <a:xfrm>
            <a:off x="4429125" y="2000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7" name="Блок-схема: процесс 156"/>
          <p:cNvSpPr/>
          <p:nvPr/>
        </p:nvSpPr>
        <p:spPr>
          <a:xfrm>
            <a:off x="5214938" y="2000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8" name="Блок-схема: процесс 157"/>
          <p:cNvSpPr/>
          <p:nvPr/>
        </p:nvSpPr>
        <p:spPr>
          <a:xfrm>
            <a:off x="4786313" y="2286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9" name="Блок-схема: процесс 158"/>
          <p:cNvSpPr/>
          <p:nvPr/>
        </p:nvSpPr>
        <p:spPr>
          <a:xfrm>
            <a:off x="5572125" y="2286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0" name="Блок-схема: процесс 159"/>
          <p:cNvSpPr/>
          <p:nvPr/>
        </p:nvSpPr>
        <p:spPr>
          <a:xfrm>
            <a:off x="6357938" y="2286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1" name="Блок-схема: процесс 160"/>
          <p:cNvSpPr/>
          <p:nvPr/>
        </p:nvSpPr>
        <p:spPr>
          <a:xfrm>
            <a:off x="7143750" y="2286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2" name="Блок-схема: процесс 161"/>
          <p:cNvSpPr/>
          <p:nvPr/>
        </p:nvSpPr>
        <p:spPr>
          <a:xfrm>
            <a:off x="7929563" y="2286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3" name="Блок-схема: процесс 162"/>
          <p:cNvSpPr/>
          <p:nvPr/>
        </p:nvSpPr>
        <p:spPr>
          <a:xfrm>
            <a:off x="6000750" y="2571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4" name="Блок-схема: процесс 163"/>
          <p:cNvSpPr/>
          <p:nvPr/>
        </p:nvSpPr>
        <p:spPr>
          <a:xfrm>
            <a:off x="6786563" y="2571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5" name="Блок-схема: процесс 164"/>
          <p:cNvSpPr/>
          <p:nvPr/>
        </p:nvSpPr>
        <p:spPr>
          <a:xfrm>
            <a:off x="7572375" y="2571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6" name="Блок-схема: процесс 165"/>
          <p:cNvSpPr/>
          <p:nvPr/>
        </p:nvSpPr>
        <p:spPr>
          <a:xfrm>
            <a:off x="8358188" y="25717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8" name="Блок-схема: процесс 167"/>
          <p:cNvSpPr/>
          <p:nvPr/>
        </p:nvSpPr>
        <p:spPr>
          <a:xfrm>
            <a:off x="5214938" y="2571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9" name="Блок-схема: процесс 168"/>
          <p:cNvSpPr/>
          <p:nvPr/>
        </p:nvSpPr>
        <p:spPr>
          <a:xfrm>
            <a:off x="4786313" y="2857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0" name="Блок-схема: процесс 169"/>
          <p:cNvSpPr/>
          <p:nvPr/>
        </p:nvSpPr>
        <p:spPr>
          <a:xfrm>
            <a:off x="5572125" y="2857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1" name="Блок-схема: процесс 170"/>
          <p:cNvSpPr/>
          <p:nvPr/>
        </p:nvSpPr>
        <p:spPr>
          <a:xfrm>
            <a:off x="6357938" y="2857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2" name="Блок-схема: процесс 171"/>
          <p:cNvSpPr/>
          <p:nvPr/>
        </p:nvSpPr>
        <p:spPr>
          <a:xfrm>
            <a:off x="7143750" y="2857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3" name="Блок-схема: процесс 172"/>
          <p:cNvSpPr/>
          <p:nvPr/>
        </p:nvSpPr>
        <p:spPr>
          <a:xfrm>
            <a:off x="7929563" y="2857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4" name="Блок-схема: процесс 173"/>
          <p:cNvSpPr/>
          <p:nvPr/>
        </p:nvSpPr>
        <p:spPr>
          <a:xfrm>
            <a:off x="6000750" y="3143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5" name="Блок-схема: процесс 174"/>
          <p:cNvSpPr/>
          <p:nvPr/>
        </p:nvSpPr>
        <p:spPr>
          <a:xfrm>
            <a:off x="6786563" y="3143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6" name="Блок-схема: процесс 175"/>
          <p:cNvSpPr/>
          <p:nvPr/>
        </p:nvSpPr>
        <p:spPr>
          <a:xfrm>
            <a:off x="7572375" y="3143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7" name="Блок-схема: процесс 176"/>
          <p:cNvSpPr/>
          <p:nvPr/>
        </p:nvSpPr>
        <p:spPr>
          <a:xfrm>
            <a:off x="8358188" y="31432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9" name="Блок-схема: процесс 178"/>
          <p:cNvSpPr/>
          <p:nvPr/>
        </p:nvSpPr>
        <p:spPr>
          <a:xfrm>
            <a:off x="5214938" y="3143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0" name="Блок-схема: процесс 179"/>
          <p:cNvSpPr/>
          <p:nvPr/>
        </p:nvSpPr>
        <p:spPr>
          <a:xfrm>
            <a:off x="4786313" y="3429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1" name="Блок-схема: процесс 180"/>
          <p:cNvSpPr/>
          <p:nvPr/>
        </p:nvSpPr>
        <p:spPr>
          <a:xfrm>
            <a:off x="5572125" y="3429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2" name="Блок-схема: процесс 181"/>
          <p:cNvSpPr/>
          <p:nvPr/>
        </p:nvSpPr>
        <p:spPr>
          <a:xfrm>
            <a:off x="6357938" y="3429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3" name="Блок-схема: процесс 182"/>
          <p:cNvSpPr/>
          <p:nvPr/>
        </p:nvSpPr>
        <p:spPr>
          <a:xfrm>
            <a:off x="7143750" y="3429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" name="Блок-схема: процесс 183"/>
          <p:cNvSpPr/>
          <p:nvPr/>
        </p:nvSpPr>
        <p:spPr>
          <a:xfrm>
            <a:off x="7929563" y="3429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5" name="Блок-схема: процесс 184"/>
          <p:cNvSpPr/>
          <p:nvPr/>
        </p:nvSpPr>
        <p:spPr>
          <a:xfrm>
            <a:off x="6000750" y="3714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6" name="Блок-схема: процесс 185"/>
          <p:cNvSpPr/>
          <p:nvPr/>
        </p:nvSpPr>
        <p:spPr>
          <a:xfrm>
            <a:off x="6786563" y="3714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7" name="Блок-схема: процесс 186"/>
          <p:cNvSpPr/>
          <p:nvPr/>
        </p:nvSpPr>
        <p:spPr>
          <a:xfrm>
            <a:off x="7572375" y="3714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8" name="Блок-схема: процесс 187"/>
          <p:cNvSpPr/>
          <p:nvPr/>
        </p:nvSpPr>
        <p:spPr>
          <a:xfrm>
            <a:off x="8358188" y="37147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0" name="Блок-схема: процесс 189"/>
          <p:cNvSpPr/>
          <p:nvPr/>
        </p:nvSpPr>
        <p:spPr>
          <a:xfrm>
            <a:off x="5214938" y="3714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1" name="Блок-схема: процесс 190"/>
          <p:cNvSpPr/>
          <p:nvPr/>
        </p:nvSpPr>
        <p:spPr>
          <a:xfrm>
            <a:off x="4786313" y="4000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2" name="Блок-схема: процесс 191"/>
          <p:cNvSpPr/>
          <p:nvPr/>
        </p:nvSpPr>
        <p:spPr>
          <a:xfrm>
            <a:off x="5572125" y="4000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3" name="Блок-схема: процесс 192"/>
          <p:cNvSpPr/>
          <p:nvPr/>
        </p:nvSpPr>
        <p:spPr>
          <a:xfrm>
            <a:off x="6357938" y="4000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4" name="Блок-схема: процесс 193"/>
          <p:cNvSpPr/>
          <p:nvPr/>
        </p:nvSpPr>
        <p:spPr>
          <a:xfrm>
            <a:off x="7143750" y="4000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5" name="Блок-схема: процесс 194"/>
          <p:cNvSpPr/>
          <p:nvPr/>
        </p:nvSpPr>
        <p:spPr>
          <a:xfrm>
            <a:off x="7929563" y="4000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6" name="Блок-схема: процесс 195"/>
          <p:cNvSpPr/>
          <p:nvPr/>
        </p:nvSpPr>
        <p:spPr>
          <a:xfrm>
            <a:off x="6000750" y="4286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7" name="Блок-схема: процесс 196"/>
          <p:cNvSpPr/>
          <p:nvPr/>
        </p:nvSpPr>
        <p:spPr>
          <a:xfrm>
            <a:off x="6786563" y="4286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8" name="Блок-схема: процесс 197"/>
          <p:cNvSpPr/>
          <p:nvPr/>
        </p:nvSpPr>
        <p:spPr>
          <a:xfrm>
            <a:off x="7572375" y="4286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9" name="Блок-схема: процесс 198"/>
          <p:cNvSpPr/>
          <p:nvPr/>
        </p:nvSpPr>
        <p:spPr>
          <a:xfrm>
            <a:off x="8358188" y="42862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1" name="Блок-схема: процесс 200"/>
          <p:cNvSpPr/>
          <p:nvPr/>
        </p:nvSpPr>
        <p:spPr>
          <a:xfrm>
            <a:off x="5214938" y="4286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2" name="Блок-схема: процесс 201"/>
          <p:cNvSpPr/>
          <p:nvPr/>
        </p:nvSpPr>
        <p:spPr>
          <a:xfrm>
            <a:off x="4786313" y="4572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3" name="Блок-схема: процесс 202"/>
          <p:cNvSpPr/>
          <p:nvPr/>
        </p:nvSpPr>
        <p:spPr>
          <a:xfrm>
            <a:off x="5572125" y="4572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4" name="Блок-схема: процесс 203"/>
          <p:cNvSpPr/>
          <p:nvPr/>
        </p:nvSpPr>
        <p:spPr>
          <a:xfrm>
            <a:off x="6357938" y="4572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" name="Блок-схема: процесс 204"/>
          <p:cNvSpPr/>
          <p:nvPr/>
        </p:nvSpPr>
        <p:spPr>
          <a:xfrm>
            <a:off x="7143750" y="4572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6" name="Блок-схема: процесс 205"/>
          <p:cNvSpPr/>
          <p:nvPr/>
        </p:nvSpPr>
        <p:spPr>
          <a:xfrm>
            <a:off x="7929563" y="4572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7" name="Блок-схема: процесс 206"/>
          <p:cNvSpPr/>
          <p:nvPr/>
        </p:nvSpPr>
        <p:spPr>
          <a:xfrm>
            <a:off x="6000750" y="4857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8" name="Блок-схема: процесс 207"/>
          <p:cNvSpPr/>
          <p:nvPr/>
        </p:nvSpPr>
        <p:spPr>
          <a:xfrm>
            <a:off x="6786563" y="4857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9" name="Блок-схема: процесс 208"/>
          <p:cNvSpPr/>
          <p:nvPr/>
        </p:nvSpPr>
        <p:spPr>
          <a:xfrm>
            <a:off x="7572375" y="4857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0" name="Блок-схема: процесс 209"/>
          <p:cNvSpPr/>
          <p:nvPr/>
        </p:nvSpPr>
        <p:spPr>
          <a:xfrm>
            <a:off x="8358188" y="48577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2" name="Блок-схема: процесс 211"/>
          <p:cNvSpPr/>
          <p:nvPr/>
        </p:nvSpPr>
        <p:spPr>
          <a:xfrm>
            <a:off x="5214938" y="4857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3" name="Блок-схема: процесс 212"/>
          <p:cNvSpPr/>
          <p:nvPr/>
        </p:nvSpPr>
        <p:spPr>
          <a:xfrm>
            <a:off x="4786313" y="5143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4" name="Блок-схема: процесс 213"/>
          <p:cNvSpPr/>
          <p:nvPr/>
        </p:nvSpPr>
        <p:spPr>
          <a:xfrm>
            <a:off x="5572125" y="5143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5" name="Блок-схема: процесс 214"/>
          <p:cNvSpPr/>
          <p:nvPr/>
        </p:nvSpPr>
        <p:spPr>
          <a:xfrm>
            <a:off x="6357938" y="5143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6" name="Блок-схема: процесс 215"/>
          <p:cNvSpPr/>
          <p:nvPr/>
        </p:nvSpPr>
        <p:spPr>
          <a:xfrm>
            <a:off x="7143750" y="5143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7" name="Блок-схема: процесс 216"/>
          <p:cNvSpPr/>
          <p:nvPr/>
        </p:nvSpPr>
        <p:spPr>
          <a:xfrm>
            <a:off x="7929563" y="5143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8" name="Блок-схема: процесс 217"/>
          <p:cNvSpPr/>
          <p:nvPr/>
        </p:nvSpPr>
        <p:spPr>
          <a:xfrm>
            <a:off x="6000750" y="5429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9" name="Блок-схема: процесс 218"/>
          <p:cNvSpPr/>
          <p:nvPr/>
        </p:nvSpPr>
        <p:spPr>
          <a:xfrm>
            <a:off x="6786563" y="5429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0" name="Блок-схема: процесс 219"/>
          <p:cNvSpPr/>
          <p:nvPr/>
        </p:nvSpPr>
        <p:spPr>
          <a:xfrm>
            <a:off x="7572375" y="5429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1" name="Блок-схема: процесс 220"/>
          <p:cNvSpPr/>
          <p:nvPr/>
        </p:nvSpPr>
        <p:spPr>
          <a:xfrm>
            <a:off x="8358188" y="54292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3" name="Блок-схема: процесс 222"/>
          <p:cNvSpPr/>
          <p:nvPr/>
        </p:nvSpPr>
        <p:spPr>
          <a:xfrm>
            <a:off x="5214938" y="5429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4" name="Прямоугольник 223"/>
          <p:cNvSpPr/>
          <p:nvPr/>
        </p:nvSpPr>
        <p:spPr>
          <a:xfrm>
            <a:off x="1785918" y="2214554"/>
            <a:ext cx="2214578" cy="278608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143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575"/>
              </a:spcBef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189" name="Рисунок 188" descr="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2286000"/>
            <a:ext cx="2209800" cy="2667000"/>
          </a:xfrm>
          <a:prstGeom prst="rect">
            <a:avLst/>
          </a:prstGeom>
        </p:spPr>
      </p:pic>
      <p:sp>
        <p:nvSpPr>
          <p:cNvPr id="225" name="Прямоугольник 224"/>
          <p:cNvSpPr/>
          <p:nvPr/>
        </p:nvSpPr>
        <p:spPr>
          <a:xfrm>
            <a:off x="5643570" y="2214554"/>
            <a:ext cx="2214578" cy="278608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143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575"/>
              </a:spcBef>
            </a:pPr>
            <a:endParaRPr lang="ru-RU" sz="2400">
              <a:solidFill>
                <a:srgbClr val="002060"/>
              </a:solidFill>
            </a:endParaRPr>
          </a:p>
        </p:txBody>
      </p:sp>
      <p:pic>
        <p:nvPicPr>
          <p:cNvPr id="200" name="Рисунок 199" descr="1 сентября_0001.wmv 133_0003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2209800"/>
            <a:ext cx="2184400" cy="2743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Блок-схема: извлечение 172"/>
          <p:cNvSpPr/>
          <p:nvPr/>
        </p:nvSpPr>
        <p:spPr>
          <a:xfrm>
            <a:off x="461963" y="285750"/>
            <a:ext cx="8572500" cy="142875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71500" y="5715000"/>
            <a:ext cx="46990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71500" y="6143625"/>
            <a:ext cx="890588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1000125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428750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928813" y="5715000"/>
            <a:ext cx="949325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2357438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2857500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786188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3286125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4214813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4714875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5143500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8358188" y="5715000"/>
            <a:ext cx="428625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7500938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7000875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6072188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7858125" y="6143625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6572250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5643563" y="5715000"/>
            <a:ext cx="920750" cy="428625"/>
          </a:xfrm>
          <a:prstGeom prst="flowChartProcess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857250" y="1714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1643063" y="1714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2428875" y="1714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3214688" y="1714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4000500" y="1714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2071688" y="2000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2857500" y="2000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3643313" y="2000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857250" y="20002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1285875" y="2000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857250" y="2286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1643063" y="2286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2428875" y="2286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3214688" y="2286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4000500" y="2286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2071688" y="2571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857500" y="2571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3643313" y="2571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4429125" y="2571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857250" y="25717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1285875" y="2571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857250" y="2857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1643063" y="2857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2428875" y="2857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3214688" y="2857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4000500" y="2857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2071688" y="3143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2857500" y="3143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3643313" y="3143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4429125" y="3143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857250" y="31432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1285875" y="3143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857250" y="3429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1643063" y="3429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2428875" y="3429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3214688" y="3429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4000500" y="3429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2071688" y="3714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2857500" y="3714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3643313" y="3714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4429125" y="3714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857250" y="37147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1285875" y="3714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857250" y="4000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1643063" y="4000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2428875" y="4000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3214688" y="4000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000500" y="4000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2071688" y="4286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2857500" y="4286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3643313" y="4286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5" name="Блок-схема: процесс 74"/>
          <p:cNvSpPr/>
          <p:nvPr/>
        </p:nvSpPr>
        <p:spPr>
          <a:xfrm>
            <a:off x="4429125" y="4286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6" name="Блок-схема: процесс 75"/>
          <p:cNvSpPr/>
          <p:nvPr/>
        </p:nvSpPr>
        <p:spPr>
          <a:xfrm>
            <a:off x="857250" y="42862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1285875" y="4286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857250" y="4572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1643063" y="4572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2428875" y="4572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3214688" y="4572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4000500" y="4572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2071688" y="4857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2857500" y="4857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3643313" y="4857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4429125" y="4857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7" name="Блок-схема: процесс 86"/>
          <p:cNvSpPr/>
          <p:nvPr/>
        </p:nvSpPr>
        <p:spPr>
          <a:xfrm>
            <a:off x="857250" y="48577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8" name="Блок-схема: процесс 87"/>
          <p:cNvSpPr/>
          <p:nvPr/>
        </p:nvSpPr>
        <p:spPr>
          <a:xfrm>
            <a:off x="1285875" y="4857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9" name="Блок-схема: процесс 88"/>
          <p:cNvSpPr/>
          <p:nvPr/>
        </p:nvSpPr>
        <p:spPr>
          <a:xfrm>
            <a:off x="857250" y="5143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0" name="Блок-схема: процесс 89"/>
          <p:cNvSpPr/>
          <p:nvPr/>
        </p:nvSpPr>
        <p:spPr>
          <a:xfrm>
            <a:off x="1643063" y="5143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1" name="Блок-схема: процесс 90"/>
          <p:cNvSpPr/>
          <p:nvPr/>
        </p:nvSpPr>
        <p:spPr>
          <a:xfrm>
            <a:off x="2428875" y="5143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" name="Блок-схема: процесс 91"/>
          <p:cNvSpPr/>
          <p:nvPr/>
        </p:nvSpPr>
        <p:spPr>
          <a:xfrm>
            <a:off x="3214688" y="5143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3" name="Блок-схема: процесс 92"/>
          <p:cNvSpPr/>
          <p:nvPr/>
        </p:nvSpPr>
        <p:spPr>
          <a:xfrm>
            <a:off x="4000500" y="5143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4" name="Блок-схема: процесс 93"/>
          <p:cNvSpPr/>
          <p:nvPr/>
        </p:nvSpPr>
        <p:spPr>
          <a:xfrm>
            <a:off x="2071688" y="5429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5" name="Блок-схема: процесс 94"/>
          <p:cNvSpPr/>
          <p:nvPr/>
        </p:nvSpPr>
        <p:spPr>
          <a:xfrm>
            <a:off x="2857500" y="5429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" name="Блок-схема: процесс 95"/>
          <p:cNvSpPr/>
          <p:nvPr/>
        </p:nvSpPr>
        <p:spPr>
          <a:xfrm>
            <a:off x="3643313" y="5429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7" name="Блок-схема: процесс 96"/>
          <p:cNvSpPr/>
          <p:nvPr/>
        </p:nvSpPr>
        <p:spPr>
          <a:xfrm>
            <a:off x="4429125" y="5429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8" name="Блок-схема: процесс 97"/>
          <p:cNvSpPr/>
          <p:nvPr/>
        </p:nvSpPr>
        <p:spPr>
          <a:xfrm>
            <a:off x="857250" y="5429250"/>
            <a:ext cx="428625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9" name="Блок-схема: процесс 98"/>
          <p:cNvSpPr/>
          <p:nvPr/>
        </p:nvSpPr>
        <p:spPr>
          <a:xfrm>
            <a:off x="1285875" y="5429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0" name="Блок-схема: процесс 99"/>
          <p:cNvSpPr/>
          <p:nvPr/>
        </p:nvSpPr>
        <p:spPr>
          <a:xfrm>
            <a:off x="4786313" y="1714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1" name="Блок-схема: процесс 100"/>
          <p:cNvSpPr/>
          <p:nvPr/>
        </p:nvSpPr>
        <p:spPr>
          <a:xfrm>
            <a:off x="5572125" y="1714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" name="Блок-схема: процесс 101"/>
          <p:cNvSpPr/>
          <p:nvPr/>
        </p:nvSpPr>
        <p:spPr>
          <a:xfrm>
            <a:off x="6357938" y="1714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3" name="Блок-схема: процесс 102"/>
          <p:cNvSpPr/>
          <p:nvPr/>
        </p:nvSpPr>
        <p:spPr>
          <a:xfrm>
            <a:off x="7143750" y="1714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4" name="Блок-схема: процесс 103"/>
          <p:cNvSpPr/>
          <p:nvPr/>
        </p:nvSpPr>
        <p:spPr>
          <a:xfrm>
            <a:off x="7929563" y="1714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5" name="Блок-схема: процесс 104"/>
          <p:cNvSpPr/>
          <p:nvPr/>
        </p:nvSpPr>
        <p:spPr>
          <a:xfrm>
            <a:off x="6000750" y="2000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6" name="Блок-схема: процесс 105"/>
          <p:cNvSpPr/>
          <p:nvPr/>
        </p:nvSpPr>
        <p:spPr>
          <a:xfrm>
            <a:off x="6786563" y="2000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7" name="Блок-схема: процесс 106"/>
          <p:cNvSpPr/>
          <p:nvPr/>
        </p:nvSpPr>
        <p:spPr>
          <a:xfrm>
            <a:off x="7572375" y="2000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8" name="Блок-схема: процесс 107"/>
          <p:cNvSpPr/>
          <p:nvPr/>
        </p:nvSpPr>
        <p:spPr>
          <a:xfrm>
            <a:off x="8358188" y="20002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9" name="Блок-схема: процесс 108"/>
          <p:cNvSpPr/>
          <p:nvPr/>
        </p:nvSpPr>
        <p:spPr>
          <a:xfrm>
            <a:off x="4427538" y="21336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0" name="Блок-схема: процесс 109"/>
          <p:cNvSpPr/>
          <p:nvPr/>
        </p:nvSpPr>
        <p:spPr>
          <a:xfrm>
            <a:off x="5214938" y="2000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1" name="Блок-схема: процесс 110"/>
          <p:cNvSpPr/>
          <p:nvPr/>
        </p:nvSpPr>
        <p:spPr>
          <a:xfrm>
            <a:off x="4786313" y="2286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2" name="Блок-схема: процесс 111"/>
          <p:cNvSpPr/>
          <p:nvPr/>
        </p:nvSpPr>
        <p:spPr>
          <a:xfrm>
            <a:off x="5572125" y="2286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3" name="Блок-схема: процесс 112"/>
          <p:cNvSpPr/>
          <p:nvPr/>
        </p:nvSpPr>
        <p:spPr>
          <a:xfrm>
            <a:off x="6357938" y="2286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4" name="Блок-схема: процесс 113"/>
          <p:cNvSpPr/>
          <p:nvPr/>
        </p:nvSpPr>
        <p:spPr>
          <a:xfrm>
            <a:off x="7143750" y="2286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5" name="Блок-схема: процесс 114"/>
          <p:cNvSpPr/>
          <p:nvPr/>
        </p:nvSpPr>
        <p:spPr>
          <a:xfrm>
            <a:off x="7929563" y="2286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6" name="Блок-схема: процесс 115"/>
          <p:cNvSpPr/>
          <p:nvPr/>
        </p:nvSpPr>
        <p:spPr>
          <a:xfrm>
            <a:off x="6000750" y="2571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7" name="Блок-схема: процесс 116"/>
          <p:cNvSpPr/>
          <p:nvPr/>
        </p:nvSpPr>
        <p:spPr>
          <a:xfrm>
            <a:off x="6786563" y="2571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8" name="Блок-схема: процесс 117"/>
          <p:cNvSpPr/>
          <p:nvPr/>
        </p:nvSpPr>
        <p:spPr>
          <a:xfrm>
            <a:off x="7572375" y="2571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9" name="Блок-схема: процесс 118"/>
          <p:cNvSpPr/>
          <p:nvPr/>
        </p:nvSpPr>
        <p:spPr>
          <a:xfrm>
            <a:off x="8358188" y="25717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0" name="Блок-схема: процесс 119"/>
          <p:cNvSpPr/>
          <p:nvPr/>
        </p:nvSpPr>
        <p:spPr>
          <a:xfrm>
            <a:off x="5214938" y="2571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1" name="Блок-схема: процесс 120"/>
          <p:cNvSpPr/>
          <p:nvPr/>
        </p:nvSpPr>
        <p:spPr>
          <a:xfrm>
            <a:off x="4786313" y="2857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2" name="Блок-схема: процесс 121"/>
          <p:cNvSpPr/>
          <p:nvPr/>
        </p:nvSpPr>
        <p:spPr>
          <a:xfrm>
            <a:off x="5572125" y="2857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3" name="Блок-схема: процесс 122"/>
          <p:cNvSpPr/>
          <p:nvPr/>
        </p:nvSpPr>
        <p:spPr>
          <a:xfrm>
            <a:off x="6357938" y="2857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4" name="Блок-схема: процесс 123"/>
          <p:cNvSpPr/>
          <p:nvPr/>
        </p:nvSpPr>
        <p:spPr>
          <a:xfrm>
            <a:off x="7143750" y="2857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5" name="Блок-схема: процесс 124"/>
          <p:cNvSpPr/>
          <p:nvPr/>
        </p:nvSpPr>
        <p:spPr>
          <a:xfrm>
            <a:off x="7929563" y="2857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6" name="Блок-схема: процесс 125"/>
          <p:cNvSpPr/>
          <p:nvPr/>
        </p:nvSpPr>
        <p:spPr>
          <a:xfrm>
            <a:off x="6000750" y="3143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7" name="Блок-схема: процесс 126"/>
          <p:cNvSpPr/>
          <p:nvPr/>
        </p:nvSpPr>
        <p:spPr>
          <a:xfrm>
            <a:off x="6786563" y="3143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8" name="Блок-схема: процесс 127"/>
          <p:cNvSpPr/>
          <p:nvPr/>
        </p:nvSpPr>
        <p:spPr>
          <a:xfrm>
            <a:off x="7572375" y="3143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9" name="Блок-схема: процесс 128"/>
          <p:cNvSpPr/>
          <p:nvPr/>
        </p:nvSpPr>
        <p:spPr>
          <a:xfrm>
            <a:off x="8358188" y="31432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0" name="Блок-схема: процесс 129"/>
          <p:cNvSpPr/>
          <p:nvPr/>
        </p:nvSpPr>
        <p:spPr>
          <a:xfrm>
            <a:off x="5214938" y="3143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1" name="Блок-схема: процесс 130"/>
          <p:cNvSpPr/>
          <p:nvPr/>
        </p:nvSpPr>
        <p:spPr>
          <a:xfrm>
            <a:off x="4786313" y="3429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2" name="Блок-схема: процесс 131"/>
          <p:cNvSpPr/>
          <p:nvPr/>
        </p:nvSpPr>
        <p:spPr>
          <a:xfrm>
            <a:off x="5572125" y="3429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3" name="Блок-схема: процесс 132"/>
          <p:cNvSpPr/>
          <p:nvPr/>
        </p:nvSpPr>
        <p:spPr>
          <a:xfrm>
            <a:off x="6357938" y="3429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4" name="Блок-схема: процесс 133"/>
          <p:cNvSpPr/>
          <p:nvPr/>
        </p:nvSpPr>
        <p:spPr>
          <a:xfrm>
            <a:off x="7143750" y="3429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5" name="Блок-схема: процесс 134"/>
          <p:cNvSpPr/>
          <p:nvPr/>
        </p:nvSpPr>
        <p:spPr>
          <a:xfrm>
            <a:off x="7929563" y="3429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6" name="Блок-схема: процесс 135"/>
          <p:cNvSpPr/>
          <p:nvPr/>
        </p:nvSpPr>
        <p:spPr>
          <a:xfrm>
            <a:off x="6000750" y="3714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7" name="Блок-схема: процесс 136"/>
          <p:cNvSpPr/>
          <p:nvPr/>
        </p:nvSpPr>
        <p:spPr>
          <a:xfrm>
            <a:off x="6786563" y="3714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8" name="Блок-схема: процесс 137"/>
          <p:cNvSpPr/>
          <p:nvPr/>
        </p:nvSpPr>
        <p:spPr>
          <a:xfrm>
            <a:off x="7572375" y="3714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9" name="Блок-схема: процесс 138"/>
          <p:cNvSpPr/>
          <p:nvPr/>
        </p:nvSpPr>
        <p:spPr>
          <a:xfrm>
            <a:off x="8358188" y="37147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0" name="Блок-схема: процесс 139"/>
          <p:cNvSpPr/>
          <p:nvPr/>
        </p:nvSpPr>
        <p:spPr>
          <a:xfrm>
            <a:off x="5214938" y="3714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1" name="Блок-схема: процесс 140"/>
          <p:cNvSpPr/>
          <p:nvPr/>
        </p:nvSpPr>
        <p:spPr>
          <a:xfrm>
            <a:off x="4786313" y="4000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2" name="Блок-схема: процесс 141"/>
          <p:cNvSpPr/>
          <p:nvPr/>
        </p:nvSpPr>
        <p:spPr>
          <a:xfrm>
            <a:off x="5572125" y="4000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3" name="Блок-схема: процесс 142"/>
          <p:cNvSpPr/>
          <p:nvPr/>
        </p:nvSpPr>
        <p:spPr>
          <a:xfrm>
            <a:off x="6357938" y="4000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4" name="Блок-схема: процесс 143"/>
          <p:cNvSpPr/>
          <p:nvPr/>
        </p:nvSpPr>
        <p:spPr>
          <a:xfrm>
            <a:off x="7143750" y="4000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5" name="Блок-схема: процесс 144"/>
          <p:cNvSpPr/>
          <p:nvPr/>
        </p:nvSpPr>
        <p:spPr>
          <a:xfrm>
            <a:off x="7929563" y="4000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6" name="Блок-схема: процесс 145"/>
          <p:cNvSpPr/>
          <p:nvPr/>
        </p:nvSpPr>
        <p:spPr>
          <a:xfrm>
            <a:off x="6000750" y="4286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7" name="Блок-схема: процесс 146"/>
          <p:cNvSpPr/>
          <p:nvPr/>
        </p:nvSpPr>
        <p:spPr>
          <a:xfrm>
            <a:off x="6786563" y="4286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8" name="Блок-схема: процесс 147"/>
          <p:cNvSpPr/>
          <p:nvPr/>
        </p:nvSpPr>
        <p:spPr>
          <a:xfrm>
            <a:off x="7572375" y="4286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9" name="Блок-схема: процесс 148"/>
          <p:cNvSpPr/>
          <p:nvPr/>
        </p:nvSpPr>
        <p:spPr>
          <a:xfrm>
            <a:off x="8358188" y="42862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0" name="Блок-схема: процесс 149"/>
          <p:cNvSpPr/>
          <p:nvPr/>
        </p:nvSpPr>
        <p:spPr>
          <a:xfrm>
            <a:off x="5214938" y="4286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1" name="Блок-схема: процесс 150"/>
          <p:cNvSpPr/>
          <p:nvPr/>
        </p:nvSpPr>
        <p:spPr>
          <a:xfrm>
            <a:off x="4786313" y="4572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2" name="Блок-схема: процесс 151"/>
          <p:cNvSpPr/>
          <p:nvPr/>
        </p:nvSpPr>
        <p:spPr>
          <a:xfrm>
            <a:off x="5572125" y="4572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3" name="Блок-схема: процесс 152"/>
          <p:cNvSpPr/>
          <p:nvPr/>
        </p:nvSpPr>
        <p:spPr>
          <a:xfrm>
            <a:off x="6357938" y="4572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4" name="Блок-схема: процесс 153"/>
          <p:cNvSpPr/>
          <p:nvPr/>
        </p:nvSpPr>
        <p:spPr>
          <a:xfrm>
            <a:off x="7143750" y="45720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5" name="Блок-схема: процесс 154"/>
          <p:cNvSpPr/>
          <p:nvPr/>
        </p:nvSpPr>
        <p:spPr>
          <a:xfrm>
            <a:off x="7929563" y="45720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6" name="Блок-схема: процесс 155"/>
          <p:cNvSpPr/>
          <p:nvPr/>
        </p:nvSpPr>
        <p:spPr>
          <a:xfrm>
            <a:off x="6000750" y="4857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7" name="Блок-схема: процесс 156"/>
          <p:cNvSpPr/>
          <p:nvPr/>
        </p:nvSpPr>
        <p:spPr>
          <a:xfrm>
            <a:off x="6786563" y="4857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8" name="Блок-схема: процесс 157"/>
          <p:cNvSpPr/>
          <p:nvPr/>
        </p:nvSpPr>
        <p:spPr>
          <a:xfrm>
            <a:off x="7572375" y="48577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9" name="Блок-схема: процесс 158"/>
          <p:cNvSpPr/>
          <p:nvPr/>
        </p:nvSpPr>
        <p:spPr>
          <a:xfrm>
            <a:off x="8358188" y="48577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0" name="Блок-схема: процесс 159"/>
          <p:cNvSpPr/>
          <p:nvPr/>
        </p:nvSpPr>
        <p:spPr>
          <a:xfrm>
            <a:off x="5214938" y="48577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1" name="Блок-схема: процесс 160"/>
          <p:cNvSpPr/>
          <p:nvPr/>
        </p:nvSpPr>
        <p:spPr>
          <a:xfrm>
            <a:off x="4786313" y="5143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2" name="Блок-схема: процесс 161"/>
          <p:cNvSpPr/>
          <p:nvPr/>
        </p:nvSpPr>
        <p:spPr>
          <a:xfrm>
            <a:off x="5572125" y="5143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3" name="Блок-схема: процесс 162"/>
          <p:cNvSpPr/>
          <p:nvPr/>
        </p:nvSpPr>
        <p:spPr>
          <a:xfrm>
            <a:off x="6357938" y="5143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4" name="Блок-схема: процесс 163"/>
          <p:cNvSpPr/>
          <p:nvPr/>
        </p:nvSpPr>
        <p:spPr>
          <a:xfrm>
            <a:off x="7143750" y="514350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5" name="Блок-схема: процесс 164"/>
          <p:cNvSpPr/>
          <p:nvPr/>
        </p:nvSpPr>
        <p:spPr>
          <a:xfrm>
            <a:off x="7929563" y="514350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6" name="Блок-схема: процесс 165"/>
          <p:cNvSpPr/>
          <p:nvPr/>
        </p:nvSpPr>
        <p:spPr>
          <a:xfrm>
            <a:off x="6000750" y="5429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7" name="Блок-схема: процесс 166"/>
          <p:cNvSpPr/>
          <p:nvPr/>
        </p:nvSpPr>
        <p:spPr>
          <a:xfrm>
            <a:off x="6786563" y="5429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8" name="Блок-схема: процесс 167"/>
          <p:cNvSpPr/>
          <p:nvPr/>
        </p:nvSpPr>
        <p:spPr>
          <a:xfrm>
            <a:off x="7572375" y="5429250"/>
            <a:ext cx="785813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9" name="Блок-схема: процесс 168"/>
          <p:cNvSpPr/>
          <p:nvPr/>
        </p:nvSpPr>
        <p:spPr>
          <a:xfrm>
            <a:off x="8358188" y="5429250"/>
            <a:ext cx="357187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0" name="Блок-схема: процесс 169"/>
          <p:cNvSpPr/>
          <p:nvPr/>
        </p:nvSpPr>
        <p:spPr>
          <a:xfrm>
            <a:off x="5214938" y="5429250"/>
            <a:ext cx="785812" cy="285750"/>
          </a:xfrm>
          <a:prstGeom prst="flowChartProcess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28688" y="2205038"/>
            <a:ext cx="7786687" cy="3384550"/>
          </a:xfrm>
        </p:spPr>
        <p:txBody>
          <a:bodyPr>
            <a:normAutofit/>
          </a:bodyPr>
          <a:lstStyle/>
          <a:p>
            <a:pPr marR="0" algn="ctr" eaLnBrk="1" hangingPunct="1"/>
            <a:r>
              <a:rPr lang="ru-RU" sz="2800" smtClean="0">
                <a:solidFill>
                  <a:srgbClr val="B5EDF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Крыша дома – любовь к Родине.</a:t>
            </a:r>
          </a:p>
          <a:p>
            <a:pPr marR="0" algn="just" eaLnBrk="1" hangingPunct="1"/>
            <a:r>
              <a:rPr lang="ru-RU" sz="2800" smtClean="0">
                <a:solidFill>
                  <a:srgbClr val="B5EDF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Я родилась и выросла на Кубани и очень люблю свою Родину. Стараюсь помочь своим ученикам открыть красоту и разнообразие Краснодарского края </a:t>
            </a:r>
            <a:endParaRPr lang="en-US" sz="2800" smtClean="0">
              <a:solidFill>
                <a:srgbClr val="B5EDFD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  <a:p>
            <a:pPr marR="0" algn="l" eaLnBrk="1" hangingPunct="1"/>
            <a:endParaRPr lang="ru-RU" sz="240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R="0" algn="l" eaLnBrk="1" hangingPunct="1"/>
            <a:endParaRPr lang="ru-RU" sz="2400" smtClean="0">
              <a:latin typeface="Times New Roman" pitchFamily="18" charset="0"/>
            </a:endParaRPr>
          </a:p>
          <a:p>
            <a:pPr marR="0" algn="l" eaLnBrk="1" hangingPunct="1"/>
            <a:endParaRPr lang="ru-RU" sz="2400" smtClean="0">
              <a:latin typeface="Times New Roman" pitchFamily="18" charset="0"/>
            </a:endParaRPr>
          </a:p>
          <a:p>
            <a:pPr marR="0" algn="l" eaLnBrk="1" hangingPunct="1"/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76250"/>
            <a:ext cx="6059488" cy="2762250"/>
          </a:xfrm>
        </p:spPr>
        <p:txBody>
          <a:bodyPr/>
          <a:lstStyle/>
          <a:p>
            <a:pPr marR="0" algn="l" eaLnBrk="1" hangingPunct="1"/>
            <a:r>
              <a:rPr lang="ru-RU" sz="3000" dirty="0" smtClean="0">
                <a:solidFill>
                  <a:srgbClr val="002060"/>
                </a:solidFill>
                <a:latin typeface="Verdana" pitchFamily="34" charset="0"/>
              </a:rPr>
              <a:t>Ежедневно выйду за порог,</a:t>
            </a:r>
          </a:p>
          <a:p>
            <a:pPr marR="0" algn="l" eaLnBrk="1" hangingPunct="1"/>
            <a:r>
              <a:rPr lang="ru-RU" sz="3000" dirty="0" smtClean="0">
                <a:solidFill>
                  <a:srgbClr val="002060"/>
                </a:solidFill>
                <a:latin typeface="Verdana" pitchFamily="34" charset="0"/>
              </a:rPr>
              <a:t>Пусть пурга иль тают ручейки…</a:t>
            </a:r>
          </a:p>
          <a:p>
            <a:pPr marR="0" algn="l" eaLnBrk="1" hangingPunct="1"/>
            <a:r>
              <a:rPr lang="ru-RU" sz="3000" dirty="0" smtClean="0">
                <a:solidFill>
                  <a:srgbClr val="002060"/>
                </a:solidFill>
                <a:latin typeface="Verdana" pitchFamily="34" charset="0"/>
              </a:rPr>
              <a:t>Есть святое право на урок:</a:t>
            </a:r>
          </a:p>
          <a:p>
            <a:pPr marR="0" algn="l" eaLnBrk="1" hangingPunct="1"/>
            <a:r>
              <a:rPr lang="ru-RU" sz="3000" dirty="0" smtClean="0">
                <a:solidFill>
                  <a:srgbClr val="002060"/>
                </a:solidFill>
                <a:latin typeface="Verdana" pitchFamily="34" charset="0"/>
              </a:rPr>
              <a:t>Ждут меня мои ученики.</a:t>
            </a:r>
          </a:p>
        </p:txBody>
      </p:sp>
      <p:pic>
        <p:nvPicPr>
          <p:cNvPr id="24582" name="Picture 6" descr="SCR_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200400"/>
            <a:ext cx="5083174" cy="323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 descr="SDV_0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609600"/>
            <a:ext cx="2830512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400" smtClean="0">
                <a:solidFill>
                  <a:schemeClr val="accent2"/>
                </a:solidFill>
              </a:rPr>
              <a:t>Задачи: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 </a:t>
            </a:r>
            <a:r>
              <a:rPr lang="ru-RU" smtClean="0"/>
              <a:t>обеспечить благоприятную адаптацию ребенка в школе; 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mtClean="0"/>
              <a:t>оптимизировать учебную нагрузку обучающихся; 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mtClean="0"/>
              <a:t>улучшить условия для развития ребенка; 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mtClean="0"/>
              <a:t>учесть возрастные и индивидуальные особенности обучающихся.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accent2"/>
                </a:solidFill>
              </a:rPr>
              <a:t>Направления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  <a:p>
            <a:pPr algn="l" eaLnBrk="1" hangingPunct="1"/>
            <a:r>
              <a:rPr lang="ru-RU" sz="3600" smtClean="0"/>
              <a:t>спортивно-</a:t>
            </a:r>
            <a:r>
              <a:rPr lang="en-US" sz="3600" smtClean="0"/>
              <a:t> </a:t>
            </a:r>
            <a:r>
              <a:rPr lang="ru-RU" sz="3600" smtClean="0"/>
              <a:t>оздоровительное</a:t>
            </a:r>
          </a:p>
          <a:p>
            <a:pPr algn="l" eaLnBrk="1" hangingPunct="1"/>
            <a:r>
              <a:rPr lang="ru-RU" sz="3600" smtClean="0"/>
              <a:t>духовно-</a:t>
            </a:r>
            <a:r>
              <a:rPr lang="en-US" sz="3600" smtClean="0"/>
              <a:t> </a:t>
            </a:r>
            <a:r>
              <a:rPr lang="ru-RU" sz="3600" smtClean="0"/>
              <a:t>нравственное</a:t>
            </a:r>
          </a:p>
          <a:p>
            <a:pPr algn="l" eaLnBrk="1" hangingPunct="1"/>
            <a:r>
              <a:rPr lang="ru-RU" sz="3600" smtClean="0"/>
              <a:t>социальное</a:t>
            </a:r>
          </a:p>
          <a:p>
            <a:pPr algn="l" eaLnBrk="1" hangingPunct="1"/>
            <a:r>
              <a:rPr lang="ru-RU" sz="3600" smtClean="0"/>
              <a:t>общеинтеллектуальное</a:t>
            </a:r>
          </a:p>
          <a:p>
            <a:pPr algn="l" eaLnBrk="1" hangingPunct="1"/>
            <a:r>
              <a:rPr lang="ru-RU" sz="3600" smtClean="0"/>
              <a:t>общекультурное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620000" cy="304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smtClean="0">
                <a:solidFill>
                  <a:schemeClr val="accent2"/>
                </a:solidFill>
              </a:rPr>
              <a:t>Формы</a:t>
            </a:r>
            <a:r>
              <a:rPr lang="ru-RU" sz="4400" smtClean="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066800"/>
            <a:ext cx="7848600" cy="52578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экскурсии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 кружки 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секции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конференции 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диспуты 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школьные научные общества 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олимпиады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соревнования 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поисковые и научные исследования 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социальные проекты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ru-RU" sz="2800" smtClean="0"/>
              <a:t>общественно полезные практики и др.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</a:t>
            </a:r>
            <a:endParaRPr lang="ru-RU" sz="2800" b="1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77724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smtClean="0">
                <a:solidFill>
                  <a:schemeClr val="accent2"/>
                </a:solidFill>
              </a:rPr>
              <a:t>Типы организационных моделей внеурочной деятельности</a:t>
            </a:r>
            <a:r>
              <a:rPr lang="ru-RU" sz="4400" smtClean="0"/>
              <a:t> </a:t>
            </a:r>
            <a:br>
              <a:rPr lang="ru-RU" sz="4400" smtClean="0"/>
            </a:br>
            <a:endParaRPr lang="ru-RU" sz="44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8305800" cy="4343400"/>
          </a:xfrm>
        </p:spPr>
        <p:txBody>
          <a:bodyPr/>
          <a:lstStyle/>
          <a:p>
            <a:pPr algn="l" eaLnBrk="1" hangingPunct="1"/>
            <a:r>
              <a:rPr lang="ru-RU" b="1" smtClean="0"/>
              <a:t>модель дополнительного образования </a:t>
            </a:r>
          </a:p>
          <a:p>
            <a:pPr algn="l" eaLnBrk="1" hangingPunct="1"/>
            <a:r>
              <a:rPr lang="ru-RU" b="1" smtClean="0"/>
              <a:t>модель «школы полного дня»</a:t>
            </a:r>
            <a:r>
              <a:rPr lang="ru-RU" smtClean="0"/>
              <a:t>; </a:t>
            </a:r>
          </a:p>
          <a:p>
            <a:pPr algn="l" eaLnBrk="1" hangingPunct="1"/>
            <a:r>
              <a:rPr lang="ru-RU" b="1" smtClean="0"/>
              <a:t>оптимизационная модель </a:t>
            </a:r>
          </a:p>
          <a:p>
            <a:pPr algn="l" eaLnBrk="1" hangingPunct="1"/>
            <a:r>
              <a:rPr lang="ru-RU" b="1" smtClean="0"/>
              <a:t>инновационно- образовательная модель</a:t>
            </a:r>
            <a:r>
              <a:rPr lang="ru-RU" smtClean="0"/>
              <a:t>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</a:rPr>
              <a:t>Модель дополнительного образования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опирается на преимущественное использование потенциала внутришкольного дополнительного образования и на сотрудничество с учреждениями дополнительного образования детей.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</a:rPr>
              <a:t>Модель</a:t>
            </a:r>
            <a:br>
              <a:rPr lang="ru-RU" sz="3600" b="1" smtClean="0">
                <a:solidFill>
                  <a:schemeClr val="accent2"/>
                </a:solidFill>
              </a:rPr>
            </a:br>
            <a:r>
              <a:rPr lang="ru-RU" sz="3600" b="1" smtClean="0">
                <a:solidFill>
                  <a:schemeClr val="accent2"/>
                </a:solidFill>
              </a:rPr>
              <a:t> «школы полного дня»</a:t>
            </a:r>
            <a:endParaRPr lang="ru-RU" sz="3600" smtClean="0">
              <a:solidFill>
                <a:schemeClr val="accent2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реализация внеурочной деятельности преимущественно воспитателями групп продленного дня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718</TotalTime>
  <Words>887</Words>
  <Application>Microsoft Office PowerPoint</Application>
  <PresentationFormat>Экран (4:3)</PresentationFormat>
  <Paragraphs>191</Paragraphs>
  <Slides>32</Slides>
  <Notes>6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Городская</vt:lpstr>
      <vt:lpstr>Презентация</vt:lpstr>
      <vt:lpstr>Слайд 1</vt:lpstr>
      <vt:lpstr>Организация внеучебной (внеурочной) деятельности при введении ФГОС НОО второго поколения  на первой ступени обучения</vt:lpstr>
      <vt:lpstr>Внеучебная (внеурочная) деятельность</vt:lpstr>
      <vt:lpstr>Задачи:</vt:lpstr>
      <vt:lpstr>Направления</vt:lpstr>
      <vt:lpstr>Формы </vt:lpstr>
      <vt:lpstr>Типы организационных моделей внеурочной деятельности  </vt:lpstr>
      <vt:lpstr>Модель дополнительного образования</vt:lpstr>
      <vt:lpstr>Модель  «школы полного дня»</vt:lpstr>
      <vt:lpstr>Оптимизационная модель</vt:lpstr>
      <vt:lpstr>Инновационно- образовательная модель</vt:lpstr>
      <vt:lpstr>Направления воспитательной работы</vt:lpstr>
      <vt:lpstr>Патриотическое направление</vt:lpstr>
      <vt:lpstr>Образовательное направление</vt:lpstr>
      <vt:lpstr>Спортивно-оздоровительное направление</vt:lpstr>
      <vt:lpstr>Художественно-эстетические направление</vt:lpstr>
      <vt:lpstr>Результаты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ВИТАМИН -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1</cp:lastModifiedBy>
  <cp:revision>94</cp:revision>
  <cp:lastPrinted>1601-01-01T00:00:00Z</cp:lastPrinted>
  <dcterms:created xsi:type="dcterms:W3CDTF">2011-05-31T21:36:10Z</dcterms:created>
  <dcterms:modified xsi:type="dcterms:W3CDTF">2014-01-08T14:03:43Z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