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33" r:id="rId5"/>
  </p:sldMasterIdLst>
  <p:notesMasterIdLst>
    <p:notesMasterId r:id="rId23"/>
  </p:notesMasterIdLst>
  <p:sldIdLst>
    <p:sldId id="258" r:id="rId6"/>
    <p:sldId id="259" r:id="rId7"/>
    <p:sldId id="260" r:id="rId8"/>
    <p:sldId id="261" r:id="rId9"/>
    <p:sldId id="262" r:id="rId10"/>
    <p:sldId id="264" r:id="rId11"/>
    <p:sldId id="278" r:id="rId12"/>
    <p:sldId id="281" r:id="rId13"/>
    <p:sldId id="283" r:id="rId14"/>
    <p:sldId id="268" r:id="rId15"/>
    <p:sldId id="269" r:id="rId16"/>
    <p:sldId id="267" r:id="rId17"/>
    <p:sldId id="270" r:id="rId18"/>
    <p:sldId id="285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 varScale="1">
        <p:scale>
          <a:sx n="61" d="100"/>
          <a:sy n="61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EF18-B791-412A-A175-CF68135AD59C}" type="datetimeFigureOut">
              <a:rPr lang="ru-RU" smtClean="0"/>
              <a:pPr/>
              <a:t>27.03.2013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B3D1-4F66-4344-A2C9-B591C9A3E4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2488F-6A93-4D31-8352-39A9C7D5FED5}" type="slidenum">
              <a:rPr 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B3D1-4F66-4344-A2C9-B591C9A3E48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45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CAB63D-EBC9-4F56-84CF-B038C9151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5211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9F25E0-E63A-4107-8EEE-346D2F139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02796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F02012-C8FB-4B4B-8F0A-B95BA360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26902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90AE3-A8B3-4A15-B8FC-489BDC2DB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7549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D0DE-BB21-413F-AD47-EDE6052CA0F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0591-CD35-4C87-988C-FA7FCD33B3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0269-5381-41B3-8D22-5539587358C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B1B6-D929-4EC0-8093-B1656D2050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89CB-DF08-4F81-BF55-09FFF052614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2880-E01F-471A-8FC8-825933FD1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D91C-0317-41FD-B51C-5330FC27699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3906-757D-4B7A-98DA-A0358D48FC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6062-E9D0-4262-904C-747D332870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B113-F5C7-441D-9E71-70CC1B6EB0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0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BE52-B9E2-46B6-8FF4-8E5CE271442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112A-D5DE-4922-939B-7804BC8C4E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BCFC-5189-4A51-BE7E-3195074BEAA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3225-95B5-4C9F-9A78-B870D48C7F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2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8BC4C3-5F43-4B24-98C9-4C0128D69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2144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7D5F-0E07-487D-B848-107AAF59FE7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8C94-54F7-4D6D-88F9-53C11B8CA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913B-D53B-48D5-B9E7-D609E23E4EC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0418-2BEA-40F8-8146-00F966C05D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9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BDC6-3762-4048-82F5-1E112EA73D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0D1-4481-4DF3-B0EB-0E0098EE0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FF2C-34E6-4F3E-A3A6-034ECD967E4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4020-199D-42E2-89AE-710675230D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69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4AB4-64AE-4F66-ACC8-BC9351DE574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4DE6-458F-496D-BCF9-9A42F8436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4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59A7-2B12-4D72-98D4-A725D8961BF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E32E-A329-414F-AF5F-7431B7D8B4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26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8DF7-000D-4095-AD94-27961B61A8B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0390-FEEC-4632-B552-9669084A7E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7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8A51-97A7-458D-95D4-420C9115653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35ED-9628-4D32-B337-FE24ACA2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9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BDF3-C9AF-4203-BD32-BF8C43C3339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FEB47-109E-4C13-9DB6-266810DA2E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9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9452-2E0F-4895-BCD2-A1B353CB0C9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C53AD-B3DE-4668-8892-3839A6C1DD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E752B9-DBB2-435A-9822-4EA9690E4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9676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FBCF-17B5-4BBF-AB23-9272293464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E41A-DA7C-4E48-AC7F-7659BFBFC0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2609-81F1-42B3-AD36-B1092CDC833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9092-9774-4D23-BBFD-16EF0C139E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3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C85-9EEE-4587-A9FD-399F6D22746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746E-A9C0-4DAA-88FB-A6B6DA1796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17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DD41-F77E-4652-87C6-1CE5E8A820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EC0C-3B10-4741-A769-C0AAC1427E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22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2348-DB77-4FF3-A9FE-45E62590BBC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640C-1926-4A49-BF74-AAC222D18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89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0946-4594-4D94-9ABB-C90E89124E2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45CF-22C6-4E5B-B1D5-C0C9EF3D95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0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CA9C-B8FF-45DE-9A6F-FAA0D981A8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9B3D-C2C4-4632-A325-99BCD38284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2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FBD7-C421-47AA-9CFA-FD2F62F1465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EEEB-DCAF-4CF9-ACA9-226502496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4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B968-4BF0-4FFF-B6D0-785BF4D06C7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E3D5-C670-48BC-9034-1F0A940582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64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C6CA-65DC-4156-A99D-45873E472A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37DD-460B-48F0-9CA9-D995D4155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893CD8-90F9-4D50-BC1E-96B335EDB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13358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666F-39F5-409A-9527-5B37B0AAFF6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D057-063A-420E-B16B-672BA5AB17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33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0947-BBE5-40A8-B725-1E4E56B3955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015A-A883-4C4A-9F5C-F5624F8D1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30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EE8E-CE50-4434-9E17-AE10B290B7E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01EF-F09E-40BA-9B96-E24601E09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1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DD76-77B2-417B-A23D-A01D6B960E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46B2-F038-48BA-BD1B-022848C74A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8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DF09-3E65-4F6D-9B5A-31AA69C6B58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B94A-402E-4BFB-AE0C-D525D98435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69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A2EB-FEE4-4A50-9B19-F9A9E75681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ED47-AF42-4C77-B925-87D0E60EAC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76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30D99-7466-4EDD-881C-851D50BC814A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738230A-04E9-4589-9DB8-61C78BFC0C2F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31D3A-E3B1-4E45-9419-CB50EAC7DBE3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19D24AF-78A7-434F-B243-03846C85D6D6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27F90-E3E8-4CA7-A1C6-A7E57EF7FEDC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391A2-A85E-4A69-98B6-A0DEF09AD362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A1DD5-B439-424E-BF7B-474B8A891168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37CDB-184C-4881-B57B-075F3E9D9B7D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966A5F-4749-4CE6-8A7F-0AB3FC275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1841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A4CDA-D5A4-4A3C-922E-50ED11C4DBBD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180A3C5-CB53-4687-B457-E757CB543740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16A0A-BA6E-483F-B2BC-FA80E6FE1287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66CCC-0C8C-44B7-A2D4-1AC91CF7CFD3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55212-0BB2-4F52-B6D7-B7D10A16E59A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09870-05F2-461B-A4A9-0A25B5FB263F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D4050-42E0-46CE-88DA-355D1FD4D6F4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DC2CC-4F74-4D47-94D7-6F837646D2C6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A2BC2-429B-4D18-A914-723746451995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05FE-90DC-4684-8414-36F6A6E483AA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F174A-3341-4E93-A4A2-0E60EB4F763E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358C-EA7D-485E-9572-2818844714EB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45CBB-24BE-4BBE-80AB-E161DCF5373D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4E263-9958-44B1-8879-E21CEA430A83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66D1C0-713C-445B-9AC0-CF7D1EB66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149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BB8CB-1722-47E5-BE54-18D1E546A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269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9746A0-602B-49F2-A0C1-4A74C273E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3812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2C8582-388F-4807-B911-22156AB24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223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20.01.2009 г.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trips dir="r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B19BD-114F-484C-ACCB-627686CF1748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9A75A-805A-4268-80FA-6581F6BA3E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9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0D85C-4857-4BA9-8206-AC2F5F891FA0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F2E2B-A1EE-415D-A6DC-DD0FFC5249F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69D16-0B78-46EF-88F8-DF4CE51EAAE0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DC6FC-DBC6-4B4B-8B8B-EF5FAD651F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57188" y="2813050"/>
            <a:ext cx="8358187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Современный урок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в условиях реализации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-4277"/>
          <a:stretch>
            <a:fillRect/>
          </a:stretch>
        </p:blipFill>
        <p:spPr bwMode="auto">
          <a:xfrm>
            <a:off x="2339975" y="188913"/>
            <a:ext cx="46085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500063"/>
            <a:ext cx="642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              </a:t>
            </a:r>
            <a:endParaRPr lang="ru-RU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343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038" y="332656"/>
            <a:ext cx="7313612" cy="532859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Структура урока в рамках деятельностного подхода.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1.Организационный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момент.</a:t>
            </a:r>
            <a:r>
              <a:rPr lang="ru-RU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включение учащихся в деятельность на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личностно - значимом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уровне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«Хочу, потому что могу».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5365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7063"/>
            <a:ext cx="169168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452320" cy="5832648"/>
          </a:xfrm>
        </p:spPr>
        <p:txBody>
          <a:bodyPr/>
          <a:lstStyle/>
          <a:p>
            <a:pPr lvl="0" algn="ctr" eaLnBrk="1" hangingPunct="1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II. Актуализация знаний.</a:t>
            </a:r>
            <a:b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Цель</a:t>
            </a: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III. Постановка учебной </a:t>
            </a:r>
            <a:r>
              <a:rPr lang="ru-RU" sz="2800" b="1" kern="1200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задачи.</a:t>
            </a:r>
            <a:r>
              <a:rPr lang="ru-RU" sz="2800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800" kern="1200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             </a:t>
            </a:r>
            <a:r>
              <a:rPr lang="ru-RU" sz="24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Цель</a:t>
            </a:r>
            <a:r>
              <a:rPr lang="ru-RU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:</a:t>
            </a:r>
            <a:r>
              <a:rPr lang="ru-RU" sz="2400" b="1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обсуждение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затруднений</a:t>
            </a:r>
            <a: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(«Почему возникли затруднения?»,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«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Чего мы ещё не знаем?»); 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проговаривание цели урока в виде вопроса, на который предстоит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ответить, или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в виде темы урока.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919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20680"/>
          </a:xfrm>
        </p:spPr>
        <p:txBody>
          <a:bodyPr/>
          <a:lstStyle/>
          <a:p>
            <a:pPr lvl="0" algn="ctr" eaLnBrk="1" hangingPunct="1"/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IV. «Открытие нового знания»</a:t>
            </a:r>
            <a:r>
              <a:rPr lang="ru-RU" sz="28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8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(построение проекта выхода из затруднения).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Этап изучения новых знаний и способов </a:t>
            </a:r>
            <a: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действий.</a:t>
            </a: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V</a:t>
            </a:r>
            <a:r>
              <a:rPr lang="ru-RU" sz="2800" b="1" dirty="0">
                <a:solidFill>
                  <a:srgbClr val="C00000"/>
                </a:solidFill>
                <a:effectLst/>
                <a:cs typeface="Times New Roman" pitchFamily="18" charset="0"/>
              </a:rPr>
              <a:t>. Первичное закрепление</a:t>
            </a:r>
            <a:r>
              <a:rPr lang="ru-RU" sz="2800" b="1" dirty="0"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r>
              <a:rPr lang="ru-RU" sz="2800" dirty="0">
                <a:effectLst/>
                <a:cs typeface="Times New Roman" pitchFamily="18" charset="0"/>
              </a:rPr>
              <a:t> </a:t>
            </a:r>
            <a:br>
              <a:rPr lang="ru-RU" sz="2800" dirty="0">
                <a:effectLst/>
                <a:cs typeface="Times New Roman" pitchFamily="18" charset="0"/>
              </a:rPr>
            </a:br>
            <a:r>
              <a:rPr lang="ru-RU" sz="2400" i="1" dirty="0">
                <a:effectLst/>
                <a:cs typeface="Times New Roman" pitchFamily="18" charset="0"/>
              </a:rPr>
              <a:t>Этап закрепления  знаний и способов действий</a:t>
            </a:r>
            <a:br>
              <a:rPr lang="ru-RU" sz="2400" i="1" dirty="0">
                <a:effectLst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cs typeface="Times New Roman" pitchFamily="18" charset="0"/>
              </a:rPr>
              <a:t>проговаривание нового знания, </a:t>
            </a: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запись </a:t>
            </a:r>
            <a:r>
              <a:rPr lang="ru-RU" sz="2400" dirty="0">
                <a:solidFill>
                  <a:srgbClr val="000000"/>
                </a:solidFill>
                <a:effectLst/>
                <a:cs typeface="Times New Roman" pitchFamily="18" charset="0"/>
              </a:rPr>
              <a:t>в виде опорного </a:t>
            </a: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сигнала.</a:t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VI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. </a:t>
            </a:r>
            <a:r>
              <a:rPr lang="ru-RU" sz="2800" b="1" kern="1200" dirty="0" smtClean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Самоанализ 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и самоконтроль</a:t>
            </a:r>
            <a:r>
              <a:rPr lang="ru-RU" sz="28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8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Этап  применения  знаний и способов действий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каждый для себя должен сделать вывод о том, что он уже умеет.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endParaRPr lang="ru-RU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414135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5530626"/>
          </a:xfrm>
        </p:spPr>
        <p:txBody>
          <a:bodyPr/>
          <a:lstStyle/>
          <a:p>
            <a:pPr lvl="0" algn="ctr" eaLnBrk="1" hangingPunct="1"/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VII.  Включение нового знания</a:t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в систему знаний и повторение.</a:t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VIII.   Рефлексия.</a:t>
            </a:r>
            <a:r>
              <a:rPr lang="ru-RU" sz="2800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осознание учащимися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своей УД,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самооценка результатов деятельности своей и всего класса.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4" descr="j0408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005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298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75" y="214313"/>
          <a:ext cx="8143876" cy="5942012"/>
        </p:xfrm>
        <a:graphic>
          <a:graphicData uri="http://schemas.openxmlformats.org/drawingml/2006/table">
            <a:tbl>
              <a:tblPr/>
              <a:tblGrid>
                <a:gridCol w="1785938"/>
                <a:gridCol w="3214688"/>
                <a:gridCol w="3143250"/>
              </a:tblGrid>
              <a:tr h="24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Оценивание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выясняет у учащихся,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8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prstClr val="black"/>
                </a:solidFill>
              </a:rPr>
              <a:t>ФГОС</a:t>
            </a:r>
            <a:r>
              <a:rPr lang="ru-RU" sz="16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4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19539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rgbClr val="00B050"/>
                </a:solidFill>
              </a:rPr>
              <a:t>Современный урок – это урок, характеризующийся следующими признаками:</a:t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800" i="1" dirty="0" smtClean="0">
                <a:solidFill>
                  <a:srgbClr val="00B050"/>
                </a:solidFill>
              </a:rPr>
              <a:t/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главной целью урока является развитие каждой личности, в процессе обучения и воспитания;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реализуется 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личностно – ориентированный подход к обучению;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реализуется </a:t>
            </a:r>
            <a:r>
              <a:rPr lang="ru-RU" sz="2400" b="1" i="1" dirty="0" err="1" smtClean="0">
                <a:solidFill>
                  <a:schemeClr val="tx1"/>
                </a:solidFill>
                <a:effectLst/>
              </a:rPr>
              <a:t>деятельностный</a:t>
            </a:r>
            <a:r>
              <a:rPr lang="ru-RU" sz="2400" b="1" i="1" dirty="0" smtClean="0">
                <a:solidFill>
                  <a:schemeClr val="tx1"/>
                </a:solidFill>
                <a:effectLst/>
              </a:rPr>
              <a:t> подход;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организация урока динамична и вариативна;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используются современные педагогические технологии;</a:t>
            </a:r>
            <a:r>
              <a:rPr lang="ru-RU" sz="24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</a:rPr>
            </a:br>
            <a:endParaRPr lang="ru-RU" sz="2400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56770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785813" y="466954"/>
            <a:ext cx="7500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alibri" charset="-52"/>
                <a:cs typeface="Times New Roman" pitchFamily="18" charset="0"/>
              </a:rPr>
              <a:t>Учитель,</a:t>
            </a:r>
            <a:r>
              <a:rPr lang="ru-RU" sz="2800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  <a:endParaRPr 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144610"/>
            <a:ext cx="5040559" cy="36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29684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7544" y="-430886"/>
            <a:ext cx="83581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Учить детей сегодня трудно,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И раньше было нелегко,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Читать, считать, писать учили: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«Дает корова молоко».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 ХХ1 – век открытий,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инноваций, новизны,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Но от учителя зависит,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Какими дети быть должны.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-4277"/>
          <a:stretch>
            <a:fillRect/>
          </a:stretch>
        </p:blipFill>
        <p:spPr bwMode="auto">
          <a:xfrm>
            <a:off x="5572132" y="3929066"/>
            <a:ext cx="3096343" cy="24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2965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260350"/>
            <a:ext cx="7313612" cy="5184775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Урок есть часть жизни ребенка, и проживание этой жизни должно совершаться на уровне высокой культуры.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Урок – главная составная часть учебного процесса.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Учебная деятельность учителя и учащегося в значительной мере 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сосредотачивается на уроке.</a:t>
            </a:r>
          </a:p>
        </p:txBody>
      </p:sp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2272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6640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/>
              </a:rPr>
              <a:t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a:t>
            </a:r>
            <a:endParaRPr lang="ru-RU" sz="3600" dirty="0">
              <a:effectLst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24479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5129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116013" y="857250"/>
            <a:ext cx="7764462" cy="545207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dirty="0" smtClean="0"/>
              <a:t>Особое место в образовательном процессе занимает система УУД учащихся: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коммуникативные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 познавательные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 личностные 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регулятивные       </a:t>
            </a:r>
          </a:p>
          <a:p>
            <a:pPr marL="0" indent="0" algn="ctr" eaLnBrk="1" hangingPunct="1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  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dirty="0" smtClean="0"/>
          </a:p>
        </p:txBody>
      </p:sp>
      <p:sp>
        <p:nvSpPr>
          <p:cNvPr id="23555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23556" name="Picture 4" descr="j0408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005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7220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6175524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/>
              </a:rPr>
              <a:t>Учебная ситуация </a:t>
            </a:r>
            <a:r>
              <a:rPr lang="ru-RU" dirty="0" smtClean="0"/>
              <a:t>– </a:t>
            </a:r>
            <a:r>
              <a:rPr lang="ru-RU" sz="3600" b="1" i="1" dirty="0" smtClean="0">
                <a:effectLst/>
              </a:rPr>
              <a:t>это такая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или предлагают свое описание, частично запоминают.    </a:t>
            </a:r>
            <a:endParaRPr lang="ru-RU" sz="3600" b="1" i="1" dirty="0">
              <a:effectLst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86066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1196752"/>
            <a:ext cx="7313612" cy="4968551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Создание учебной ситуации должно строится с учетом: 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возраста ребенка;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специфики учебного предмета;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меры </a:t>
            </a:r>
            <a:r>
              <a:rPr lang="ru-RU" b="1" i="1" dirty="0" err="1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сформированности</a:t>
            </a: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 универсальных учебных действий учащихся;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endParaRPr lang="ru-RU" b="1" i="1" dirty="0" smtClean="0">
              <a:solidFill>
                <a:srgbClr val="DE0CB1"/>
              </a:solidFill>
              <a:latin typeface="Calibri" charset="-52"/>
            </a:endParaRPr>
          </a:p>
        </p:txBody>
      </p:sp>
      <p:pic>
        <p:nvPicPr>
          <p:cNvPr id="34819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55562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324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85720" y="1346708"/>
          <a:ext cx="8643998" cy="491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683"/>
                <a:gridCol w="2930729"/>
                <a:gridCol w="3357586"/>
              </a:tblGrid>
              <a:tr h="7249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598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Подготовка уроку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Учитель пользуется жестко структурным конспектом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Учитель пользуется сценарным планом урока</a:t>
                      </a:r>
                      <a:r>
                        <a:rPr lang="ru-RU" sz="18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b="1" i="1" dirty="0"/>
                    </a:p>
                  </a:txBody>
                  <a:tcPr/>
                </a:tc>
              </a:tr>
              <a:tr h="15061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Основные этапы урока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Объяснение и закрепление учебного материала.</a:t>
                      </a:r>
                    </a:p>
                    <a:p>
                      <a:pPr algn="ctr"/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Большое количество времени занимает речь учителя.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Самостоятельная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 обучающихся.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56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Главная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цель учителя на уроке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Успеть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выполнить все, что запланировано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Организовать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 детей: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 поиску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и обработке информации;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обобщению способов действия;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постановке учебной задачи;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14282" y="1500173"/>
          <a:ext cx="8715436" cy="511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151"/>
                <a:gridCol w="2954950"/>
                <a:gridCol w="338533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Формулировка заданий для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Формулировки: решите, спишите, сравните, найдите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Формулировки: проанализируйте, докажите, выразите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символом, создайте схему или модель, измените, придумайте. 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71571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Форма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Преимущественно фронтальная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Преимущественно групповая и /или индивидуальная</a:t>
                      </a:r>
                    </a:p>
                  </a:txBody>
                  <a:tcPr/>
                </a:tc>
              </a:tr>
              <a:tr h="16182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Взаимодействие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 родителями обучающихся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Родители не включены в образовательный процесс.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Информированность родителей обучающихся. Они имеют возможность участвовать в образовательном процессе.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14282" y="1346708"/>
          <a:ext cx="8786874" cy="508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2928958"/>
                <a:gridCol w="3571900"/>
              </a:tblGrid>
              <a:tr h="653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Образовательная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среда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Создается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учителем.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Выставки работ обучающихся.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Создается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обучающимися.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Дети изготавливают учебный материал, проводят презентации.</a:t>
                      </a: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обучения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предметные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результаты;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 портфолио обучающегося;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основная оценка- оценка учителя;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важны положительные оценки учеников по итогам контрольных работ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не только предметные результаты, но и личностные, </a:t>
                      </a:r>
                      <a:r>
                        <a:rPr lang="ru-RU" sz="1600" b="1" i="1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создание </a:t>
                      </a:r>
                      <a:r>
                        <a:rPr lang="ru-RU" sz="1600" b="1" i="1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ориентир на самооценку обучающегося, формирование адекватной самооценки;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Учет динамики результатов обучения детей относительно самих  себя. Оценка промежуточных результатов обучения;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708</Words>
  <Application>Microsoft Office PowerPoint</Application>
  <PresentationFormat>Экран (4:3)</PresentationFormat>
  <Paragraphs>140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Шаблон оформления 'Надпись крупным планом'</vt:lpstr>
      <vt:lpstr>1_Равновесие</vt:lpstr>
      <vt:lpstr>2_Равновесие</vt:lpstr>
      <vt:lpstr>Равновесие</vt:lpstr>
      <vt:lpstr>Трек</vt:lpstr>
      <vt:lpstr>Презентация PowerPoint</vt:lpstr>
      <vt:lpstr>Урок есть часть жизни ребенка, и проживание этой жизни должно совершаться на уровне высокой культуры. Урок – главная составная часть учебного процесса. Учебная деятельность учителя и учащегося в значительной мере  сосредотачивается на уроке.</vt:lpstr>
      <vt:lpstr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vt:lpstr>
      <vt:lpstr>Презентация PowerPoint</vt:lpstr>
      <vt:lpstr>Учебная ситуация – это такая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или предлагают свое описание, частично запоминают.    </vt:lpstr>
      <vt:lpstr>   Создание учебной ситуации должно строится с учетом:   возраста ребенка;  специфики учебного предмета;  меры сформированности универсальных учебных действий учащихся;     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Структура урока в рамках деятельностного подхода.  1.Организационный момент. Цель: включение учащихся в деятельность на личностно - значимом уровне.  «Хочу, потому что могу». </vt:lpstr>
      <vt:lpstr>II. Актуализация знаний. Цель: повторение изученного материала, необходимого для «открытия нового знания», и выявление затруднений в индивидуальной деятельности каждого учащегося.  III. Постановка учебной задачи.               Цель: обсуждение затруднений  («Почему возникли затруднения?»,  «Чего мы ещё не знаем?»);  проговаривание цели урока в виде вопроса, на который предстоит ответить, или в виде темы урока. </vt:lpstr>
      <vt:lpstr>IV. «Открытие нового знания»  (построение проекта выхода из затруднения).  Этап изучения новых знаний и способов действий.  V. Первичное закрепление.  Этап закрепления  знаний и способов действий  Цель: проговаривание нового знания,  запись в виде опорного сигнала.  VI. Самоанализ и самоконтроль  Этап  применения  знаний и способов действий  Цель: каждый для себя должен сделать вывод о том, что он уже умеет. </vt:lpstr>
      <vt:lpstr>VII.  Включение нового знания  в систему знаний и повторение.   VIII.   Рефлексия. Цель: осознание учащимися своей УД, самооценка результатов деятельности своей и всего класса. </vt:lpstr>
      <vt:lpstr>Презентация PowerPoint</vt:lpstr>
      <vt:lpstr>Современный урок – это урок, характеризующийся следующими признаками:  - главной целью урока является развитие каждой личности, в процессе обучения и воспитания;  - на уроке реализуется  личностно – ориентированный подход к обучению;  - на уроке реализуется деятельностный подход;  - организация урока динамична и вариативна;  - на уроке используются современные педагогические технологии;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36</cp:revision>
  <dcterms:created xsi:type="dcterms:W3CDTF">2013-03-26T15:59:35Z</dcterms:created>
  <dcterms:modified xsi:type="dcterms:W3CDTF">2013-03-27T14:39:41Z</dcterms:modified>
</cp:coreProperties>
</file>