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97" r:id="rId3"/>
  </p:sldMasterIdLst>
  <p:notesMasterIdLst>
    <p:notesMasterId r:id="rId21"/>
  </p:notesMasterIdLst>
  <p:sldIdLst>
    <p:sldId id="261" r:id="rId4"/>
    <p:sldId id="260" r:id="rId5"/>
    <p:sldId id="259" r:id="rId6"/>
    <p:sldId id="27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6" r:id="rId15"/>
    <p:sldId id="272" r:id="rId16"/>
    <p:sldId id="270" r:id="rId17"/>
    <p:sldId id="275" r:id="rId18"/>
    <p:sldId id="268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81649-C387-48AF-9751-0DF96B2B50CC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AEB99-A7F9-475E-B084-93E159FF1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1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7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31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89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6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4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31CB0D-B66F-4C04-BF12-8F9C688A5726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4B13A2-F8CC-46B2-BC79-141CAAD0CAD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31CB0D-B66F-4C04-BF12-8F9C688A5726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5871B4-E2CB-4E8F-8CCB-9DA20952BE06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07F0A9-6E79-4CAA-B1B1-834F528AC0D3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CD2EC1-189D-48E7-96CC-43ACAB0DF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2B17F3-1FBC-4DCE-AF64-B9D5E4C4C5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2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2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370B7D-E558-4CED-8705-1DD35CEAA6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CD2EC1-189D-48E7-96CC-43ACAB0DF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FF02F7-B0F4-4FB3-9C27-6D74EDCDC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330D9D-E542-4FF9-A85F-456D3B3F2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1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1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D7BCF-2B3D-4389-A4C1-A6B10F692B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3981F4-E914-4CA1-9803-B19D4147D0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11CB96-6F9B-4569-9852-81D9A24B43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017490-E063-4810-A01C-77138C275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D01FD7-71CB-477F-A7F9-3F4772C0F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FF02F7-B0F4-4FB3-9C27-6D74EDCDC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153E92-72A6-4D45-854B-C7A26CC6DA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2B17F3-1FBC-4DCE-AF64-B9D5E4C4C5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31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31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370B7D-E558-4CED-8705-1DD35CEAA6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B3FB-1966-49D2-ADFA-4632739A577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4004-7DCF-412D-B4D1-FB20467F3F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886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94BB-FF33-4FB7-93BF-4B3F9536C5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2443-3258-44C9-8F51-719666759A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4421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57F9A-8672-478B-B62E-35B16B4C43D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BAB3-8CBE-471D-AD62-02C42DCB91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664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D4199-115A-4A4A-8305-3FCE5C8104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8255-067B-4899-B830-B14525F8B8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4483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824D-DE5F-4ADC-8794-E3A07AB713C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1B13-229A-4E41-8A36-6E2356F43C4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8522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9A9B-44A4-4A1D-8682-E790FDDC88B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B9646-5B18-45E1-860E-3A92E455664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284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AFA98-D955-413F-8CAA-45471B023E3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A8563-3E71-496A-B225-E79FF5690F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47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330D9D-E542-4FF9-A85F-456D3B3F2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BB96E-3D0E-41A9-A7DC-D2F13ACF6B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C55C-FE55-4EB7-AB91-BAA59520DFF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9154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BC119-2114-4C71-818C-FCC47F0A88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CEB29-38BC-406A-8F01-71571200573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047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8B3B-44E5-4FD5-94BD-ADE85A45507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7450-E05F-4C29-B694-1BFB543576E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03726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F548-9E75-4331-9880-E45C47CF7D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8E12-F4AC-4541-BD90-3F39E67636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482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9047B-7501-4423-9E82-B8EBF7DEFD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107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81D3-C745-45D1-936C-D29A8DB2BC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010006"/>
      </p:ext>
    </p:extLst>
  </p:cSld>
  <p:clrMapOvr>
    <a:masterClrMapping/>
  </p:clrMapOvr>
  <p:transition spd="slow">
    <p:pull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32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32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0D7BCF-2B3D-4389-A4C1-A6B10F692B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3981F4-E914-4CA1-9803-B19D4147D0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11CB96-6F9B-4569-9852-81D9A24B43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017490-E063-4810-A01C-77138C275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D01FD7-71CB-477F-A7F9-3F4772C0FC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153E92-72A6-4D45-854B-C7A26CC6DA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2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9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4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399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446" algn="l"/>
                <a:tab pos="1312888" algn="l"/>
                <a:tab pos="1969337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399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446" algn="l"/>
                <a:tab pos="1312888" algn="l"/>
                <a:tab pos="1969337" algn="l"/>
                <a:tab pos="2625782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4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399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446" algn="l"/>
                <a:tab pos="1312888" algn="l"/>
                <a:tab pos="1969337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47C750D-B759-4D14-87A5-00C750BC8B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20" indent="-259124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491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090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5687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28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4882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480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4075" indent="-207299" algn="ctr" defTabSz="407399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48" indent="-310948" algn="l" defTabSz="407399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20" indent="-259124" algn="l" defTabSz="407399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491" indent="-207299" algn="l" defTabSz="407399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090" indent="-207299" algn="l" defTabSz="407399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687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285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4882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480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4075" indent="-207299" algn="l" defTabSz="407399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31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59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3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  <a:tab pos="2626055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3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442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656514" algn="l"/>
                <a:tab pos="1313025" algn="l"/>
                <a:tab pos="196954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47C750D-B759-4D14-87A5-00C750BC8BB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790" indent="-259151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599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240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5880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52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16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09802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4441" indent="-207320" algn="ctr" defTabSz="407442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0981" indent="-310981" algn="l" defTabSz="407442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790" indent="-259151" algn="l" defTabSz="407442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599" indent="-207320" algn="l" defTabSz="407442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240" indent="-207320" algn="l" defTabSz="407442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5880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52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16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09802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4441" indent="-207320" algn="l" defTabSz="407442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934FF64D-0F5A-4167-BBED-F2AC1552D75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01.12.2013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34B7EB26-68C0-447C-818D-0335D2F67B98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41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hkolu.ru/user/vik-navigator/file/59774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1268760"/>
            <a:ext cx="7773120" cy="1656184"/>
          </a:xfrm>
        </p:spPr>
        <p:txBody>
          <a:bodyPr/>
          <a:lstStyle/>
          <a:p>
            <a:r>
              <a:rPr lang="ru-RU" sz="5400" b="1" dirty="0" smtClean="0"/>
              <a:t>Урок математики в 4 классе</a:t>
            </a:r>
            <a:endParaRPr lang="ru-RU" sz="5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44008" y="3068960"/>
            <a:ext cx="3600400" cy="2569232"/>
          </a:xfrm>
        </p:spPr>
        <p:txBody>
          <a:bodyPr/>
          <a:lstStyle/>
          <a:p>
            <a:r>
              <a:rPr lang="ru-RU" sz="1800" b="1" dirty="0" smtClean="0"/>
              <a:t>Учитель начальных классов</a:t>
            </a:r>
          </a:p>
          <a:p>
            <a:r>
              <a:rPr lang="ru-RU" sz="1800" b="1" dirty="0" smtClean="0"/>
              <a:t>МКОУ «Очкуровская СОШ»</a:t>
            </a:r>
          </a:p>
          <a:p>
            <a:r>
              <a:rPr lang="ru-RU" sz="1800" b="1" dirty="0" smtClean="0"/>
              <a:t>Никишина Ольга Ивановна</a:t>
            </a:r>
            <a:endParaRPr lang="ru-RU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Тема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0033CC"/>
                </a:solidFill>
              </a:rPr>
              <a:t>  </a:t>
            </a:r>
          </a:p>
          <a:p>
            <a:r>
              <a:rPr lang="ru-RU" sz="3200" b="1" i="1" dirty="0" smtClean="0">
                <a:solidFill>
                  <a:srgbClr val="0033CC"/>
                </a:solidFill>
              </a:rPr>
              <a:t>   </a:t>
            </a:r>
            <a:r>
              <a:rPr lang="ru-RU" sz="3600" b="1" i="1" dirty="0" smtClean="0">
                <a:solidFill>
                  <a:srgbClr val="0033CC"/>
                </a:solidFill>
              </a:rPr>
              <a:t>Распределительное  свойство</a:t>
            </a:r>
          </a:p>
          <a:p>
            <a:r>
              <a:rPr lang="ru-RU" sz="3600" b="1" i="1" dirty="0" smtClean="0">
                <a:solidFill>
                  <a:srgbClr val="0033CC"/>
                </a:solidFill>
              </a:rPr>
              <a:t>                      умножения   </a:t>
            </a:r>
          </a:p>
          <a:p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№380</a:t>
            </a:r>
            <a:endParaRPr lang="ru-RU" sz="7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(50 +19) </a:t>
            </a:r>
            <a:r>
              <a:rPr lang="ru-RU" b="1" dirty="0" err="1" smtClean="0"/>
              <a:t>х</a:t>
            </a:r>
            <a:r>
              <a:rPr lang="ru-RU" b="1" dirty="0" smtClean="0"/>
              <a:t> 2  =  69х2=138   </a:t>
            </a:r>
          </a:p>
          <a:p>
            <a:r>
              <a:rPr lang="ru-RU" b="1" dirty="0" smtClean="0"/>
              <a:t>(50 +19) </a:t>
            </a:r>
            <a:r>
              <a:rPr lang="ru-RU" b="1" dirty="0" err="1" smtClean="0"/>
              <a:t>х</a:t>
            </a:r>
            <a:r>
              <a:rPr lang="ru-RU" b="1" dirty="0" smtClean="0"/>
              <a:t> 2  =  50х2 + 19х2=100 + 38 =138</a:t>
            </a:r>
          </a:p>
          <a:p>
            <a:r>
              <a:rPr lang="ru-RU" b="1" dirty="0" smtClean="0"/>
              <a:t> (72 + 28) </a:t>
            </a:r>
            <a:r>
              <a:rPr lang="ru-RU" b="1" dirty="0" err="1" smtClean="0"/>
              <a:t>х</a:t>
            </a:r>
            <a:r>
              <a:rPr lang="ru-RU" b="1" dirty="0" smtClean="0"/>
              <a:t> 7 = 100х7=700</a:t>
            </a:r>
          </a:p>
          <a:p>
            <a:r>
              <a:rPr lang="ru-RU" b="1" dirty="0" smtClean="0"/>
              <a:t>(72 + 28) </a:t>
            </a:r>
            <a:r>
              <a:rPr lang="ru-RU" b="1" dirty="0" err="1" smtClean="0"/>
              <a:t>х</a:t>
            </a:r>
            <a:r>
              <a:rPr lang="ru-RU" b="1" dirty="0" smtClean="0"/>
              <a:t> 7 = 72х7 + 28х7= 504 + 196 = 700</a:t>
            </a:r>
          </a:p>
          <a:p>
            <a:r>
              <a:rPr lang="ru-RU" b="1" dirty="0" smtClean="0"/>
              <a:t>- В каком случае пользоваться при вычислении распределительным свойством неудобно?</a:t>
            </a:r>
          </a:p>
          <a:p>
            <a:endParaRPr lang="ru-R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692275" y="692150"/>
            <a:ext cx="5903913" cy="55451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Times New Roman" pitchFamily="16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339975" y="1268413"/>
            <a:ext cx="4608513" cy="439261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Times New Roman" pitchFamily="16" charset="0"/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059113" y="1844675"/>
            <a:ext cx="3241675" cy="316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Times New Roman" pitchFamily="16" charset="0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708400" y="2420938"/>
            <a:ext cx="2016125" cy="201612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Times New Roman" pitchFamily="16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4284663" y="2997200"/>
            <a:ext cx="936625" cy="8651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3142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2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5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23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30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7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44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2" grpId="2" animBg="1"/>
      <p:bldP spid="2052" grpId="3" animBg="1"/>
      <p:bldP spid="2052" grpId="4" animBg="1"/>
      <p:bldP spid="2053" grpId="0" animBg="1"/>
      <p:bldP spid="2053" grpId="1" animBg="1"/>
      <p:bldP spid="2053" grpId="2" animBg="1"/>
      <p:bldP spid="2053" grpId="3" animBg="1"/>
      <p:bldP spid="2053" grpId="4" animBg="1"/>
      <p:bldP spid="2054" grpId="0" animBg="1"/>
      <p:bldP spid="2054" grpId="1" animBg="1"/>
      <p:bldP spid="2054" grpId="2" animBg="1"/>
      <p:bldP spid="2054" grpId="3" animBg="1"/>
      <p:bldP spid="2054" grpId="4" animBg="1"/>
      <p:bldP spid="2056" grpId="0" animBg="1"/>
      <p:bldP spid="2056" grpId="1" animBg="1"/>
      <p:bldP spid="2056" grpId="2" animBg="1"/>
      <p:bldP spid="2056" grpId="3" animBg="1"/>
      <p:bldP spid="2056" grpId="4" animBg="1"/>
      <p:bldP spid="2057" grpId="0" animBg="1"/>
      <p:bldP spid="2057" grpId="1" animBg="1"/>
      <p:bldP spid="2057" grpId="2" animBg="1"/>
      <p:bldP spid="2057" grpId="3" animBg="1"/>
      <p:bldP spid="2057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Решение задач</a:t>
            </a:r>
            <a:endParaRPr lang="ru-RU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numCol="2"/>
          <a:lstStyle/>
          <a:p>
            <a:r>
              <a:rPr lang="ru-RU" dirty="0" smtClean="0"/>
              <a:t> </a:t>
            </a:r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83568" y="1604332"/>
            <a:ext cx="7999633" cy="4524955"/>
          </a:xfrm>
        </p:spPr>
        <p:txBody>
          <a:bodyPr/>
          <a:lstStyle/>
          <a:p>
            <a:r>
              <a:rPr lang="ru-RU" dirty="0" smtClean="0"/>
              <a:t>1) Двое рабочих изготавливают одинаковые детали. Один рабочий делает за час 27 деталей, а другой – 32 детали. Сколько всего деталей они изготовят за 8 часов? </a:t>
            </a:r>
          </a:p>
          <a:p>
            <a:r>
              <a:rPr lang="ru-RU" dirty="0" smtClean="0"/>
              <a:t>2) Два поезда одновременно выехали навстречу друг другу из двух пунктов. Скорость первого поезда     85 км/ч, а второго – 65 км/ч. Через 4 часа они встретились.  Каково расстояние между пунктами, из которых выехали поезда? 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  <a:endParaRPr lang="ru-RU" sz="7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          </a:t>
            </a:r>
            <a:r>
              <a:rPr lang="ru-RU" sz="3200" b="1" dirty="0" smtClean="0"/>
              <a:t>1 способ                        2 способ</a:t>
            </a:r>
            <a:endParaRPr lang="ru-RU" sz="2400" b="1" dirty="0" smtClean="0"/>
          </a:p>
          <a:p>
            <a:r>
              <a:rPr lang="ru-RU" sz="2400" dirty="0" smtClean="0"/>
              <a:t>  </a:t>
            </a:r>
            <a:r>
              <a:rPr lang="ru-RU" sz="2800" dirty="0" smtClean="0"/>
              <a:t>(27+32)∙8=472(д.)                     27∙8+32∙8=472 (д.)</a:t>
            </a:r>
          </a:p>
          <a:p>
            <a:r>
              <a:rPr lang="ru-RU" sz="2800" dirty="0" smtClean="0"/>
              <a:t>Ответ</a:t>
            </a:r>
            <a:r>
              <a:rPr lang="en-US" sz="2800" dirty="0" smtClean="0"/>
              <a:t>: 472 </a:t>
            </a:r>
            <a:r>
              <a:rPr lang="ru-RU" sz="2800" dirty="0" smtClean="0"/>
              <a:t>детали.            Ответ: 472 детали.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3779912" y="1484313"/>
            <a:ext cx="260276" cy="639762"/>
          </a:xfrm>
        </p:spPr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   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8964488" y="1484313"/>
            <a:ext cx="179512" cy="639762"/>
          </a:xfrm>
        </p:spPr>
        <p:txBody>
          <a:bodyPr/>
          <a:lstStyle/>
          <a:p>
            <a:r>
              <a:rPr lang="ru-RU" sz="2400" dirty="0" smtClean="0"/>
              <a:t>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0" y="4581128"/>
            <a:ext cx="6400800" cy="1057672"/>
          </a:xfrm>
        </p:spPr>
        <p:txBody>
          <a:bodyPr numCol="2">
            <a:normAutofit fontScale="62500" lnSpcReduction="20000"/>
          </a:bodyPr>
          <a:lstStyle/>
          <a:p>
            <a:r>
              <a:rPr lang="ru-RU" dirty="0" smtClean="0"/>
              <a:t> </a:t>
            </a:r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5364163" y="549275"/>
            <a:ext cx="2139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990033"/>
                </a:solidFill>
              </a:rPr>
              <a:t>рефлексия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331640" y="0"/>
            <a:ext cx="424847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подведем итоги.: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сегодня я узнал…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было интересно…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было трудно…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выполнял задания…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понял, что…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теперь я могу…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почувствовал, что…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приобрел…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научился…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у меня получилось 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смог…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я попробую…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меня удивило…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урок дал мне для </a:t>
            </a:r>
            <a:r>
              <a:rPr lang="ru-RU" sz="2400" b="1" i="1" dirty="0" smtClean="0"/>
              <a:t>жизни</a:t>
            </a:r>
            <a:r>
              <a:rPr lang="ru-RU" sz="2400" b="1" i="1" dirty="0"/>
              <a:t>…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ru-RU" sz="2400" b="1" i="1" dirty="0"/>
              <a:t>мне захотелось</a:t>
            </a:r>
            <a:r>
              <a:rPr lang="ru-RU" sz="2000" b="1" i="1" dirty="0"/>
              <a:t>…</a:t>
            </a:r>
            <a:endParaRPr lang="ru-RU" sz="2000" dirty="0"/>
          </a:p>
        </p:txBody>
      </p:sp>
      <p:pic>
        <p:nvPicPr>
          <p:cNvPr id="27652" name="Picture 6" descr="меланх6(большой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143125"/>
            <a:ext cx="19081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6" descr="вини-пух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789040"/>
            <a:ext cx="1763712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" descr="http://gloubiweb.free.fr/clipartsA9/objet13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573016"/>
            <a:ext cx="19446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Итог урока</a:t>
            </a:r>
            <a:endParaRPr lang="ru-RU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7" y="1628800"/>
          <a:ext cx="7640015" cy="5084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694"/>
                <a:gridCol w="384104"/>
                <a:gridCol w="384104"/>
                <a:gridCol w="320087"/>
                <a:gridCol w="384104"/>
                <a:gridCol w="326461"/>
                <a:gridCol w="326461"/>
              </a:tblGrid>
              <a:tr h="58225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</a:t>
                      </a:r>
                      <a:r>
                        <a:rPr lang="ru-RU" sz="3600" dirty="0" err="1" smtClean="0"/>
                        <a:t>Отметочница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2225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знаю таблицу умножения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5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понял тему и цели урока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5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знаю, как  использовать свойства умножения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736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 научился решать задачи на нахождение неизвестного по двум разностям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736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понял, как решать задачи, используя распределительное свойство умножения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В.Н. </a:t>
            </a:r>
            <a:r>
              <a:rPr lang="ru-RU" dirty="0" err="1" smtClean="0"/>
              <a:t>Рудницкая</a:t>
            </a:r>
            <a:r>
              <a:rPr lang="ru-RU" dirty="0" smtClean="0"/>
              <a:t>, Т.В. Юдачёва Математика 4 класс, </a:t>
            </a:r>
            <a:r>
              <a:rPr lang="ru-RU" dirty="0" err="1" smtClean="0"/>
              <a:t>Вентана</a:t>
            </a:r>
            <a:r>
              <a:rPr lang="ru-RU" dirty="0" smtClean="0"/>
              <a:t> Граф: 2012г.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Поурочные планы по учебнику В.Н. </a:t>
            </a:r>
            <a:r>
              <a:rPr lang="ru-RU" dirty="0" err="1" smtClean="0"/>
              <a:t>Рудницкой</a:t>
            </a:r>
            <a:r>
              <a:rPr lang="ru-RU" dirty="0" smtClean="0"/>
              <a:t>, Волгоград издательство «Учитель» 2013г.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http://www.proshkolu.ru/user/vik-navigator/file/597749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Правила работы в группе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1</a:t>
            </a:r>
            <a:r>
              <a:rPr lang="ru-RU" sz="2000" b="1" dirty="0" smtClean="0">
                <a:solidFill>
                  <a:srgbClr val="C00000"/>
                </a:solidFill>
              </a:rPr>
              <a:t>)      работать дружно: быть внимательным друг к другу, вежливым, не отвлекаться на посторонние дела, не мешать друг другу, вовремя оказывать помощь, выполнять указания старшего;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2)      своевременно выполнять задание: следить за временем, доводить начатое дело до конца;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3)      каждый из подгруппы должен уметь защищать общее дело и своё в частности.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Парная работа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3200" b="1" dirty="0" smtClean="0"/>
              <a:t>1 вариант                      2 вариант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928:4                                 640:4</a:t>
            </a:r>
          </a:p>
          <a:p>
            <a:endParaRPr lang="ru-RU" sz="3200" b="1" dirty="0"/>
          </a:p>
          <a:p>
            <a:r>
              <a:rPr lang="ru-RU" sz="3200" b="1" dirty="0" smtClean="0"/>
              <a:t>       632:8                                 532:4</a:t>
            </a:r>
            <a:endParaRPr lang="ru-RU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/>
              <a:t>Проверка </a:t>
            </a:r>
            <a:r>
              <a:rPr lang="ru-RU" sz="6000" b="1" dirty="0" err="1" smtClean="0"/>
              <a:t>д</a:t>
            </a:r>
            <a:r>
              <a:rPr lang="ru-RU" sz="6000" b="1" dirty="0" smtClean="0"/>
              <a:t>/</a:t>
            </a:r>
            <a:r>
              <a:rPr lang="ru-RU" sz="6000" b="1" dirty="0" err="1" smtClean="0"/>
              <a:t>з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В первом куске 3 м ткани, во втором 7 м такой же ткани. Второй кусок стоит больше первого на 240 р. Сколько стоит каждый кусок ткани?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 одного участка собрали  25 мешков лука, а с другого 19 таких же мешков. Причём со второго участка собрали на 360 кг меньше, чем с первого. Сколько кг лука собрали с каждого участка?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Устный счёт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200" b="1" dirty="0" smtClean="0">
                <a:latin typeface="Monotype Corsiva" pitchFamily="66" charset="0"/>
              </a:rPr>
              <a:t>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Давайте, ребята,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    Учиться считать,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     Делить, умножать,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           Прибавлять,   вычитать,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Запомните все, что без точного  счёта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      Не сдвинется с места любая работа!</a:t>
            </a:r>
          </a:p>
          <a:p>
            <a:pPr>
              <a:lnSpc>
                <a:spcPct val="90000"/>
              </a:lnSpc>
            </a:pPr>
            <a:endParaRPr lang="ru-RU" sz="32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79512" y="0"/>
            <a:ext cx="609600" cy="56515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8028384" y="188640"/>
            <a:ext cx="609600" cy="5651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>
            <a:off x="7092280" y="5805264"/>
            <a:ext cx="609600" cy="56515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 smtClean="0"/>
              <a:t>6700 + 60 + 8         100: 25        1 000 : 100 </a:t>
            </a:r>
          </a:p>
          <a:p>
            <a:pPr>
              <a:buFontTx/>
              <a:buNone/>
            </a:pPr>
            <a:r>
              <a:rPr lang="ru-RU" b="1" dirty="0" smtClean="0"/>
              <a:t>7 + 100 + 1000       100 </a:t>
            </a:r>
            <a:r>
              <a:rPr lang="ru-RU" b="1" dirty="0" smtClean="0">
                <a:cs typeface="Arial" charset="0"/>
              </a:rPr>
              <a:t>•</a:t>
            </a:r>
            <a:r>
              <a:rPr lang="ru-RU" b="1" dirty="0" smtClean="0"/>
              <a:t> 8         72 : 3</a:t>
            </a:r>
          </a:p>
          <a:p>
            <a:pPr>
              <a:buFontTx/>
              <a:buNone/>
            </a:pPr>
            <a:r>
              <a:rPr lang="ru-RU" b="1" dirty="0" smtClean="0"/>
              <a:t>5600 + 400              6 </a:t>
            </a:r>
            <a:r>
              <a:rPr lang="ru-RU" b="1" dirty="0" smtClean="0">
                <a:cs typeface="Arial" charset="0"/>
              </a:rPr>
              <a:t>•</a:t>
            </a:r>
            <a:r>
              <a:rPr lang="ru-RU" b="1" dirty="0" smtClean="0"/>
              <a:t> 40           720 : 30</a:t>
            </a:r>
          </a:p>
          <a:p>
            <a:pPr>
              <a:buFontTx/>
              <a:buNone/>
            </a:pPr>
            <a:r>
              <a:rPr lang="ru-RU" b="1" dirty="0" smtClean="0"/>
              <a:t>3 000 + 8 000          11 </a:t>
            </a:r>
            <a:r>
              <a:rPr lang="ru-RU" b="1" dirty="0" smtClean="0">
                <a:cs typeface="Arial" charset="0"/>
              </a:rPr>
              <a:t>•</a:t>
            </a:r>
            <a:r>
              <a:rPr lang="ru-RU" b="1" dirty="0" smtClean="0"/>
              <a:t> 6           98 : 7</a:t>
            </a:r>
          </a:p>
          <a:p>
            <a:pPr>
              <a:buFontTx/>
              <a:buNone/>
            </a:pPr>
            <a:r>
              <a:rPr lang="ru-RU" b="1" dirty="0" smtClean="0"/>
              <a:t>                                84 : 42          980 : 70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Арифметический диктант</a:t>
            </a:r>
            <a:endParaRPr lang="ru-RU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- 736 увеличить на 20;</a:t>
            </a:r>
            <a:br>
              <a:rPr lang="ru-RU" dirty="0" smtClean="0"/>
            </a:br>
            <a:r>
              <a:rPr lang="ru-RU" dirty="0" smtClean="0"/>
              <a:t>– 31.214 уменьшить на одну сотню;</a:t>
            </a:r>
            <a:br>
              <a:rPr lang="ru-RU" dirty="0" smtClean="0"/>
            </a:br>
            <a:r>
              <a:rPr lang="ru-RU" dirty="0" smtClean="0"/>
              <a:t>– 31 увеличить в 3 раза;</a:t>
            </a:r>
            <a:br>
              <a:rPr lang="ru-RU" dirty="0" smtClean="0"/>
            </a:br>
            <a:r>
              <a:rPr lang="ru-RU" dirty="0" smtClean="0"/>
              <a:t>– Какое число меньше 626 на 100?</a:t>
            </a:r>
            <a:br>
              <a:rPr lang="ru-RU" dirty="0" smtClean="0"/>
            </a:br>
            <a:r>
              <a:rPr lang="ru-RU" dirty="0" smtClean="0"/>
              <a:t>– Чему равна сумма чисел 420 и 26?</a:t>
            </a:r>
            <a:br>
              <a:rPr lang="ru-RU" dirty="0" smtClean="0"/>
            </a:br>
            <a:r>
              <a:rPr lang="ru-RU" dirty="0" smtClean="0"/>
              <a:t>– Из 540 вычесть 5 единиц;</a:t>
            </a:r>
            <a:br>
              <a:rPr lang="ru-RU" dirty="0" smtClean="0"/>
            </a:br>
            <a:r>
              <a:rPr lang="ru-RU" dirty="0" smtClean="0"/>
              <a:t>– 85.602 увеличить в 10 раз;</a:t>
            </a:r>
            <a:br>
              <a:rPr lang="ru-RU" dirty="0" smtClean="0"/>
            </a:br>
            <a:r>
              <a:rPr lang="ru-RU" dirty="0" smtClean="0"/>
              <a:t>– Чему равна сумма чисел 61.000 и 405?</a:t>
            </a:r>
            <a:br>
              <a:rPr lang="ru-RU" dirty="0" smtClean="0"/>
            </a:br>
            <a:r>
              <a:rPr lang="ru-RU" dirty="0" smtClean="0"/>
              <a:t>– На сколько 1000 больше 65?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088" y="1196975"/>
            <a:ext cx="38163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 + a</a:t>
            </a:r>
          </a:p>
        </p:txBody>
      </p:sp>
      <p:sp>
        <p:nvSpPr>
          <p:cNvPr id="5123" name="Заголовок 5"/>
          <p:cNvSpPr>
            <a:spLocks noGrp="1"/>
          </p:cNvSpPr>
          <p:nvPr>
            <p:ph type="title"/>
          </p:nvPr>
        </p:nvSpPr>
        <p:spPr>
          <a:xfrm>
            <a:off x="4643438" y="765175"/>
            <a:ext cx="4500562" cy="5256213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Слагаемые в сумме можно как угодно переставлять и объединять в группы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Множители в произведении можно как угодно переставлять и объединять в группы</a:t>
            </a: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endParaRPr lang="ru-RU" sz="3200" i="1" dirty="0" smtClean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2205038"/>
            <a:ext cx="42481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)+с =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+(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b+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с)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6013" y="3716338"/>
            <a:ext cx="21018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4581525"/>
            <a:ext cx="431958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a∙b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)∙с =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a∙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b∙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с)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123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8"/>
            <a:ext cx="8226720" cy="1787220"/>
          </a:xfrm>
        </p:spPr>
        <p:txBody>
          <a:bodyPr/>
          <a:lstStyle/>
          <a:p>
            <a:pPr marL="609600" indent="-609600"/>
            <a:r>
              <a:rPr lang="ru-RU" sz="3600" b="1" dirty="0" smtClean="0">
                <a:solidFill>
                  <a:srgbClr val="0033CC"/>
                </a:solidFill>
              </a:rPr>
              <a:t>Распределите равенства в два столбика, выписав только номера равенств: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39" y="2204864"/>
            <a:ext cx="7351561" cy="392442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3200" b="1" dirty="0" smtClean="0"/>
              <a:t>(248 + 7309) +96 = 248 + (7309 +96)</a:t>
            </a:r>
          </a:p>
          <a:p>
            <a:pPr marL="609600" indent="-609600">
              <a:buFontTx/>
              <a:buAutoNum type="arabicPeriod"/>
            </a:pPr>
            <a:r>
              <a:rPr lang="ru-RU" sz="3200" b="1" dirty="0" smtClean="0"/>
              <a:t>269 + 1050 = 1050 +269</a:t>
            </a:r>
          </a:p>
          <a:p>
            <a:pPr marL="609600" indent="-609600">
              <a:buFontTx/>
              <a:buAutoNum type="arabicPeriod" startAt="3"/>
            </a:pPr>
            <a:r>
              <a:rPr lang="ru-RU" sz="3200" b="1" dirty="0" smtClean="0"/>
              <a:t>(105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2)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3 =105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(2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3) </a:t>
            </a:r>
          </a:p>
          <a:p>
            <a:pPr marL="609600" indent="-609600">
              <a:buFontTx/>
              <a:buAutoNum type="arabicPeriod" startAt="3"/>
            </a:pPr>
            <a:r>
              <a:rPr lang="ru-RU" sz="3200" b="1" dirty="0" smtClean="0"/>
              <a:t> 13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25 = 25 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13 </a:t>
            </a:r>
          </a:p>
          <a:p>
            <a:pPr marL="609600" indent="-609600">
              <a:buFontTx/>
              <a:buAutoNum type="arabicPeriod" startAt="3"/>
            </a:pPr>
            <a:r>
              <a:rPr lang="ru-RU" sz="3200" b="1" dirty="0" smtClean="0"/>
              <a:t>(90 + 25)</a:t>
            </a:r>
            <a:r>
              <a:rPr lang="ru-RU" sz="3200" b="1" dirty="0" smtClean="0">
                <a:cs typeface="Arial" charset="0"/>
              </a:rPr>
              <a:t>•</a:t>
            </a:r>
            <a:r>
              <a:rPr lang="ru-RU" sz="3200" b="1" dirty="0" smtClean="0"/>
              <a:t> 4 = 460</a:t>
            </a:r>
          </a:p>
          <a:p>
            <a:endParaRPr lang="ru-RU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634</Words>
  <Application>Microsoft Office PowerPoint</Application>
  <PresentationFormat>Экран (4:3)</PresentationFormat>
  <Paragraphs>138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1_Тема Office</vt:lpstr>
      <vt:lpstr>2_Тема Office</vt:lpstr>
      <vt:lpstr>4_Тема Office</vt:lpstr>
      <vt:lpstr>Урок математики в 4 классе</vt:lpstr>
      <vt:lpstr>Правила работы в группе</vt:lpstr>
      <vt:lpstr>Парная работа</vt:lpstr>
      <vt:lpstr>Проверка д/з</vt:lpstr>
      <vt:lpstr>Устный счёт</vt:lpstr>
      <vt:lpstr>Слайд 6</vt:lpstr>
      <vt:lpstr>Арифметический диктант</vt:lpstr>
      <vt:lpstr>  Слагаемые в сумме можно как угодно переставлять и объединять в группы   Множители в произведении можно как угодно переставлять и объединять в группы </vt:lpstr>
      <vt:lpstr>Распределите равенства в два столбика, выписав только номера равенств: </vt:lpstr>
      <vt:lpstr>Тема урока</vt:lpstr>
      <vt:lpstr>Проверка №380</vt:lpstr>
      <vt:lpstr>Слайд 12</vt:lpstr>
      <vt:lpstr>Решение задач</vt:lpstr>
      <vt:lpstr>Решение</vt:lpstr>
      <vt:lpstr>Слайд 15</vt:lpstr>
      <vt:lpstr>Итог урока</vt:lpstr>
      <vt:lpstr>Литература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4 классе</dc:title>
  <dc:creator>Ольга Ивановна</dc:creator>
  <cp:lastModifiedBy>Ольга Ивановна</cp:lastModifiedBy>
  <cp:revision>24</cp:revision>
  <dcterms:created xsi:type="dcterms:W3CDTF">2013-11-24T16:40:34Z</dcterms:created>
  <dcterms:modified xsi:type="dcterms:W3CDTF">2013-12-01T15:31:17Z</dcterms:modified>
</cp:coreProperties>
</file>