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8" r:id="rId5"/>
    <p:sldId id="260" r:id="rId6"/>
    <p:sldId id="273" r:id="rId7"/>
    <p:sldId id="274" r:id="rId8"/>
    <p:sldId id="261" r:id="rId9"/>
    <p:sldId id="265" r:id="rId10"/>
    <p:sldId id="262" r:id="rId11"/>
    <p:sldId id="263" r:id="rId12"/>
    <p:sldId id="264" r:id="rId13"/>
    <p:sldId id="257" r:id="rId14"/>
    <p:sldId id="266" r:id="rId15"/>
    <p:sldId id="268" r:id="rId16"/>
    <p:sldId id="267" r:id="rId17"/>
    <p:sldId id="275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99"/>
                </a:solidFill>
                <a:latin typeface="+mn-lt"/>
                <a:ea typeface="BatangChe" pitchFamily="49" charset="-127"/>
              </a:rPr>
              <a:t>НАДЁЖНАЯ ЗАЩИТА И ОПОРА</a:t>
            </a:r>
            <a:endParaRPr lang="ru-RU" b="1" dirty="0">
              <a:solidFill>
                <a:srgbClr val="FFFF99"/>
              </a:solidFill>
              <a:latin typeface="+mn-lt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4714908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ОКРУЖАЮЩИЙ МИР, 3 КЛАСС</a:t>
            </a:r>
          </a:p>
          <a:p>
            <a:pPr algn="l"/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УМК «ГАРМОНИЯ»</a:t>
            </a:r>
          </a:p>
          <a:p>
            <a:pPr algn="l"/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МАРЧЕНКО Е.В.</a:t>
            </a:r>
            <a:endParaRPr lang="ru-RU" sz="24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скелет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000504"/>
            <a:ext cx="1000117" cy="23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500034" y="500042"/>
            <a:ext cx="8215370" cy="469772"/>
          </a:xfrm>
          <a:prstGeom prst="wedgeRectCallout">
            <a:avLst>
              <a:gd name="adj1" fmla="val 1237"/>
              <a:gd name="adj2" fmla="val 4846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КАКИМИ СВОЙСТВАМИ ОБЛАДАЮТ КОСТИ?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кал\Pictures\человек\Рисунок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5487475" cy="4691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857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Масса костей скелета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взрослого человека около 8 кг.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428868"/>
            <a:ext cx="36687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СВОЙСТВА КОСТЕЙ: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ПРОЧНОСТЬ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УПРУГОСТЬ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ЛЁГКОСТЬ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2372851"/>
            <a:ext cx="2876550" cy="3150507"/>
          </a:xfrm>
          <a:prstGeom prst="snip2DiagRect">
            <a:avLst>
              <a:gd name="adj1" fmla="val 1926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14678" y="5500702"/>
            <a:ext cx="5636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БОЛЬШАЯ КОСТЬ ГОЛЕНИ  МОЖЕТ </a:t>
            </a:r>
          </a:p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ВЫНЕСТИ НАГРУЗКУ ДО  1500  КГ.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7148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КОСТИ  ЧЕЛОВЕКА РАСТУТ ДО 18- 25 ЛЕТ.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 12 ЛЕТ КОСТИ СОСТОЯТ В ОСНОВНОМ ИЗ ХРЯЩЕЙ </a:t>
            </a:r>
            <a:r>
              <a:rPr lang="ru-RU" sz="320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ТВЕРДЕЮТ 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ТОЛЬКО К 25 ГОДАМ.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C:\Users\кал\Pictures\картинки\Sample Pictures\анатомия\Scan1008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488" y="2305098"/>
            <a:ext cx="3452625" cy="3945857"/>
          </a:xfrm>
          <a:prstGeom prst="snip2DiagRect">
            <a:avLst>
              <a:gd name="adj1" fmla="val 13644"/>
              <a:gd name="adj2" fmla="val 1225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человек\Рисунок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6102299" cy="49292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72132" y="4572008"/>
            <a:ext cx="307183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 КОМПАКТНОЕ ВЕЩЕСТВО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929198"/>
            <a:ext cx="271464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ГУБЧАТОЕ ВЕЩЕСТВО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3714744" y="2500306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357554" y="407194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214678" y="4214818"/>
            <a:ext cx="1000132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857620" y="2285992"/>
            <a:ext cx="1785950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НАДКОСТНИЦА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643314"/>
            <a:ext cx="171451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КОМПАКТНОЕ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ВЕЩЕСТВО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214818"/>
            <a:ext cx="1643074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КОСТНО- МОЗГОВОЕ ВЕЩЕСТВО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6215074" y="2714620"/>
            <a:ext cx="1500198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6357950" y="2928934"/>
            <a:ext cx="42862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929454" y="2285992"/>
            <a:ext cx="357190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3000372"/>
            <a:ext cx="28575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КАК  ВЫРАСТИ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ВЫСОКИМ И СТРОЙНЫМ?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ДЛЯ  РОСТА  КОСТЕЙ НЕОБХОДИМ «СТРОИТЕЛЬНЫЙ МАТЕРИАЛ»- МИНЕРАЛЬНЫЕ СОЛИ.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ПОЭТОМУ  ПОЛЕЗНО ПИТАНИЕ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МОЛОЧНЫМИ ПРОДУКТАМИ, РЫБОЙ, ЯЙЦАМИ.  </a:t>
            </a:r>
          </a:p>
          <a:p>
            <a:pPr algn="ctr"/>
            <a:endParaRPr lang="ru-RU" sz="28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ВАЖНА ДЛЯ КОСТЕЙ И РУГЕЛЯРНАЯ ФИЗИЧЕСКАЯ НАГРУЗКА.</a:t>
            </a:r>
            <a:endParaRPr lang="ru-RU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3" name="Picture 3" descr="C:\Users\кал\Pictures\картинки\Анимация\еда\pasen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000372"/>
            <a:ext cx="1000132" cy="1000132"/>
          </a:xfrm>
          <a:prstGeom prst="rect">
            <a:avLst/>
          </a:prstGeom>
          <a:noFill/>
        </p:spPr>
      </p:pic>
      <p:pic>
        <p:nvPicPr>
          <p:cNvPr id="10244" name="Picture 4" descr="C:\Users\кал\Pictures\картинки\Анимация\напитки\mil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89918"/>
            <a:ext cx="1138240" cy="971668"/>
          </a:xfrm>
          <a:prstGeom prst="rect">
            <a:avLst/>
          </a:prstGeom>
          <a:noFill/>
        </p:spPr>
      </p:pic>
      <p:pic>
        <p:nvPicPr>
          <p:cNvPr id="10245" name="Picture 5" descr="C:\Users\кал\Pictures\картинки\Анимация\водные обитатели\рыбы\AN1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00372"/>
            <a:ext cx="1357322" cy="904881"/>
          </a:xfrm>
          <a:prstGeom prst="rect">
            <a:avLst/>
          </a:prstGeom>
          <a:noFill/>
        </p:spPr>
      </p:pic>
      <p:pic>
        <p:nvPicPr>
          <p:cNvPr id="10" name="Рисунок 9" descr="709a8cd79b39af9c622acefcbd8951e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429132"/>
            <a:ext cx="881064" cy="1573328"/>
          </a:xfrm>
          <a:prstGeom prst="rect">
            <a:avLst/>
          </a:prstGeom>
        </p:spPr>
      </p:pic>
      <p:pic>
        <p:nvPicPr>
          <p:cNvPr id="11" name="Рисунок 10" descr="b1f8e504b4bb04fbb89cd2dc5f3f9f0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4714884"/>
            <a:ext cx="930558" cy="1276535"/>
          </a:xfrm>
          <a:prstGeom prst="rect">
            <a:avLst/>
          </a:prstGeom>
        </p:spPr>
      </p:pic>
      <p:pic>
        <p:nvPicPr>
          <p:cNvPr id="10246" name="Picture 6" descr="C:\Users\кал\Pictures\картинки\Анимация\спорт\486_l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786322"/>
            <a:ext cx="1295400" cy="1428750"/>
          </a:xfrm>
          <a:prstGeom prst="rect">
            <a:avLst/>
          </a:prstGeom>
          <a:noFill/>
        </p:spPr>
      </p:pic>
      <p:pic>
        <p:nvPicPr>
          <p:cNvPr id="10247" name="Picture 7" descr="C:\Users\кал\Pictures\картинки\Анимация\спорт\image020 - копия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072074"/>
            <a:ext cx="600075" cy="990600"/>
          </a:xfrm>
          <a:prstGeom prst="rect">
            <a:avLst/>
          </a:prstGeom>
          <a:noFill/>
        </p:spPr>
      </p:pic>
      <p:pic>
        <p:nvPicPr>
          <p:cNvPr id="10248" name="Picture 8" descr="C:\Users\кал\Pictures\картинки\Анимация\спорт\image025 (2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429264"/>
            <a:ext cx="904875" cy="733425"/>
          </a:xfrm>
          <a:prstGeom prst="rect">
            <a:avLst/>
          </a:prstGeom>
          <a:noFill/>
        </p:spPr>
      </p:pic>
      <p:pic>
        <p:nvPicPr>
          <p:cNvPr id="10250" name="Picture 10" descr="C:\Users\кал\Pictures\картинки\Анимация\спорт\yoga0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5000636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л\Desktop\СКАНИРОВАНИЕ\ЛИЛИПУТ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0364" y="714356"/>
            <a:ext cx="2687896" cy="3871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кал\Desktop\СКАНИРОВАНИЕ\ЧЕЛОВЕК 2М 72 СМ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733953"/>
            <a:ext cx="2829764" cy="4695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14678" y="485776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ЛИЛИПУТ</a:t>
            </a:r>
            <a:endParaRPr lang="ru-RU" sz="32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429264"/>
            <a:ext cx="378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РОБЕРТ  ЛАДЛОУ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2М 72 СМ</a:t>
            </a:r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8" name="Picture 4" descr="C:\Users\кал\Pictures\картинки\Sample Pictures\анатомия\ЖЕЛЕЗА ГИПОФИЗ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158" y="428604"/>
            <a:ext cx="2392534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5720" y="2786058"/>
            <a:ext cx="2786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ЖЕЛЕЗА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ГИПОФИЗ  ВЫРАБАТЫВАТ ГОРМОН РОСТА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035819" y="1607331"/>
            <a:ext cx="571504" cy="500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000240"/>
            <a:ext cx="1500198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ГИПОФИЗ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00042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КАК ПРАВИЛЬНО СИДЕТЬ И ХОДИТЬ?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ОСАНКА</a:t>
            </a:r>
            <a:r>
              <a:rPr lang="ru-RU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ПРИВЫЧНОЕ ПОЛОЖЕНИЕ ТЕЛА ВО ВРЕМЯ СТОЯНИЯ, СИДЕНИЯ ИЛИ ХОДЬБЫ.</a:t>
            </a:r>
            <a:endParaRPr lang="ru-RU" sz="3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1" name="Picture 3" descr="C:\Users\кал\Pictures\картинки\Sample Pictures\анатомия\Scan10002 - копия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3286124"/>
            <a:ext cx="4207271" cy="1671639"/>
          </a:xfrm>
          <a:prstGeom prst="snip2DiagRect">
            <a:avLst>
              <a:gd name="adj1" fmla="val 0"/>
              <a:gd name="adj2" fmla="val 1998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кал\Pictures\картинки\Sample Pictures\анатомия\Scan10002 (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5000636"/>
            <a:ext cx="3614859" cy="1169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кал\Pictures\картинки\Sample Pictures\анатомия\СКЕЛЕТ ЧЕЛОВЕКА\plosk_0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6512" y="2500306"/>
            <a:ext cx="2528992" cy="4165399"/>
          </a:xfrm>
          <a:prstGeom prst="snip2DiagRect">
            <a:avLst>
              <a:gd name="adj1" fmla="val 24950"/>
              <a:gd name="adj2" fmla="val 2407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2357430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НАИБОЛЬШУЮ  НАГРУЗКУ  ИСПЫТЫВАЕТ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ПОЗВОНОЧНИК  И  КОСТИ НОГ.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429132"/>
            <a:ext cx="242889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НОРМАЛЬНАЯ СТОПА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357694"/>
            <a:ext cx="207170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ПЛОСКОСТОПИЕ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6072206"/>
            <a:ext cx="407196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УПРАЖНЕНИЯ ДЛЯ ПРОФИЛАКТИКИ ПЛОСКОСТОПИЯ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357166"/>
            <a:ext cx="871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ЧТОБЫ  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ОСАНКА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  БЫЛА  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ПРАВИЛЬНАЯ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 И   КРАСИВАЯ  НЕОБХОДИМО  ПЕРИОДИЧЕСКИ  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МЕНЯТЬ  ПОЛОЖЕНИЕ ТЕЛА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  И  </a:t>
            </a:r>
            <a:r>
              <a:rPr lang="ru-RU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СНИМАТЬ НАГРУЗКУ С ПОЗВОНОЧНИКА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кал\Pictures\картинки\Sample Pictures\анатомия\СКЕЛЕТ ЧЕЛОВЕКА\Scan10041 - копия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3357562"/>
            <a:ext cx="3928431" cy="300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86314" y="2285992"/>
            <a:ext cx="3929122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  ЯПОНИИ  НА ПРЕДПРИЯТИХ   РАБОЧИЕ ВЫПОЛНЯЮТ  НЕБОЛЬШОЙ КОМПЛЕКС ФИЗИЧЕСКИХ УПРАЖНЕНИЙ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кал\Pictures\фотографии\школа\фото школа\во 2 классе\наше здоровье\PIC_008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286124"/>
            <a:ext cx="4060165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596" y="2285992"/>
            <a:ext cx="414340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УЧЕНИКИ 2 КЛАССА МОУ СОШ №3 ВО ВРЕМЯ  ОБЩЕШКОЛЬНОЙ ФИЗКУЛЬТУРНОЙ ПАУЗЫ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642918"/>
            <a:ext cx="77524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ОСНОВНЫЕ ТРАВМЫ КОСТЕЙ И СУСТАВОВ: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РАСТЯЖЕНИЕ СВЯЗОК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ВЫВИХ СУСТАВА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ПЕРЕЛОМ КОСТИ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2" name="Picture 2" descr="C:\Users\кал\Pictures\картинки\Sample Pictures\анатомия\ПМП ПРИ ПЕРЕЛОМЕ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21995" y="2285992"/>
            <a:ext cx="4302225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ДЕЛАТЬ ПРИ ТРАВМАХ КОСТЕЙ ?</a:t>
            </a:r>
            <a:endParaRPr lang="ru-RU" sz="32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 descr="C:\Users\кал\Pictures\картинки\Sample Pictures\анатомия\КАК НАЛОЖИТЬ ШИНУ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1934" y="500042"/>
            <a:ext cx="4761270" cy="5894906"/>
          </a:xfrm>
          <a:prstGeom prst="snip2DiagRect">
            <a:avLst>
              <a:gd name="adj1" fmla="val 0"/>
              <a:gd name="adj2" fmla="val 238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601"/>
            <a:ext cx="9144000" cy="69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Опорно-двигательная система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857232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spc="300" dirty="0" smtClean="0">
                <a:solidFill>
                  <a:schemeClr val="bg1"/>
                </a:solidFill>
                <a:latin typeface="Constantia" pitchFamily="18" charset="0"/>
              </a:rPr>
              <a:t>Скелет человека</a:t>
            </a:r>
            <a:endParaRPr lang="ru-RU" sz="32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8" name="Прямая со стрелкой 7"/>
          <p:cNvCxnSpPr>
            <a:cxnSpLocks noChangeAspect="1"/>
          </p:cNvCxnSpPr>
          <p:nvPr/>
        </p:nvCxnSpPr>
        <p:spPr>
          <a:xfrm rot="10800000" flipV="1">
            <a:off x="3000364" y="1285860"/>
            <a:ext cx="956318" cy="3384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72132" y="1357298"/>
            <a:ext cx="785818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43174" y="150017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spc="300" dirty="0" smtClean="0">
                <a:solidFill>
                  <a:schemeClr val="bg1"/>
                </a:solidFill>
                <a:latin typeface="Constantia" pitchFamily="18" charset="0"/>
              </a:rPr>
              <a:t>Опора</a:t>
            </a:r>
            <a:endParaRPr lang="ru-RU" sz="28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1500174"/>
            <a:ext cx="2528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spc="300" dirty="0" smtClean="0">
                <a:solidFill>
                  <a:schemeClr val="bg1"/>
                </a:solidFill>
                <a:latin typeface="Constantia" pitchFamily="18" charset="0"/>
              </a:rPr>
              <a:t>Защита</a:t>
            </a:r>
            <a:endParaRPr lang="ru-RU" sz="2800" i="1" spc="3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2571744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СКЕЛЕТ 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ЧЕЛОВЕКА  СОСТОИТ  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ПРИМЕРНО ИЗ </a:t>
            </a:r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206  КОСТЕЙ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л\Pictures\картинки\Sample Pictures\анатомия\Scan10002 - копия (5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23507" y="2071678"/>
            <a:ext cx="3104186" cy="1177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кал\Pictures\картинки\Sample Pictures\анатомия\Scan10002 (5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689" y="4429132"/>
            <a:ext cx="4218392" cy="1920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кал\Pictures\картинки\Sample Pictures\анатомия\Scan10002 - копия (3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3429000"/>
            <a:ext cx="2365375" cy="2949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кал\Pictures\картинки\Sample Pictures\анатомия\ПЕРЕЛОМ. РЕНТГЕН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472" y="643888"/>
            <a:ext cx="3286148" cy="3315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28926" y="500042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ИССЛЕДОВАНИЕ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ПОСТРАДАВШЕГО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БОЛЬНИЦЕ.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714356"/>
            <a:ext cx="628654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ПРИ  МНОГОЧИСЛЕННЫХ ПЕРЕЛОМАХ КОСТИ СКРЕПЛЯЮТ   ВИНТАМИ  С ПОМОЩЬЮ  МЕТАЛЛИЧСКИХ  ПЛАСТИН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кал\Pictures\картинки\Sample Pictures\анатомия\СКЕЛЕТ ЧЕЛОВЕКА\Scan10042 -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3370" y="2214554"/>
            <a:ext cx="6883927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л\Pictures\картинки\Sample Pictures\анатомия\СКЕЛЕТ ЧЕЛОВЕКА\Scan1005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428868"/>
            <a:ext cx="6937045" cy="390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0100" y="642918"/>
            <a:ext cx="71438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ПРИ  ПЕРЕЛОМЕ КЛЮЧИЦЫ СЛЕДУЕТ РУКУ  ОБЕЗДВИЖИТЬ, ПОЛОЖИВ ЕЁ  ВДОЛЬ ТУЛОВИЩА  И ЗАФИКСИРОВАТЬ  ПОВЯЗКОЙ. ЧТОБЫ РУКА ЛЕЖАЛА РОВНО НУЖНО МЕЖДУ ТУЛОВИЩЕМ И РУКОЙ ПОЛОЖИТЬ  КУСОК ТКАНИ.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человек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4209526" cy="585791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 rot="10800000">
            <a:off x="3214678" y="4214818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3000364" y="335756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3143240" y="1928802"/>
            <a:ext cx="1214446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3143240" y="2428868"/>
            <a:ext cx="1000132" cy="2159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3428992" y="1142984"/>
            <a:ext cx="1428760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6" idx="3"/>
          </p:cNvCxnSpPr>
          <p:nvPr/>
        </p:nvCxnSpPr>
        <p:spPr>
          <a:xfrm rot="16200000" flipV="1">
            <a:off x="3729030" y="1300146"/>
            <a:ext cx="1185874" cy="10715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28794" y="1071546"/>
            <a:ext cx="1857388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ПОЗВОНОЧНИК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5000628" y="928670"/>
            <a:ext cx="857256" cy="71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5786446" y="2571744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1"/>
          </p:cNvCxnSpPr>
          <p:nvPr/>
        </p:nvCxnSpPr>
        <p:spPr>
          <a:xfrm rot="10800000">
            <a:off x="5143504" y="2786058"/>
            <a:ext cx="571504" cy="13858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6" idx="1"/>
          </p:cNvCxnSpPr>
          <p:nvPr/>
        </p:nvCxnSpPr>
        <p:spPr>
          <a:xfrm rot="10800000">
            <a:off x="5286380" y="3786190"/>
            <a:ext cx="428628" cy="8143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5429256" y="5286388"/>
            <a:ext cx="500066" cy="71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786446" y="5214950"/>
            <a:ext cx="857256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СТОП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0800000">
            <a:off x="5286380" y="4714884"/>
            <a:ext cx="785818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43570" y="4857760"/>
            <a:ext cx="100013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ГОЛЕНЬ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4429132"/>
            <a:ext cx="92869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БЕДРО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4000504"/>
            <a:ext cx="64294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2357430"/>
            <a:ext cx="171451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ВЕРХНЯЯ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КОНЕЧНОСТЬ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714356"/>
            <a:ext cx="92869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ЧЕРЕП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785926"/>
            <a:ext cx="128588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ПЛЕЧО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357430"/>
            <a:ext cx="171451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ПРЕДПЛЕЧЬЕ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143248"/>
            <a:ext cx="100013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КИСТЬ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3857628"/>
            <a:ext cx="171451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НИЖНЯЯ  КОНЕЧНОСТЬ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5143504" y="1428736"/>
            <a:ext cx="857256" cy="4286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857884" y="1142984"/>
            <a:ext cx="142876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ГРУДНАЯ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КЛЕТКА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ato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5766" y="500042"/>
            <a:ext cx="4036726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357422" y="5500702"/>
            <a:ext cx="2714644" cy="541210"/>
          </a:xfrm>
          <a:prstGeom prst="wedgeRoundRectCallout">
            <a:avLst>
              <a:gd name="adj1" fmla="val 47911"/>
              <a:gd name="adj2" fmla="val -12918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СКЕЛЕТ ЧЕЛОВЕКА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4929190" y="4143380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4643438" y="300037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4643438" y="2214554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4929190" y="1714488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6500826" y="4857760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572264" y="514351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6643702" y="3071810"/>
            <a:ext cx="78581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6286512" y="264318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6643702" y="2000240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6357950" y="857232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72264" y="571480"/>
            <a:ext cx="92869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ЧЕРЕП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1357298"/>
            <a:ext cx="135732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ГРУДНАЯ КЛЕТКА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>
            <a:off x="6643702" y="2357430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000892" y="2071678"/>
            <a:ext cx="92869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РЕБРО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2500306"/>
            <a:ext cx="1857388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ПОЗВОНОЧНИК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2928934"/>
            <a:ext cx="57150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ТАЗ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4357694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БОЛЬШАЯ БЕРЦОВАЯ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5072074"/>
            <a:ext cx="214314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МАЛАЯ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БЕРЦОВАЯ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857628"/>
            <a:ext cx="171451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БЕДРЕННАЯ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4643438" y="3429000"/>
            <a:ext cx="100013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643306" y="2571744"/>
            <a:ext cx="171451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ЛОКТЕВАЯ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3214686"/>
            <a:ext cx="142876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ЛУЧЕВАЯ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071678"/>
            <a:ext cx="1000132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ПЛЕЧО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428736"/>
            <a:ext cx="128588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КЛЮЧИЦА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ал\Pictures\картинки\Sample Pictures\анатомия\Scan10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107655"/>
            <a:ext cx="1812925" cy="4777590"/>
          </a:xfrm>
          <a:prstGeom prst="snip2DiagRect">
            <a:avLst>
              <a:gd name="adj1" fmla="val 13756"/>
              <a:gd name="adj2" fmla="val 128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71736" y="714356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ПОЗВОНОЧНИК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СОСТОИТ ИЗ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33  ПОЗВОНКОВ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71612"/>
            <a:ext cx="928694" cy="475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ЧЕРЕП</a:t>
            </a:r>
          </a:p>
        </p:txBody>
      </p:sp>
      <p:pic>
        <p:nvPicPr>
          <p:cNvPr id="23556" name="Picture 4" descr="5de005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1440687"/>
            <a:ext cx="3643338" cy="3871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43108" y="5572140"/>
            <a:ext cx="61198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Череп состоит из 26 отдельных костей и надёжно укрывает мозг</a:t>
            </a:r>
          </a:p>
        </p:txBody>
      </p:sp>
      <p:pic>
        <p:nvPicPr>
          <p:cNvPr id="2355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pic>
        <p:nvPicPr>
          <p:cNvPr id="5122" name="Picture 2" descr="C:\Users\кал\Pictures\картинки\Sample Pictures\анатомия\СКЕЛЕТ ЧЕЛОВЕКА\skull2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818" y="1381190"/>
            <a:ext cx="3071834" cy="396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6215074" y="2571744"/>
            <a:ext cx="1357322" cy="4286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6215074" y="3286124"/>
            <a:ext cx="1071570" cy="500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6000760" y="4357694"/>
            <a:ext cx="785818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5929322" y="2357430"/>
            <a:ext cx="1643074" cy="4286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7036611" y="3464719"/>
            <a:ext cx="1000132" cy="71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7072330" y="4000504"/>
            <a:ext cx="642942" cy="4286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6929454" y="4714884"/>
            <a:ext cx="857256" cy="2143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750859" y="3964785"/>
            <a:ext cx="1214446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86314" y="1928802"/>
            <a:ext cx="171451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РЕШЕТЧАТАЯ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643182"/>
            <a:ext cx="171451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НОСОВАЯ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572008"/>
            <a:ext cx="135732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СКУЛОВАЯ КОСТЬ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3857628"/>
            <a:ext cx="1143008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ВЕРХНЯЯ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ЧЕЛЮСТЬ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4572008"/>
            <a:ext cx="128588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НИЖНЯЯ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ЧЕЛЮСТЬ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Sample Pictures\анатомия\СКЕЛЕТ ЧЕЛОВЕКА\Scan10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500042"/>
            <a:ext cx="6981788" cy="566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4786322"/>
            <a:ext cx="4929222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КОСТИ ЧЕРЕПА СОЕДИНЕНЫ ВМЕСТЕ И ОБРАЗУЮТ ПРОЧНУЮ СФЕРУ. ПРИ УДОРЕ МОЗГ МОЖЕТ НЕЗНАЧИТЕЛЬНО СМЕЩАТЬСЯ. ИЗ-ЗА УДАРА ГОЛОВОЙ МОЖЕТ РАЗБОЛЕТЬСЯ ГОЛОВА ИЛИ НАЧАТЬ ТЕМНЕТЬ В ГЛАЗАХ.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БОЛЬШИНСТВО КОСТЕЙ СКЕЛЕТА СОЕДИНЕНЫ МЕЖДУ СОБОЙ ПОДВИЖНЫМИ  </a:t>
            </a:r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СУСТАВАМИ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ОНИ  СКРЕПЛЯЮТ КОСТИ ПРОЧНЫМИ </a:t>
            </a:r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СВЯЗКАМИ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C:\Users\кал\Pictures\картинки\Sample Pictures\анатомия\Scan10002 - копия (4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4813" y="2714620"/>
            <a:ext cx="3542134" cy="3500462"/>
          </a:xfrm>
          <a:prstGeom prst="snip2DiagRect">
            <a:avLst>
              <a:gd name="adj1" fmla="val 9048"/>
              <a:gd name="adj2" fmla="val 309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кал\Pictures\картинки\Sample Pictures\анатомия\Scan10002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2098" y="2071678"/>
            <a:ext cx="3699275" cy="3481671"/>
          </a:xfrm>
          <a:prstGeom prst="snip2DiagRect">
            <a:avLst>
              <a:gd name="adj1" fmla="val 8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5000636"/>
            <a:ext cx="307183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ЛОКТЕВОЙ СУСТАВ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715016"/>
            <a:ext cx="307183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КОЛЕННЫЙ СУСТАВ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человек\Рисунок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4857784" cy="6043986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3250397" y="1678769"/>
            <a:ext cx="785818" cy="4286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786050" y="4286256"/>
            <a:ext cx="2357454" cy="7143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2714612" y="5214950"/>
            <a:ext cx="3000396" cy="9286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5786454"/>
            <a:ext cx="3071834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МАЛАЯ БЕРЦОВАЯ КОСТЬ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14884"/>
            <a:ext cx="2857520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БОЛЬШАЯ БЕРЦОВАЯ КОСТЬ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357298"/>
            <a:ext cx="235745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НАДКОЛЕННИК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072066" y="1071546"/>
            <a:ext cx="1071570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57818" y="928670"/>
            <a:ext cx="307183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БЕДРЕННАЯ КОСТЬ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3571868" y="1071546"/>
            <a:ext cx="857256" cy="2143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43174" y="928670"/>
            <a:ext cx="1643074" cy="34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СВЯЗКИ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413</Words>
  <Application>Microsoft Office PowerPoint</Application>
  <PresentationFormat>Экран (4:3)</PresentationFormat>
  <Paragraphs>114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НАДЁЖНАЯ ЗАЩИТА И ОПОРА</vt:lpstr>
      <vt:lpstr>Слайд 2</vt:lpstr>
      <vt:lpstr>Слайд 3</vt:lpstr>
      <vt:lpstr>Слайд 4</vt:lpstr>
      <vt:lpstr>Слайд 5</vt:lpstr>
      <vt:lpstr>ЧЕРЕП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НАДЁЖНАЯ ЗАЩИТА И ОПОРА</dc:title>
  <dc:creator>ЕЛЕНА</dc:creator>
  <cp:lastModifiedBy>1</cp:lastModifiedBy>
  <cp:revision>67</cp:revision>
  <dcterms:created xsi:type="dcterms:W3CDTF">2010-02-01T14:57:53Z</dcterms:created>
  <dcterms:modified xsi:type="dcterms:W3CDTF">2013-11-29T15:56:32Z</dcterms:modified>
</cp:coreProperties>
</file>