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180B3-F4BD-4050-898A-6B84F67CC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536EB-BF86-4821-9550-387B6C7C6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B5CE3-DE67-421D-B18F-9E76BA5BF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2DCB-B9EE-4689-BEAE-4D325D073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950ED-311B-4D4B-8C89-1F21592AA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92F14-C631-4621-83FC-1BE0F3463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CA06-1218-4B38-9084-B822385B0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328D8-FCAC-4650-8565-6120AC0D2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E5D65-5A2E-49B3-873B-A0C4239E7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B3E38-BDF8-4151-8D9D-4B504833B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9E2B3-CFE6-4AB3-8D77-7C831C8FA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67C89-0CFE-431C-955F-26D78B51F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C9F8D73-1D12-48D5-9C30-180157203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040313" y="1643063"/>
            <a:ext cx="4103687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Океания</a:t>
            </a:r>
          </a:p>
        </p:txBody>
      </p:sp>
      <p:pic>
        <p:nvPicPr>
          <p:cNvPr id="2052" name="Picture 6" descr="glob_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38300"/>
            <a:ext cx="5219700" cy="5219700"/>
          </a:xfrm>
          <a:noFill/>
        </p:spPr>
      </p:pic>
      <p:sp>
        <p:nvSpPr>
          <p:cNvPr id="4" name="TextBox 4"/>
          <p:cNvSpPr txBox="1"/>
          <p:nvPr/>
        </p:nvSpPr>
        <p:spPr>
          <a:xfrm>
            <a:off x="5163423" y="4653136"/>
            <a:ext cx="3980577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Окружающий мир, 4 класс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УМК «Гармония»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Марченко Е.В.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МБОУ СОШ №3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Г. Красный Сулин</a:t>
            </a:r>
          </a:p>
          <a:p>
            <a:pPr algn="ctr"/>
            <a:r>
              <a:rPr lang="ru-RU" sz="2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</a:rPr>
              <a:t>Ростовская обл.</a:t>
            </a:r>
            <a:endParaRPr lang="ru-RU" sz="2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0507_french_polinesi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8569325" cy="6426200"/>
          </a:xfr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atoll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765175"/>
            <a:ext cx="7343775" cy="4864100"/>
          </a:xfr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29222180_tahiti_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60350"/>
            <a:ext cx="7993062" cy="6394450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vat_020609_0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260350"/>
            <a:ext cx="7705725" cy="57785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5903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009900"/>
                </a:solidFill>
              </a:rPr>
              <a:t>Океания</a:t>
            </a:r>
            <a:r>
              <a:rPr lang="ru-RU" sz="2800" smtClean="0"/>
              <a:t> - </a:t>
            </a:r>
            <a:r>
              <a:rPr lang="ru-RU" sz="2800" smtClean="0">
                <a:solidFill>
                  <a:srgbClr val="FF0000"/>
                </a:solidFill>
              </a:rPr>
              <a:t>крупнейшее</a:t>
            </a:r>
            <a:r>
              <a:rPr lang="ru-RU" sz="2800" smtClean="0"/>
              <a:t> в мире </a:t>
            </a:r>
            <a:r>
              <a:rPr lang="ru-RU" sz="2800" smtClean="0">
                <a:solidFill>
                  <a:srgbClr val="FF0000"/>
                </a:solidFill>
              </a:rPr>
              <a:t>скопление островов</a:t>
            </a:r>
            <a:r>
              <a:rPr lang="ru-RU" sz="2800" smtClean="0"/>
              <a:t>, расположенных в западной и центральной частях </a:t>
            </a:r>
            <a:r>
              <a:rPr lang="ru-RU" sz="2800" smtClean="0">
                <a:solidFill>
                  <a:srgbClr val="FF0000"/>
                </a:solidFill>
              </a:rPr>
              <a:t>Тихого океана</a:t>
            </a:r>
            <a:r>
              <a:rPr lang="ru-RU" sz="2800" smtClean="0"/>
              <a:t>. При разделении всей суши на части света Океания обычно объединяется с Австралией в единую часть света </a:t>
            </a:r>
            <a:r>
              <a:rPr lang="ru-RU" sz="2800" smtClean="0">
                <a:solidFill>
                  <a:srgbClr val="FF0000"/>
                </a:solidFill>
              </a:rPr>
              <a:t>Австралия и Океания</a:t>
            </a:r>
            <a:r>
              <a:rPr lang="ru-RU" sz="28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Острова Океании </a:t>
            </a:r>
            <a:r>
              <a:rPr lang="ru-RU" sz="2800" smtClean="0">
                <a:solidFill>
                  <a:srgbClr val="FF0000"/>
                </a:solidFill>
              </a:rPr>
              <a:t>омываются</a:t>
            </a:r>
            <a:r>
              <a:rPr lang="ru-RU" sz="2800" smtClean="0"/>
              <a:t> многочисленными </a:t>
            </a:r>
            <a:r>
              <a:rPr lang="ru-RU" sz="2800" smtClean="0">
                <a:solidFill>
                  <a:srgbClr val="FF0000"/>
                </a:solidFill>
              </a:rPr>
              <a:t>морями Тихого</a:t>
            </a:r>
            <a:r>
              <a:rPr lang="ru-RU" sz="2800" smtClean="0"/>
              <a:t> (Коралловое море, Тасманово море, море Фиджи, море Коро, Соломоново море, Новогвинейское море, Филиппинское море) и </a:t>
            </a:r>
            <a:r>
              <a:rPr lang="ru-RU" sz="2800" smtClean="0">
                <a:solidFill>
                  <a:srgbClr val="FF0000"/>
                </a:solidFill>
              </a:rPr>
              <a:t>Индийского</a:t>
            </a:r>
            <a:r>
              <a:rPr lang="ru-RU" sz="2800" smtClean="0"/>
              <a:t> океанов (Арафурское море).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Коренными жителями Океании являются </a:t>
            </a:r>
            <a:r>
              <a:rPr lang="ru-RU" sz="2800" smtClean="0">
                <a:solidFill>
                  <a:srgbClr val="FF0000"/>
                </a:solidFill>
              </a:rPr>
              <a:t>полинезийцы</a:t>
            </a:r>
            <a:r>
              <a:rPr lang="ru-RU" sz="2800" smtClean="0"/>
              <a:t>, </a:t>
            </a:r>
            <a:r>
              <a:rPr lang="ru-RU" sz="2800" smtClean="0">
                <a:solidFill>
                  <a:srgbClr val="FF0000"/>
                </a:solidFill>
              </a:rPr>
              <a:t>микронезийцы</a:t>
            </a:r>
            <a:r>
              <a:rPr lang="ru-RU" sz="2800" smtClean="0"/>
              <a:t>, </a:t>
            </a:r>
            <a:r>
              <a:rPr lang="ru-RU" sz="2800" smtClean="0">
                <a:solidFill>
                  <a:srgbClr val="FF0000"/>
                </a:solidFill>
              </a:rPr>
              <a:t>меланезийцы</a:t>
            </a:r>
            <a:r>
              <a:rPr lang="ru-RU" sz="2800" smtClean="0"/>
              <a:t> и </a:t>
            </a:r>
            <a:r>
              <a:rPr lang="ru-RU" sz="2800" smtClean="0">
                <a:solidFill>
                  <a:srgbClr val="FF0000"/>
                </a:solidFill>
              </a:rPr>
              <a:t>папуасы</a:t>
            </a:r>
            <a:r>
              <a:rPr lang="ru-RU" sz="280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256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i="1" smtClean="0">
                <a:solidFill>
                  <a:srgbClr val="009900"/>
                </a:solidFill>
              </a:rPr>
              <a:t>Общая площадь островов</a:t>
            </a:r>
            <a:r>
              <a:rPr lang="ru-RU" sz="2800" smtClean="0"/>
              <a:t> составляет </a:t>
            </a:r>
            <a:r>
              <a:rPr lang="ru-RU" sz="2800" smtClean="0">
                <a:solidFill>
                  <a:srgbClr val="FF0000"/>
                </a:solidFill>
              </a:rPr>
              <a:t>1,26 млн км²</a:t>
            </a:r>
            <a:r>
              <a:rPr lang="ru-RU" sz="2800" smtClean="0"/>
              <a:t> (вместе с Австралией 8,52 млн км²), население — около </a:t>
            </a:r>
            <a:r>
              <a:rPr lang="ru-RU" sz="2800" smtClean="0">
                <a:solidFill>
                  <a:srgbClr val="FF0000"/>
                </a:solidFill>
              </a:rPr>
              <a:t>10,7 млн чел</a:t>
            </a:r>
            <a:r>
              <a:rPr lang="ru-RU" sz="2800" smtClean="0"/>
              <a:t>. (вместе с Австралией 32,6 млн чел.). Географически Океания подразделяется на </a:t>
            </a:r>
            <a:r>
              <a:rPr lang="ru-RU" sz="2800" smtClean="0">
                <a:solidFill>
                  <a:srgbClr val="FF0000"/>
                </a:solidFill>
              </a:rPr>
              <a:t>Меланезию</a:t>
            </a:r>
            <a:r>
              <a:rPr lang="ru-RU" sz="2800" smtClean="0"/>
              <a:t>, </a:t>
            </a:r>
            <a:r>
              <a:rPr lang="ru-RU" sz="2800" smtClean="0">
                <a:solidFill>
                  <a:srgbClr val="FF0000"/>
                </a:solidFill>
              </a:rPr>
              <a:t>Микронезию</a:t>
            </a:r>
            <a:r>
              <a:rPr lang="ru-RU" sz="2800" smtClean="0"/>
              <a:t> и </a:t>
            </a:r>
            <a:r>
              <a:rPr lang="ru-RU" sz="2800" smtClean="0">
                <a:solidFill>
                  <a:srgbClr val="FF0000"/>
                </a:solidFill>
              </a:rPr>
              <a:t>Полинезию</a:t>
            </a:r>
            <a:r>
              <a:rPr lang="ru-RU" sz="2800" smtClean="0"/>
              <a:t>; иногда выделяют </a:t>
            </a:r>
            <a:r>
              <a:rPr lang="ru-RU" sz="2800" smtClean="0">
                <a:solidFill>
                  <a:srgbClr val="FF0000"/>
                </a:solidFill>
              </a:rPr>
              <a:t>Новую Зеландию</a:t>
            </a:r>
            <a:r>
              <a:rPr lang="ru-RU" sz="2800" smtClean="0"/>
              <a:t>.</a:t>
            </a:r>
          </a:p>
        </p:txBody>
      </p:sp>
      <p:pic>
        <p:nvPicPr>
          <p:cNvPr id="4099" name="Picture 6" descr="Oceanias_Regio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2420938"/>
            <a:ext cx="6769100" cy="4292600"/>
          </a:xfr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333375"/>
            <a:ext cx="8748712" cy="2376488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Океания расположена в пределах нескольких климатических поясов: экваториального, субэкваториального, тропического, субтропического, умеренного. На большей части островов преобладает </a:t>
            </a:r>
            <a:r>
              <a:rPr lang="ru-RU" sz="2800" smtClean="0">
                <a:solidFill>
                  <a:srgbClr val="FF0000"/>
                </a:solidFill>
              </a:rPr>
              <a:t>тропический климат</a:t>
            </a:r>
            <a:r>
              <a:rPr lang="ru-RU" sz="2800" smtClean="0"/>
              <a:t>.</a:t>
            </a:r>
          </a:p>
        </p:txBody>
      </p:sp>
      <p:pic>
        <p:nvPicPr>
          <p:cNvPr id="5123" name="Picture 7" descr="Пляж_атолл_Каролай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2636838"/>
            <a:ext cx="5040313" cy="3360737"/>
          </a:xfrm>
          <a:noFill/>
        </p:spPr>
      </p:pic>
      <p:sp>
        <p:nvSpPr>
          <p:cNvPr id="12297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6021388"/>
            <a:ext cx="8137525" cy="576262"/>
          </a:xfrm>
        </p:spPr>
        <p:txBody>
          <a:bodyPr/>
          <a:lstStyle/>
          <a:p>
            <a:pPr eaLnBrk="1" hangingPunct="1"/>
            <a:r>
              <a:rPr lang="ru-RU" sz="2400" smtClean="0"/>
              <a:t>Побережье атолла Каролайн (острова Лайн, Кирибати)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  <p:bldP spid="122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4797425"/>
            <a:ext cx="3889375" cy="936625"/>
          </a:xfrm>
        </p:spPr>
        <p:txBody>
          <a:bodyPr/>
          <a:lstStyle/>
          <a:p>
            <a:pPr eaLnBrk="1" hangingPunct="1"/>
            <a:r>
              <a:rPr lang="ru-RU" sz="2000" smtClean="0"/>
              <a:t>Гора Джая в Западной Новой Гвинее (Индонезия) — высочайшая точка Океании.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5076825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В прошлом острова Океании представляли собой </a:t>
            </a:r>
            <a:r>
              <a:rPr lang="ru-RU" sz="2800" smtClean="0">
                <a:solidFill>
                  <a:srgbClr val="FF0000"/>
                </a:solidFill>
              </a:rPr>
              <a:t>единую сушу</a:t>
            </a:r>
            <a:r>
              <a:rPr lang="ru-RU" sz="2800" smtClean="0"/>
              <a:t>, однако в результате </a:t>
            </a:r>
            <a:r>
              <a:rPr lang="ru-RU" sz="2800" smtClean="0">
                <a:solidFill>
                  <a:srgbClr val="FF0000"/>
                </a:solidFill>
              </a:rPr>
              <a:t>поднятия уровня Мирового океана</a:t>
            </a:r>
            <a:r>
              <a:rPr lang="ru-RU" sz="2800" smtClean="0"/>
              <a:t> значительная часть поверхности оказалась под водой. Рельеф этих островов </a:t>
            </a:r>
            <a:r>
              <a:rPr lang="ru-RU" sz="2800" smtClean="0">
                <a:solidFill>
                  <a:srgbClr val="FF0000"/>
                </a:solidFill>
              </a:rPr>
              <a:t>гористый</a:t>
            </a:r>
            <a:r>
              <a:rPr lang="ru-RU" sz="2800" smtClean="0"/>
              <a:t> и сильно расчленённый. Например, высочайшие горы Океании, в том числе, </a:t>
            </a:r>
            <a:r>
              <a:rPr lang="ru-RU" sz="2800" smtClean="0">
                <a:solidFill>
                  <a:srgbClr val="FF0000"/>
                </a:solidFill>
              </a:rPr>
              <a:t>гора Джая</a:t>
            </a:r>
            <a:r>
              <a:rPr lang="ru-RU" sz="2800" smtClean="0"/>
              <a:t> (5029 м), расположены на острове Новая Гвинея.</a:t>
            </a:r>
          </a:p>
        </p:txBody>
      </p:sp>
      <p:pic>
        <p:nvPicPr>
          <p:cNvPr id="6148" name="Picture 5" descr="Puncakjay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268413"/>
            <a:ext cx="4429125" cy="3322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 rev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6308725"/>
            <a:ext cx="6911975" cy="377825"/>
          </a:xfrm>
        </p:spPr>
        <p:txBody>
          <a:bodyPr/>
          <a:lstStyle/>
          <a:p>
            <a:pPr eaLnBrk="1" hangingPunct="1"/>
            <a:r>
              <a:rPr lang="ru-RU" sz="2400" smtClean="0"/>
              <a:t>Кокосовая пальма                     Хлебное дерево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8913"/>
            <a:ext cx="8748712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Среди наиболее широко распространённых растений Океании выделяются </a:t>
            </a:r>
            <a:r>
              <a:rPr lang="ru-RU" sz="2800" smtClean="0">
                <a:solidFill>
                  <a:srgbClr val="FF0000"/>
                </a:solidFill>
              </a:rPr>
              <a:t>кокосовая пальма</a:t>
            </a:r>
            <a:r>
              <a:rPr lang="ru-RU" sz="2800" smtClean="0"/>
              <a:t> и </a:t>
            </a:r>
            <a:r>
              <a:rPr lang="ru-RU" sz="2800" smtClean="0">
                <a:solidFill>
                  <a:srgbClr val="FF0000"/>
                </a:solidFill>
              </a:rPr>
              <a:t>хлебное дерево</a:t>
            </a:r>
            <a:r>
              <a:rPr lang="ru-RU" sz="2800" smtClean="0"/>
              <a:t>, которые играют важную роль в жизни местных жителей.</a:t>
            </a:r>
            <a:endParaRPr lang="ru-RU" smtClean="0"/>
          </a:p>
        </p:txBody>
      </p:sp>
      <p:pic>
        <p:nvPicPr>
          <p:cNvPr id="7172" name="Picture 7" descr="ph073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205038"/>
            <a:ext cx="3143250" cy="4000500"/>
          </a:xfrm>
          <a:noFill/>
        </p:spPr>
      </p:pic>
      <p:pic>
        <p:nvPicPr>
          <p:cNvPr id="7173" name="Picture 8" descr="ylebno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916113"/>
            <a:ext cx="2943225" cy="4392612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4724400"/>
            <a:ext cx="3960813" cy="927100"/>
          </a:xfrm>
        </p:spPr>
        <p:txBody>
          <a:bodyPr/>
          <a:lstStyle/>
          <a:p>
            <a:pPr eaLnBrk="1" hangingPunct="1"/>
            <a:r>
              <a:rPr lang="ru-RU" sz="2400" smtClean="0"/>
              <a:t>Киви – символ Новой Зеландии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4663" y="188913"/>
            <a:ext cx="4859337" cy="6480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На маленьких островах Океании, прежде всего, атоллах, млекопитающие почти не встречаются: на многих из них обитает только </a:t>
            </a:r>
            <a:r>
              <a:rPr lang="ru-RU" sz="2400" smtClean="0">
                <a:solidFill>
                  <a:srgbClr val="FF0000"/>
                </a:solidFill>
              </a:rPr>
              <a:t>полинезийская крыса</a:t>
            </a:r>
            <a:r>
              <a:rPr lang="ru-RU" sz="2400" smtClean="0"/>
              <a:t>. Наибольшим разнообразием фауны отличаются </a:t>
            </a:r>
            <a:r>
              <a:rPr lang="ru-RU" sz="2400" smtClean="0">
                <a:solidFill>
                  <a:srgbClr val="FF0000"/>
                </a:solidFill>
              </a:rPr>
              <a:t>Новая Зеландия</a:t>
            </a:r>
            <a:r>
              <a:rPr lang="ru-RU" sz="2400" smtClean="0"/>
              <a:t> и </a:t>
            </a:r>
            <a:r>
              <a:rPr lang="ru-RU" sz="2400" smtClean="0">
                <a:solidFill>
                  <a:srgbClr val="FF0000"/>
                </a:solidFill>
              </a:rPr>
              <a:t>Новая Гвинея</a:t>
            </a:r>
            <a:r>
              <a:rPr lang="ru-RU" sz="240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Из представителей фауны Новой Зеландии наиболее известными являются птицы </a:t>
            </a:r>
            <a:r>
              <a:rPr lang="ru-RU" sz="2400" smtClean="0">
                <a:solidFill>
                  <a:srgbClr val="FF0000"/>
                </a:solidFill>
              </a:rPr>
              <a:t>киви</a:t>
            </a:r>
            <a:r>
              <a:rPr lang="ru-RU" sz="2400" smtClean="0"/>
              <a:t>, ставшие национальным символом страны. Другие птицы, обитающие там — </a:t>
            </a:r>
            <a:r>
              <a:rPr lang="ru-RU" sz="2400" smtClean="0">
                <a:solidFill>
                  <a:srgbClr val="FF0000"/>
                </a:solidFill>
              </a:rPr>
              <a:t>кеа</a:t>
            </a:r>
            <a:r>
              <a:rPr lang="ru-RU" sz="2400" smtClean="0"/>
              <a:t>, </a:t>
            </a:r>
            <a:r>
              <a:rPr lang="ru-RU" sz="2400" smtClean="0">
                <a:solidFill>
                  <a:srgbClr val="FF0000"/>
                </a:solidFill>
              </a:rPr>
              <a:t>какапо</a:t>
            </a:r>
            <a:r>
              <a:rPr lang="ru-RU" sz="2400" smtClean="0"/>
              <a:t> (или совиный попугай), </a:t>
            </a:r>
            <a:r>
              <a:rPr lang="ru-RU" sz="2400" smtClean="0">
                <a:solidFill>
                  <a:srgbClr val="FF0000"/>
                </a:solidFill>
              </a:rPr>
              <a:t>такахе</a:t>
            </a:r>
            <a:r>
              <a:rPr lang="ru-RU" sz="2400" smtClean="0"/>
              <a:t> (или бескрылая султанка). На всех островах Океании обитает большое количество ящериц, змей и насекомых.</a:t>
            </a:r>
          </a:p>
        </p:txBody>
      </p:sp>
      <p:pic>
        <p:nvPicPr>
          <p:cNvPr id="8196" name="Picture 6" descr="nz_20kiw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25538"/>
            <a:ext cx="4032250" cy="354965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20091204PHOWWW0030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549275"/>
            <a:ext cx="7993062" cy="5699125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369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Океания</vt:lpstr>
      <vt:lpstr>Слайд 2</vt:lpstr>
      <vt:lpstr>Слайд 3</vt:lpstr>
      <vt:lpstr>Слайд 4</vt:lpstr>
      <vt:lpstr>Побережье атолла Каролайн (острова Лайн, Кирибати)</vt:lpstr>
      <vt:lpstr>Гора Джая в Западной Новой Гвинее (Индонезия) — высочайшая точка Океании.</vt:lpstr>
      <vt:lpstr>Кокосовая пальма                     Хлебное дерево</vt:lpstr>
      <vt:lpstr>Киви – символ Новой Зеландии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Океания</dc:title>
  <dc:creator>КИТ</dc:creator>
  <cp:lastModifiedBy>1</cp:lastModifiedBy>
  <cp:revision>15</cp:revision>
  <dcterms:created xsi:type="dcterms:W3CDTF">2010-01-18T15:42:49Z</dcterms:created>
  <dcterms:modified xsi:type="dcterms:W3CDTF">2013-11-29T18:01:02Z</dcterms:modified>
</cp:coreProperties>
</file>