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2" r:id="rId5"/>
    <p:sldId id="263" r:id="rId6"/>
    <p:sldId id="266" r:id="rId7"/>
    <p:sldId id="267" r:id="rId8"/>
    <p:sldId id="268" r:id="rId9"/>
    <p:sldId id="269" r:id="rId10"/>
    <p:sldId id="270" r:id="rId11"/>
    <p:sldId id="272" r:id="rId12"/>
    <p:sldId id="271" r:id="rId13"/>
    <p:sldId id="274" r:id="rId14"/>
    <p:sldId id="275" r:id="rId15"/>
    <p:sldId id="285" r:id="rId16"/>
    <p:sldId id="276" r:id="rId17"/>
    <p:sldId id="279" r:id="rId18"/>
    <p:sldId id="278" r:id="rId19"/>
    <p:sldId id="277" r:id="rId20"/>
    <p:sldId id="280" r:id="rId21"/>
    <p:sldId id="281" r:id="rId22"/>
    <p:sldId id="282" r:id="rId23"/>
    <p:sldId id="283" r:id="rId24"/>
    <p:sldId id="286" r:id="rId25"/>
    <p:sldId id="287" r:id="rId26"/>
    <p:sldId id="288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gif"/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12" Type="http://schemas.openxmlformats.org/officeDocument/2006/relationships/image" Target="../media/image4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gif"/><Relationship Id="rId5" Type="http://schemas.openxmlformats.org/officeDocument/2006/relationships/image" Target="../media/image36.jpeg"/><Relationship Id="rId10" Type="http://schemas.openxmlformats.org/officeDocument/2006/relationships/image" Target="../media/image41.gif"/><Relationship Id="rId4" Type="http://schemas.openxmlformats.org/officeDocument/2006/relationships/image" Target="../media/image35.jpeg"/><Relationship Id="rId9" Type="http://schemas.openxmlformats.org/officeDocument/2006/relationships/image" Target="../media/image4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214422"/>
            <a:ext cx="55659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omic Sans MS" pitchFamily="66" charset="0"/>
              </a:rPr>
              <a:t>СТАДИИ  РАЗВИТИЯ</a:t>
            </a:r>
          </a:p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omic Sans MS" pitchFamily="66" charset="0"/>
              </a:rPr>
              <a:t> НАСЕКОМЫХ</a:t>
            </a:r>
            <a:endParaRPr lang="ru-RU" sz="40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810" y="4714884"/>
            <a:ext cx="4461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ОКРУЖАЮЩИЙ МИР, 3 КЛАСС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УМК «ГАРМОНИЯ»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МАРЧЕНКО Е.В</a:t>
            </a:r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.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МБОУ СОШ №3</a:t>
            </a:r>
            <a:endParaRPr lang="ru-RU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кал\Pictures\картинки\Анимация\бабочки\679f47ee907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928934"/>
            <a:ext cx="1180458" cy="1150947"/>
          </a:xfrm>
          <a:prstGeom prst="rect">
            <a:avLst/>
          </a:prstGeom>
          <a:noFill/>
        </p:spPr>
      </p:pic>
      <p:pic>
        <p:nvPicPr>
          <p:cNvPr id="1027" name="Picture 3" descr="C:\Users\кал\Pictures\картинки\Анимация\бабочки\1449676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642918"/>
            <a:ext cx="847725" cy="762000"/>
          </a:xfrm>
          <a:prstGeom prst="rect">
            <a:avLst/>
          </a:prstGeom>
          <a:noFill/>
        </p:spPr>
      </p:pic>
      <p:pic>
        <p:nvPicPr>
          <p:cNvPr id="1029" name="Picture 5" descr="C:\Users\кал\Pictures\картинки\Анимация\бабочки\94953264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60015">
            <a:off x="7352063" y="3607773"/>
            <a:ext cx="1236576" cy="822323"/>
          </a:xfrm>
          <a:prstGeom prst="rect">
            <a:avLst/>
          </a:prstGeom>
          <a:noFill/>
        </p:spPr>
      </p:pic>
      <p:pic>
        <p:nvPicPr>
          <p:cNvPr id="1030" name="Picture 6" descr="C:\Users\кал\Pictures\картинки\Анимация\насекомые\Оса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857232"/>
            <a:ext cx="561975" cy="485775"/>
          </a:xfrm>
          <a:prstGeom prst="rect">
            <a:avLst/>
          </a:prstGeom>
          <a:noFill/>
        </p:spPr>
      </p:pic>
      <p:pic>
        <p:nvPicPr>
          <p:cNvPr id="1031" name="Picture 7" descr="C:\Users\кал\Pictures\картинки\Анимация\насекомые\glamour12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2857496"/>
            <a:ext cx="807479" cy="785802"/>
          </a:xfrm>
          <a:prstGeom prst="rect">
            <a:avLst/>
          </a:prstGeom>
          <a:noFill/>
        </p:spPr>
      </p:pic>
      <p:pic>
        <p:nvPicPr>
          <p:cNvPr id="1032" name="Picture 8" descr="C:\Users\кал\Pictures\картинки\Анимация\насекомые\7319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5572140"/>
            <a:ext cx="579426" cy="579426"/>
          </a:xfrm>
          <a:prstGeom prst="rect">
            <a:avLst/>
          </a:prstGeom>
          <a:noFill/>
        </p:spPr>
      </p:pic>
      <p:pic>
        <p:nvPicPr>
          <p:cNvPr id="1033" name="Picture 9" descr="C:\Users\кал\Pictures\картинки\Анимация\насекомые\06646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3714752"/>
            <a:ext cx="885825" cy="657225"/>
          </a:xfrm>
          <a:prstGeom prst="rect">
            <a:avLst/>
          </a:prstGeom>
          <a:noFill/>
        </p:spPr>
      </p:pic>
      <p:pic>
        <p:nvPicPr>
          <p:cNvPr id="1034" name="Picture 10" descr="C:\Users\кал\Pictures\картинки\Анимация\насекомые\21216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6305551"/>
            <a:ext cx="673534" cy="552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л\Pictures\картинки\Sample Pictures\насекомые\000160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62765" y="1857364"/>
            <a:ext cx="1547031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C:\Users\кал\Pictures\картинки\Sample Pictures\насекомые\0001601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60905" y="1785926"/>
            <a:ext cx="2553908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кал\Pictures\картинки\Sample Pictures\насекомые\0001602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43570" y="1876849"/>
            <a:ext cx="2490769" cy="1628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728" y="928670"/>
            <a:ext cx="653037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ГУСЕНИЦА- ЛИЧИНКА БАБОЧКИ</a:t>
            </a:r>
            <a:endParaRPr lang="ru-RU" sz="3600" b="1" dirty="0">
              <a:solidFill>
                <a:srgbClr val="003300"/>
              </a:solidFill>
            </a:endParaRPr>
          </a:p>
        </p:txBody>
      </p:sp>
      <p:pic>
        <p:nvPicPr>
          <p:cNvPr id="9221" name="Picture 5" descr="C:\Users\кал\Pictures\картинки\Sample Pictures\времена года\ЛИСТЬЯ\02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572008"/>
            <a:ext cx="1270000" cy="1270000"/>
          </a:xfrm>
          <a:prstGeom prst="rect">
            <a:avLst/>
          </a:prstGeom>
          <a:noFill/>
        </p:spPr>
      </p:pic>
      <p:pic>
        <p:nvPicPr>
          <p:cNvPr id="9222" name="Picture 6" descr="C:\Users\кал\Pictures\картинки\Sample Pictures\времена года\ЛИСТЬЯ\lian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4929198"/>
            <a:ext cx="428625" cy="685800"/>
          </a:xfrm>
          <a:prstGeom prst="rect">
            <a:avLst/>
          </a:prstGeom>
          <a:noFill/>
        </p:spPr>
      </p:pic>
      <p:pic>
        <p:nvPicPr>
          <p:cNvPr id="9223" name="Picture 7" descr="C:\Users\кал\Pictures\картинки\Sample Pictures\времена года\ЛИСТЬЯ\J030485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5143512"/>
            <a:ext cx="804856" cy="853501"/>
          </a:xfrm>
          <a:prstGeom prst="rect">
            <a:avLst/>
          </a:prstGeom>
          <a:noFill/>
        </p:spPr>
      </p:pic>
      <p:pic>
        <p:nvPicPr>
          <p:cNvPr id="9225" name="Picture 9" descr="C:\Users\кал\Pictures\картинки\Анимация\деревья\beachleafz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4572008"/>
            <a:ext cx="857250" cy="1123950"/>
          </a:xfrm>
          <a:prstGeom prst="rect">
            <a:avLst/>
          </a:prstGeom>
          <a:noFill/>
        </p:spPr>
      </p:pic>
      <p:pic>
        <p:nvPicPr>
          <p:cNvPr id="9226" name="Picture 10" descr="C:\Users\кал\Pictures\картинки\Анимация\деревья\chestnutleafz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786" y="4572008"/>
            <a:ext cx="727060" cy="714524"/>
          </a:xfrm>
          <a:prstGeom prst="rect">
            <a:avLst/>
          </a:prstGeom>
          <a:noFill/>
        </p:spPr>
      </p:pic>
      <p:pic>
        <p:nvPicPr>
          <p:cNvPr id="9227" name="Picture 11" descr="C:\Users\кал\Pictures\картинки\Анимация\деревья\mapleleafz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71736" y="4786322"/>
            <a:ext cx="1181100" cy="1152525"/>
          </a:xfrm>
          <a:prstGeom prst="rect">
            <a:avLst/>
          </a:prstGeom>
          <a:noFill/>
        </p:spPr>
      </p:pic>
      <p:pic>
        <p:nvPicPr>
          <p:cNvPr id="9228" name="Picture 12" descr="C:\Users\кал\Pictures\картинки\Анимация\деревья\oakleafz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28794" y="4929198"/>
            <a:ext cx="552450" cy="914400"/>
          </a:xfrm>
          <a:prstGeom prst="rect">
            <a:avLst/>
          </a:prstGeom>
          <a:noFill/>
        </p:spPr>
      </p:pic>
      <p:pic>
        <p:nvPicPr>
          <p:cNvPr id="9229" name="Picture 13" descr="C:\Users\кал\Pictures\картинки\Анимация\деревья\ashleaf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6182" y="4643446"/>
            <a:ext cx="885825" cy="11620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571604" y="4143380"/>
            <a:ext cx="603376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ГУСЕНИЦА ПИТАЕТСЯ ЛИСТЬЯМИ РАСТЕНИЙ</a:t>
            </a:r>
            <a:endParaRPr lang="ru-RU" sz="24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28" y="857232"/>
            <a:ext cx="653037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ГУСЕНИЦА- ЛИЧИНКА БАБОЧКИ</a:t>
            </a:r>
            <a:endParaRPr lang="ru-RU" sz="3600" b="1" dirty="0">
              <a:solidFill>
                <a:srgbClr val="003300"/>
              </a:solidFill>
            </a:endParaRPr>
          </a:p>
        </p:txBody>
      </p:sp>
      <p:pic>
        <p:nvPicPr>
          <p:cNvPr id="11267" name="Picture 3" descr="C:\Users\кал\Pictures\картинки\Sample Pictures\насекомые\0001601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07967" y="1643050"/>
            <a:ext cx="414672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643042" y="4714884"/>
            <a:ext cx="542928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У ГУСЕНИЦЫ  ЕСТЬ </a:t>
            </a:r>
            <a:r>
              <a:rPr lang="ru-RU" sz="2400" b="1" dirty="0" smtClean="0">
                <a:solidFill>
                  <a:srgbClr val="C00000"/>
                </a:solidFill>
              </a:rPr>
              <a:t>РОТ</a:t>
            </a:r>
            <a:r>
              <a:rPr lang="ru-RU" sz="2400" b="1" dirty="0" smtClean="0">
                <a:solidFill>
                  <a:srgbClr val="003300"/>
                </a:solidFill>
              </a:rPr>
              <a:t> И </a:t>
            </a:r>
            <a:r>
              <a:rPr lang="ru-RU" sz="2400" b="1" dirty="0" smtClean="0">
                <a:solidFill>
                  <a:srgbClr val="C00000"/>
                </a:solidFill>
              </a:rPr>
              <a:t>12 ПАР ГЛАЗ</a:t>
            </a:r>
            <a:r>
              <a:rPr lang="ru-RU" sz="2400" b="1" dirty="0" smtClean="0">
                <a:solidFill>
                  <a:srgbClr val="003300"/>
                </a:solidFill>
              </a:rPr>
              <a:t>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ГУСТЫЕ ВОЛОСКИ  </a:t>
            </a:r>
            <a:r>
              <a:rPr lang="ru-RU" sz="2400" b="1" dirty="0" smtClean="0">
                <a:solidFill>
                  <a:srgbClr val="003300"/>
                </a:solidFill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</a:rPr>
              <a:t>ЯРКАЯ ОКРАСКА  </a:t>
            </a:r>
          </a:p>
          <a:p>
            <a:r>
              <a:rPr lang="ru-RU" sz="2400" b="1" dirty="0" smtClean="0">
                <a:solidFill>
                  <a:srgbClr val="003300"/>
                </a:solidFill>
              </a:rPr>
              <a:t>ЗАЩИЩАЮТ ГУСЕНИЦУ ОТ ВРАГОВ.</a:t>
            </a:r>
            <a:endParaRPr lang="ru-RU" sz="24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л\Pictures\картинки\Sample Pictures\насекомые\000160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56472" y="928670"/>
            <a:ext cx="1816081" cy="2348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57554" y="1428736"/>
            <a:ext cx="257176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ГУСЕНИЦА</a:t>
            </a:r>
            <a:r>
              <a:rPr lang="ru-RU" sz="2400" b="1" dirty="0" smtClean="0">
                <a:solidFill>
                  <a:srgbClr val="00330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НЕСКОЛЬКО РАЗ МЕНЯЕТ КОЖУ 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И  ФОРМИРУЕТСЯ 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КУКОЛКУ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5" name="Picture 4" descr="F:\ELENA\Nasekomie\111-danaus_plexipus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39266" y="928670"/>
            <a:ext cx="2005517" cy="2695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Прямая со стрелкой 16"/>
          <p:cNvCxnSpPr/>
          <p:nvPr/>
        </p:nvCxnSpPr>
        <p:spPr>
          <a:xfrm rot="10800000" flipV="1">
            <a:off x="2428860" y="1643050"/>
            <a:ext cx="1500198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42" name="Picture 2" descr="C:\Users\кал\Pictures\картинки\Sample Pictures\бабочки\000158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786190"/>
            <a:ext cx="2046137" cy="1527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Выгнутая вверх стрелка 31"/>
          <p:cNvSpPr/>
          <p:nvPr/>
        </p:nvSpPr>
        <p:spPr>
          <a:xfrm>
            <a:off x="2571736" y="785794"/>
            <a:ext cx="4357718" cy="928694"/>
          </a:xfrm>
          <a:prstGeom prst="curvedDownArrow">
            <a:avLst>
              <a:gd name="adj1" fmla="val 25000"/>
              <a:gd name="adj2" fmla="val 64557"/>
              <a:gd name="adj3" fmla="val 28938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право стрелка 32"/>
          <p:cNvSpPr/>
          <p:nvPr/>
        </p:nvSpPr>
        <p:spPr>
          <a:xfrm rot="2201111">
            <a:off x="5590594" y="2377862"/>
            <a:ext cx="1050182" cy="3043980"/>
          </a:xfrm>
          <a:prstGeom prst="curvedLeftArrow">
            <a:avLst>
              <a:gd name="adj1" fmla="val 25000"/>
              <a:gd name="adj2" fmla="val 77290"/>
              <a:gd name="adj3" fmla="val 2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2198" y="3857628"/>
            <a:ext cx="257176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ВНУТРИ </a:t>
            </a:r>
            <a:r>
              <a:rPr lang="ru-RU" sz="2400" b="1" dirty="0" smtClean="0">
                <a:solidFill>
                  <a:srgbClr val="C00000"/>
                </a:solidFill>
              </a:rPr>
              <a:t>КУКОЛКИ </a:t>
            </a:r>
            <a:r>
              <a:rPr lang="ru-RU" sz="2400" b="1" dirty="0" smtClean="0">
                <a:solidFill>
                  <a:srgbClr val="003300"/>
                </a:solidFill>
              </a:rPr>
              <a:t>ФОРМИРУЕТСЯ </a:t>
            </a:r>
            <a:r>
              <a:rPr lang="ru-RU" sz="2400" b="1" dirty="0" smtClean="0">
                <a:solidFill>
                  <a:srgbClr val="C00000"/>
                </a:solidFill>
              </a:rPr>
              <a:t>БАБОЧКА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 flipV="1">
            <a:off x="5429256" y="4929198"/>
            <a:ext cx="1285884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429256" y="2071678"/>
            <a:ext cx="1428760" cy="10715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5" name="Picture 6" descr="4_1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002315" y="3714752"/>
            <a:ext cx="1852957" cy="1498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3" name="Выгнутая вправо стрелка 52"/>
          <p:cNvSpPr/>
          <p:nvPr/>
        </p:nvSpPr>
        <p:spPr>
          <a:xfrm rot="10800000">
            <a:off x="142844" y="1857364"/>
            <a:ext cx="1214414" cy="2857520"/>
          </a:xfrm>
          <a:prstGeom prst="curvedLef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Выгнутая вправо стрелка 51"/>
          <p:cNvSpPr/>
          <p:nvPr/>
        </p:nvSpPr>
        <p:spPr>
          <a:xfrm rot="5400000">
            <a:off x="2755315" y="3816927"/>
            <a:ext cx="990164" cy="2928958"/>
          </a:xfrm>
          <a:prstGeom prst="curvedLef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71670" y="5286388"/>
            <a:ext cx="228601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БАБОЧКА</a:t>
            </a:r>
            <a:r>
              <a:rPr lang="ru-RU" sz="2400" b="1" dirty="0" smtClean="0">
                <a:solidFill>
                  <a:srgbClr val="003300"/>
                </a:solidFill>
              </a:rPr>
              <a:t> ОТКЛАДЫВАЕТ </a:t>
            </a:r>
            <a:r>
              <a:rPr lang="ru-RU" sz="2400" b="1" dirty="0" smtClean="0">
                <a:solidFill>
                  <a:srgbClr val="C00000"/>
                </a:solidFill>
              </a:rPr>
              <a:t>ЯЙЦА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rot="10800000">
            <a:off x="1142976" y="4786322"/>
            <a:ext cx="1714512" cy="15001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33" grpId="0" animBg="1"/>
      <p:bldP spid="26" grpId="0" animBg="1"/>
      <p:bldP spid="53" grpId="0" animBg="1"/>
      <p:bldP spid="5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0430" y="857232"/>
            <a:ext cx="208800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БАБОЧКА</a:t>
            </a:r>
            <a:endParaRPr lang="ru-RU" sz="3600" b="1" dirty="0">
              <a:solidFill>
                <a:srgbClr val="003300"/>
              </a:solidFill>
            </a:endParaRPr>
          </a:p>
        </p:txBody>
      </p:sp>
      <p:pic>
        <p:nvPicPr>
          <p:cNvPr id="12290" name="Picture 2" descr="C:\Users\кал\Pictures\картинки\Sample Pictures\бабочки\1254817058_06_10_2009_0341492001254813871_bonali-giusepp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5786" y="2592305"/>
            <a:ext cx="2842157" cy="2602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57224" y="1643050"/>
            <a:ext cx="250324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</a:rPr>
              <a:t>ОРГАН ОБОНЯНИЯ</a:t>
            </a:r>
          </a:p>
          <a:p>
            <a:r>
              <a:rPr lang="ru-RU" sz="2000" b="1" dirty="0" smtClean="0">
                <a:solidFill>
                  <a:srgbClr val="003300"/>
                </a:solidFill>
              </a:rPr>
              <a:t> И ОСЯЗАНИЯ-</a:t>
            </a:r>
            <a:r>
              <a:rPr lang="ru-RU" sz="2000" b="1" dirty="0" smtClean="0">
                <a:solidFill>
                  <a:srgbClr val="C00000"/>
                </a:solidFill>
              </a:rPr>
              <a:t>УСИКИ</a:t>
            </a:r>
            <a:endParaRPr lang="ru-RU" sz="2000" b="1" dirty="0">
              <a:solidFill>
                <a:srgbClr val="0033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2071670" y="2214554"/>
            <a:ext cx="571504" cy="5715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291" name="Picture 3" descr="C:\Users\кал\Pictures\картинки\Sample Pictures\бабочки\0001584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36536" y="1714488"/>
            <a:ext cx="3604641" cy="2470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929058" y="4429132"/>
            <a:ext cx="435771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КРЫЛЬЯ </a:t>
            </a:r>
            <a:r>
              <a:rPr lang="ru-RU" sz="2000" b="1" dirty="0" smtClean="0">
                <a:solidFill>
                  <a:srgbClr val="003300"/>
                </a:solidFill>
              </a:rPr>
              <a:t>БАБОЧКИ ПОКРЫТЫ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ЦВЕТНЫМИ ИЛИ БЛЕСТЯЩИМИ ЧАШУЙКАМИ</a:t>
            </a:r>
            <a:r>
              <a:rPr lang="ru-RU" sz="2000" b="1" dirty="0" smtClean="0">
                <a:solidFill>
                  <a:srgbClr val="003300"/>
                </a:solidFill>
              </a:rPr>
              <a:t>, КОТОРЫЕ  ПРЕДОХРАНЯЮТ ИХ ОТ ВЛАГИ</a:t>
            </a:r>
            <a:endParaRPr lang="ru-RU" sz="2000" b="1" dirty="0">
              <a:solidFill>
                <a:srgbClr val="0033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4643438" y="3571876"/>
            <a:ext cx="1428760" cy="9286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ал\Pictures\картинки\Sample Pictures\бабочки\00015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42918"/>
            <a:ext cx="298668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28662" y="2857496"/>
            <a:ext cx="2813847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БАБОЧКА 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ПАВЛИНИЙ ГЛАЗ</a:t>
            </a:r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10" name="Picture 3" descr="F:\ELENA\Nasekomie\Monarch-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643314"/>
            <a:ext cx="2705096" cy="2028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643438" y="5643578"/>
            <a:ext cx="350046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БАБОЧКА МОНАРХ</a:t>
            </a:r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12" name="Picture 3" descr="F:\ELENA\Nasekomie\23ZO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929066"/>
            <a:ext cx="3341653" cy="2081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71472" y="6143644"/>
            <a:ext cx="350046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БАБОЧКА ПАРУСНИК</a:t>
            </a:r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17" name="Picture 3" descr="F:\ELENA\Nasekomie\a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857232"/>
            <a:ext cx="2143140" cy="2546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500826" y="1142984"/>
            <a:ext cx="178595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БАБОЧКА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БРАЖНИК  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МЁРТВАЯ 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ГОЛОВА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4480" y="5072074"/>
            <a:ext cx="350046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БАБОЧКА АПОЛЛОН</a:t>
            </a:r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13" name="Рисунок 12" descr="0_1455e_e290088e_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928670"/>
            <a:ext cx="5357812" cy="3929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3347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857232"/>
            <a:ext cx="1800885" cy="2424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14348" y="928670"/>
            <a:ext cx="77153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СТАДИИ  РАЗВИТИЯ  БОЖЬЕЙ  КОРОВКИ: ЯЙЦО</a:t>
            </a:r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13" name="Picture 5" descr="C:\WINDOWS\Рабочий стол\Korvi\для през\Божьи коровки (Coccinellidae).files\leidim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9124" y="1716246"/>
            <a:ext cx="3571900" cy="2298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714348" y="4286256"/>
            <a:ext cx="785818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ВЗРОСЛАЯ САМКА </a:t>
            </a:r>
            <a:r>
              <a:rPr lang="ru-RU" sz="2000" b="1" dirty="0" smtClean="0">
                <a:solidFill>
                  <a:srgbClr val="003300"/>
                </a:solidFill>
              </a:rPr>
              <a:t>БОЖЬЕЙ КОРОВКИ  ОТКЛАДЫВАЕТ </a:t>
            </a:r>
            <a:r>
              <a:rPr lang="ru-RU" sz="2000" b="1" dirty="0" smtClean="0">
                <a:solidFill>
                  <a:srgbClr val="C00000"/>
                </a:solidFill>
              </a:rPr>
              <a:t>ЯИЧКИ </a:t>
            </a:r>
          </a:p>
          <a:p>
            <a:r>
              <a:rPr lang="ru-RU" sz="2000" b="1" dirty="0" smtClean="0">
                <a:solidFill>
                  <a:srgbClr val="003300"/>
                </a:solidFill>
              </a:rPr>
              <a:t>НА ОБРАТНОЙ СТОРОНЕ ЛИСТА.  ОКРАСКА ЯИЦЖЁЛТАЯ, ОРАНЖЕВАЯ, </a:t>
            </a:r>
          </a:p>
          <a:p>
            <a:r>
              <a:rPr lang="ru-RU" sz="2000" b="1" dirty="0" smtClean="0">
                <a:solidFill>
                  <a:srgbClr val="003300"/>
                </a:solidFill>
              </a:rPr>
              <a:t>БЕЛОВАТАЯ. ЯЙЦА ОВАЛЬНЫЕ ИЛИ ОКРУГЛЫЕ. ПОВЕРХНОСТЬ ЯЙЦА</a:t>
            </a:r>
          </a:p>
          <a:p>
            <a:r>
              <a:rPr lang="ru-RU" sz="2000" b="1" dirty="0" smtClean="0">
                <a:solidFill>
                  <a:srgbClr val="003300"/>
                </a:solidFill>
              </a:rPr>
              <a:t> ЧАСТО  СМОРЩЕНА. ОДНА САМКА МОЖЕТ  ОТЛОИТЬ ДО 600 ЯИЦ.</a:t>
            </a:r>
          </a:p>
          <a:p>
            <a:endParaRPr lang="ru-RU" sz="2000" b="1" dirty="0">
              <a:solidFill>
                <a:srgbClr val="003300"/>
              </a:solidFill>
            </a:endParaRPr>
          </a:p>
        </p:txBody>
      </p:sp>
      <p:pic>
        <p:nvPicPr>
          <p:cNvPr id="16" name="Picture 3" descr="C:\Users\кал\Pictures\картинки\Sample Pictures\насекомые\005015_800.jpg"/>
          <p:cNvPicPr>
            <a:picLocks noChangeAspect="1" noChangeArrowheads="1"/>
          </p:cNvPicPr>
          <p:nvPr/>
        </p:nvPicPr>
        <p:blipFill>
          <a:blip r:embed="rId4" cstate="print"/>
          <a:srcRect l="15517" t="3448"/>
          <a:stretch>
            <a:fillRect/>
          </a:stretch>
        </p:blipFill>
        <p:spPr bwMode="auto">
          <a:xfrm>
            <a:off x="1000099" y="1785926"/>
            <a:ext cx="2583673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Прямая со стрелкой 16"/>
          <p:cNvCxnSpPr/>
          <p:nvPr/>
        </p:nvCxnSpPr>
        <p:spPr>
          <a:xfrm rot="16200000" flipV="1">
            <a:off x="6393669" y="3607595"/>
            <a:ext cx="857256" cy="6429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1250133" y="3464719"/>
            <a:ext cx="1428760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14348" y="785794"/>
            <a:ext cx="807249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СТАДИИ  РАЗВИТИЯ  БОЖЬЕЙ  КОРОВКИ: ЛИЧИНКА</a:t>
            </a:r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5" name="Picture 6" descr="C:\WINDOWS\Рабочий стол\Korvi\для през\Божьи коровки (Coccinellidae).files\leidi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57224" y="1571612"/>
            <a:ext cx="2857520" cy="2024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 descr="C:\WINDOWS\Рабочий стол\Korvi\для през\Божьи коровки (Coccinellidae).files\leidim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86190"/>
            <a:ext cx="2786058" cy="2097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57620" y="2071678"/>
            <a:ext cx="4357718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</a:rPr>
              <a:t>Через одну - две недели из них выходят  черные с желтыми пятнами личинки размером 2-3 мм.  Божьи коровки и их личинки – хищники. Личинки ярко окрашены: оранжевые, желтые, белые пятна. Поверхность тела покрыта волосками, щетинками, бородавками и другими выростами.</a:t>
            </a:r>
          </a:p>
          <a:p>
            <a:endParaRPr lang="ru-RU" sz="2000" b="1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0034" y="285728"/>
            <a:ext cx="807249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СТАДИИ  РАЗВИТИЯ  БОЖЬЕЙ  КОРОВКИ: ЛИЧИНКА</a:t>
            </a:r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6" name="Picture 7" descr="C:\WINDOWS\Рабочий стол\Korvi\для през\Божьи коровки (Coccinellidae).files\leidim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876"/>
            <a:ext cx="2786058" cy="2097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Picture 2" descr="C:\Users\кал\Pictures\картинки\Sample Pictures\насекомые\1%20(3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00108"/>
            <a:ext cx="3071300" cy="2303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643438" y="928670"/>
            <a:ext cx="292895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БОЖЬИ КОРОВКИ И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 ИХ ЛИЧИНКИ 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ПОЕДАЮТ ТЛЮ- 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ВРЕДИТЕЛЯ 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МНОГИХ  РАСТЕНИЙ</a:t>
            </a:r>
            <a:r>
              <a:rPr lang="ru-RU" sz="2000" b="1" dirty="0" smtClean="0">
                <a:solidFill>
                  <a:srgbClr val="003300"/>
                </a:solidFill>
              </a:rPr>
              <a:t>.</a:t>
            </a:r>
          </a:p>
        </p:txBody>
      </p:sp>
      <p:pic>
        <p:nvPicPr>
          <p:cNvPr id="9" name="Picture 4" descr="C:\Documents and Settings\vo\Desktop\tlya05.jpg"/>
          <p:cNvPicPr>
            <a:picLocks noChangeAspect="1" noChangeArrowheads="1"/>
          </p:cNvPicPr>
          <p:nvPr/>
        </p:nvPicPr>
        <p:blipFill>
          <a:blip r:embed="rId5" cstate="print"/>
          <a:srcRect b="10667"/>
          <a:stretch>
            <a:fillRect/>
          </a:stretch>
        </p:blipFill>
        <p:spPr bwMode="auto">
          <a:xfrm>
            <a:off x="4643438" y="3071810"/>
            <a:ext cx="3143240" cy="280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000892" y="3071810"/>
            <a:ext cx="71438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ТЛЯ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2643182"/>
            <a:ext cx="121444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БОЖЬЯ 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КОРОВКА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5500702"/>
            <a:ext cx="250033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ЛИЧИНКА 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БОЖЬЕЙ КОРОВКИ</a:t>
            </a:r>
            <a:endParaRPr lang="ru-RU" sz="2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71472" y="428604"/>
            <a:ext cx="807249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СТАДИИ  РАЗВИТИЯ  БОЖЬЕЙ  КОРОВКИ: КУКОЛКА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4500570"/>
            <a:ext cx="700092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</a:rPr>
              <a:t>Через  месяц, истребив множество тлей и достигнув в длину сантиметра, личинка божьей коровки превращается в черную неподвижную куколку. Часто имеют яркую окраску с черными, желтыми и белыми пятнами. </a:t>
            </a:r>
          </a:p>
        </p:txBody>
      </p:sp>
      <p:pic>
        <p:nvPicPr>
          <p:cNvPr id="8" name="Picture 5" descr="C:\WINDOWS\Рабочий стол\Korvi\для през\Божьи коровки (Coccinellidae).files\leidim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142984"/>
            <a:ext cx="4648873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928670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КАКИХ  ЖИВОТНЫХ  НАЗЫВАЮТ НАСЕКОМЫХ?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кал\Pictures\картинки\Sample Pictures\насекомые\pr_bu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52823" y="2714620"/>
            <a:ext cx="3124106" cy="3143272"/>
          </a:xfrm>
          <a:prstGeom prst="rect">
            <a:avLst/>
          </a:prstGeom>
          <a:noFill/>
        </p:spPr>
      </p:pic>
      <p:sp>
        <p:nvSpPr>
          <p:cNvPr id="10" name="Блок-схема: узел 9"/>
          <p:cNvSpPr/>
          <p:nvPr/>
        </p:nvSpPr>
        <p:spPr>
          <a:xfrm>
            <a:off x="5072066" y="5429264"/>
            <a:ext cx="457200" cy="4572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2178827" y="4036223"/>
            <a:ext cx="1571636" cy="9286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500298" y="5000636"/>
            <a:ext cx="1714512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00298" y="5286388"/>
            <a:ext cx="2571768" cy="4286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Блок-схема: узел 6"/>
          <p:cNvSpPr/>
          <p:nvPr/>
        </p:nvSpPr>
        <p:spPr>
          <a:xfrm>
            <a:off x="3152764" y="3581400"/>
            <a:ext cx="457200" cy="4572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8728" y="5286388"/>
            <a:ext cx="128588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6  НОЖЕК  </a:t>
            </a:r>
            <a:endParaRPr lang="ru-RU" sz="2000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2143108" y="3286124"/>
            <a:ext cx="2357454" cy="16430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3857620" y="2571744"/>
            <a:ext cx="457200" cy="4572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2571736" y="3929066"/>
            <a:ext cx="3000396" cy="1357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Блок-схема: узел 8"/>
          <p:cNvSpPr/>
          <p:nvPr/>
        </p:nvSpPr>
        <p:spPr>
          <a:xfrm>
            <a:off x="5357818" y="3714752"/>
            <a:ext cx="457200" cy="4572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2571736" y="5143512"/>
            <a:ext cx="3357586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4071934" y="4786322"/>
            <a:ext cx="457200" cy="4572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4643438" y="3071810"/>
            <a:ext cx="1714512" cy="928694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14942" y="2714620"/>
            <a:ext cx="2786082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ТЕЛО  ПОКРЫТО  ЗАЩИТНЫМ СЛОЕМ</a:t>
            </a:r>
            <a:endParaRPr lang="ru-RU" sz="2000" b="1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5429256" y="5000636"/>
            <a:ext cx="1643074" cy="71438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795838" y="4152904"/>
            <a:ext cx="2133616" cy="149067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286248" y="3571876"/>
            <a:ext cx="2714644" cy="207170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714976" y="5429264"/>
            <a:ext cx="3000428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ТЕЛО СОСТОИТ ИЗ НЕСКОЛЬКИХ  ЧЛЕНИКОВ</a:t>
            </a:r>
            <a:endParaRPr lang="ru-RU" sz="2000" b="1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5786446" y="4857760"/>
            <a:ext cx="457200" cy="4572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42910" y="357166"/>
            <a:ext cx="807249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СТАДИИ  РАЗВИТИЯ  БОЖЬЕЙ  КОРОВКИ: ВЗРОСЛАЯ ОСОБЬ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1500174"/>
            <a:ext cx="3571900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Через неделю-полторы из треснувшей вдоль спины шкурки из куколки  выходит жучок. Немного передохнув и дождавшись чтобы его надкрылья хорошенько отвердели и окрепли, он приступает к поиску</a:t>
            </a:r>
            <a:r>
              <a:rPr lang="ru-RU" sz="3600" b="1" dirty="0" smtClean="0"/>
              <a:t> </a:t>
            </a:r>
            <a:r>
              <a:rPr lang="ru-RU" sz="2400" b="1" dirty="0" smtClean="0"/>
              <a:t>пищи.</a:t>
            </a:r>
            <a:endParaRPr lang="ru-RU" sz="3600" b="1" dirty="0" smtClean="0"/>
          </a:p>
          <a:p>
            <a:pPr algn="ctr"/>
            <a:endParaRPr lang="ru-RU" sz="3600" b="1" dirty="0" smtClean="0"/>
          </a:p>
        </p:txBody>
      </p:sp>
      <p:pic>
        <p:nvPicPr>
          <p:cNvPr id="5" name="Picture 5" descr="C:\WINDOWS\Рабочий стол\Korvi\для през\Божья коровка2.files\lady_ap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4686" y="1928802"/>
            <a:ext cx="3375076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57422" y="857232"/>
            <a:ext cx="535785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ВИДЫ  БОЖЬИХ КОРОВОК.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5072074"/>
            <a:ext cx="35719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ДВУТОЧЕЧНАЯ БОЖЬЯ КОРОВКА</a:t>
            </a:r>
          </a:p>
        </p:txBody>
      </p:sp>
      <p:pic>
        <p:nvPicPr>
          <p:cNvPr id="6" name="Picture 6" descr="C:\WINDOWS\Рабочий стол\Korvi\для през\Божья коровка2.files\cocs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71538" y="1571612"/>
            <a:ext cx="284748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C:\WINDOWS\Рабочий стол\Korvi\для през\Божья коровка2.files\adab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571612"/>
            <a:ext cx="2857520" cy="3296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14348" y="5072074"/>
            <a:ext cx="35719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СЕМИТОЧЕЧНАЯ</a:t>
            </a:r>
          </a:p>
          <a:p>
            <a:pPr algn="ctr"/>
            <a:r>
              <a:rPr lang="ru-RU" sz="2800" b="1" dirty="0" smtClean="0"/>
              <a:t>БОЖЬЯ КОРОВКА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500042"/>
            <a:ext cx="4000528" cy="32008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питаются тлями (</a:t>
            </a:r>
            <a:r>
              <a:rPr lang="ru-RU" sz="2000" b="1" dirty="0" err="1" smtClean="0">
                <a:solidFill>
                  <a:srgbClr val="003300"/>
                </a:solidFill>
              </a:rPr>
              <a:t>афидофаги</a:t>
            </a:r>
            <a:r>
              <a:rPr lang="ru-RU" sz="2000" b="1" dirty="0" smtClean="0">
                <a:solidFill>
                  <a:srgbClr val="003300"/>
                </a:solidFill>
              </a:rPr>
              <a:t>),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 питаются червецами и щитовками (</a:t>
            </a:r>
            <a:r>
              <a:rPr lang="ru-RU" sz="2000" b="1" dirty="0" err="1" smtClean="0">
                <a:solidFill>
                  <a:srgbClr val="003300"/>
                </a:solidFill>
              </a:rPr>
              <a:t>кокцидофаги</a:t>
            </a:r>
            <a:r>
              <a:rPr lang="ru-RU" sz="2000" b="1" dirty="0" smtClean="0">
                <a:solidFill>
                  <a:srgbClr val="003300"/>
                </a:solidFill>
              </a:rPr>
              <a:t>) ,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питаются многими насекомых (</a:t>
            </a:r>
            <a:r>
              <a:rPr lang="ru-RU" sz="2000" b="1" dirty="0" err="1" smtClean="0">
                <a:solidFill>
                  <a:srgbClr val="003300"/>
                </a:solidFill>
              </a:rPr>
              <a:t>миксоэнтомофаги</a:t>
            </a:r>
            <a:r>
              <a:rPr lang="ru-RU" sz="2000" b="1" dirty="0" smtClean="0">
                <a:solidFill>
                  <a:srgbClr val="003300"/>
                </a:solidFill>
              </a:rPr>
              <a:t>) ,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 питаются клещами, (</a:t>
            </a:r>
            <a:r>
              <a:rPr lang="ru-RU" sz="2000" b="1" dirty="0" err="1" smtClean="0">
                <a:solidFill>
                  <a:srgbClr val="003300"/>
                </a:solidFill>
              </a:rPr>
              <a:t>акарифаги</a:t>
            </a:r>
            <a:r>
              <a:rPr lang="ru-RU" sz="2000" b="1" dirty="0" smtClean="0">
                <a:solidFill>
                  <a:srgbClr val="003300"/>
                </a:solidFill>
              </a:rPr>
              <a:t> ),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питаются растительной пищей (фитофаги). </a:t>
            </a:r>
          </a:p>
          <a:p>
            <a:pPr algn="ctr"/>
            <a:endParaRPr lang="ru-RU" sz="2000" b="1" dirty="0" smtClean="0">
              <a:solidFill>
                <a:srgbClr val="003300"/>
              </a:solidFill>
            </a:endParaRPr>
          </a:p>
        </p:txBody>
      </p:sp>
      <p:pic>
        <p:nvPicPr>
          <p:cNvPr id="10" name="Picture 6" descr="C:\WINDOWS\Рабочий стол\Korvi\для през\Божьи коровки (Coccinellidae).files\leidim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29190" y="1000108"/>
            <a:ext cx="322731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7" descr="C:\WINDOWS\Рабочий стол\Korvi\для през\Божьи коровки (Coccinellidae).files\leidim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643314"/>
            <a:ext cx="3328169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8" descr="C:\WINDOWS\Рабочий стол\Korvi\для през\Божьи коровки (Coccinellidae).files\leidim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357562"/>
            <a:ext cx="3857652" cy="2732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714348" y="357166"/>
            <a:ext cx="621510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ЧЕМ ПИТАЮТСЯ БОЖЬИ КОРОВКИ?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28794" y="857232"/>
            <a:ext cx="535785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ЧЕМ  ОСОБЕННЫ  МУРАВЬИ?</a:t>
            </a:r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10" name="Picture 3" descr="F:\ELENA\Nasekomie\muravei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00232" y="1589718"/>
            <a:ext cx="5159262" cy="3178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285852" y="4929198"/>
            <a:ext cx="635798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МУРАВЬИ- ОБЩЕСТВЕНЫЕ НАСЕКОМЫЕ. ОНИ ВСЁ ДЕЛАЮТ СООБЩА- СТРОЯТ МУРАВЕЙНИК, ВЫРАЩИВАЮТ ПОТОМСТВО, СПАСАЮТСЯ ОТ БЕДЫ.</a:t>
            </a:r>
            <a:endParaRPr lang="ru-RU" sz="2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28794" y="857232"/>
            <a:ext cx="535785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МУРАВЬИНАЯ СЕМЬЯ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2285992"/>
            <a:ext cx="307183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РАБОЧИЕ МУРАВЬИ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КРЫЛАТЫЕ САМКИ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САМЦЫ</a:t>
            </a: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16386" name="Picture 2" descr="C:\Users\кал\Pictures\картинки\Sample Pictures\насекомые\0001593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88863" y="2000240"/>
            <a:ext cx="2008555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28794" y="857232"/>
            <a:ext cx="535785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МУРАВЬИНАЯ СЕМЬЯ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28" y="4714884"/>
            <a:ext cx="628654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ПОСЛЕ  СПАРИВАНИЯ САМЕЦ ПОГИБАЕТ, А САМКА ОТКУСЫВАЕТ СВОИ КРЫЛЬЯ, ЗАБИРАЕТСЯ ПОД ЗЕМЛЮ И ОТКЛАДЫВАЕТ ЯЙЦА.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ОНА И БУДЕТ МАТКОЙ- КОРОЛЕВОЙ МУРАВЕЙНИКА</a:t>
            </a:r>
            <a:endParaRPr lang="ru-RU" sz="2000" b="1" dirty="0">
              <a:solidFill>
                <a:srgbClr val="003300"/>
              </a:solidFill>
            </a:endParaRPr>
          </a:p>
        </p:txBody>
      </p:sp>
      <p:pic>
        <p:nvPicPr>
          <p:cNvPr id="17410" name="Picture 2" descr="C:\Users\кал\Pictures\картинки\Sample Pictures\насекомые\ant hill.jpg"/>
          <p:cNvPicPr>
            <a:picLocks noChangeAspect="1" noChangeArrowheads="1"/>
          </p:cNvPicPr>
          <p:nvPr/>
        </p:nvPicPr>
        <p:blipFill>
          <a:blip r:embed="rId3" cstate="print"/>
          <a:srcRect l="7664" t="12262" r="9570" b="8038"/>
          <a:stretch>
            <a:fillRect/>
          </a:stretch>
        </p:blipFill>
        <p:spPr bwMode="auto">
          <a:xfrm>
            <a:off x="2285984" y="1500174"/>
            <a:ext cx="415439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71934" y="3929066"/>
            <a:ext cx="235745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МУРАВЕЙНИК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28794" y="857232"/>
            <a:ext cx="535785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МУРАВЬИНАЯ СЕМЬЯ</a:t>
            </a:r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5" name="Picture 4" descr="C:\Documents and Settings\vo\Desktop\65915374_8b05aa3b47.jpg"/>
          <p:cNvPicPr>
            <a:picLocks noChangeAspect="1" noChangeArrowheads="1"/>
          </p:cNvPicPr>
          <p:nvPr/>
        </p:nvPicPr>
        <p:blipFill>
          <a:blip r:embed="rId3" cstate="print"/>
          <a:srcRect l="5600" t="38275" r="23375" b="6056"/>
          <a:stretch>
            <a:fillRect/>
          </a:stretch>
        </p:blipFill>
        <p:spPr bwMode="auto">
          <a:xfrm>
            <a:off x="2143108" y="1714488"/>
            <a:ext cx="474973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728" y="4572008"/>
            <a:ext cx="628654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РАБОЧИЕ  МУРАВЬИ УХАЖИВАЮТ ЗА ЯЙЦАМИ. КОРМЯТ ЛИЧИНОК. В СТАДИИ КУКОЛОК МУРАВЬИ НЕ ПИТАЮТСЯ. ЗА МОЛОДЫМИ МУРАВЬЯМИ СЛЕДЯТ РАБОЧИЕ МУРАВЬИ.</a:t>
            </a:r>
            <a:endParaRPr lang="ru-RU" sz="2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85786" y="714356"/>
            <a:ext cx="792961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МУРАВЬИ МОГУТ ПЕРЕНОСИТЬ ГРУЗЫ, КОТОРЫЕ ПО ВЕСУ  БОЛЬШЕ САМОГО МУРАВЬЯ.</a:t>
            </a:r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7" name="Picture 3" descr="C:\Documents and Settings\vo\Desktop\fig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3749" y="1857364"/>
            <a:ext cx="3916039" cy="3433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Documents and Settings\vo\Desktop\ANT-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71868" y="3786190"/>
            <a:ext cx="4857784" cy="2359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л\Pictures\картинки\Sample Pictures\насекомые\pr_grasshop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928670"/>
            <a:ext cx="1347782" cy="1347782"/>
          </a:xfrm>
          <a:prstGeom prst="rect">
            <a:avLst/>
          </a:prstGeom>
          <a:noFill/>
        </p:spPr>
      </p:pic>
      <p:pic>
        <p:nvPicPr>
          <p:cNvPr id="3075" name="Picture 3" descr="C:\Users\кал\Pictures\картинки\Sample Pictures\насекомые\степная дыбка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04198" y="3000372"/>
            <a:ext cx="1634878" cy="13111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1000100" y="4143380"/>
            <a:ext cx="1714513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СТЕПНАЯ ДЫБКА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7" name="Picture 3" descr="Picture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4266" y="928670"/>
            <a:ext cx="1843304" cy="1174655"/>
          </a:xfrm>
          <a:prstGeom prst="rect">
            <a:avLst/>
          </a:prstGeom>
          <a:noFill/>
          <a:ln/>
        </p:spPr>
      </p:pic>
      <p:sp>
        <p:nvSpPr>
          <p:cNvPr id="9" name="TextBox 8"/>
          <p:cNvSpPr txBox="1"/>
          <p:nvPr/>
        </p:nvSpPr>
        <p:spPr>
          <a:xfrm flipH="1">
            <a:off x="1000100" y="2071678"/>
            <a:ext cx="1714513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БАБОЧКА ПАВЛИНИЙ ГЛАЗ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3077" name="Picture 5" descr="C:\Users\кал\Pictures\картинки\Sample Pictures\насекомые\bee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714744" y="4071982"/>
            <a:ext cx="1314430" cy="121795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flipH="1">
            <a:off x="3357554" y="5214950"/>
            <a:ext cx="214314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ПЧЕЛА  МЕДОНОСНАЯ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3078" name="Picture 6" descr="C:\Users\кал\Pictures\картинки\Sample Pictures\насекомые\pr_fl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2571744"/>
            <a:ext cx="1214446" cy="121444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flipH="1">
            <a:off x="3714744" y="3714752"/>
            <a:ext cx="1571636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МУХА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3079" name="Picture 7" descr="C:\Users\кал\Pictures\картинки\Sample Pictures\насекомые\00015949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219353" y="2714620"/>
            <a:ext cx="1232149" cy="1129971"/>
          </a:xfrm>
          <a:prstGeom prst="rect">
            <a:avLst/>
          </a:prstGeom>
          <a:noFill/>
        </p:spPr>
      </p:pic>
      <p:pic>
        <p:nvPicPr>
          <p:cNvPr id="3080" name="Picture 8" descr="C:\Users\кал\Pictures\картинки\Sample Pictures\насекомые\00015950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075842" y="928670"/>
            <a:ext cx="1557940" cy="104063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 flipH="1">
            <a:off x="6000760" y="2000240"/>
            <a:ext cx="1714513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БОЖЬЯ КОРОВКА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000760" y="3929066"/>
            <a:ext cx="171451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СТРЕКОЗА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8" name="Picture 3" descr="F:\ELENA\Nasekomie\muravei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934112" y="4429132"/>
            <a:ext cx="1939450" cy="12144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3571868" y="2214554"/>
            <a:ext cx="171451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КУЗНЕЧИК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6072198" y="5715016"/>
            <a:ext cx="171451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МУРАВЕЙ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785794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  <a:cs typeface="Arabic Typesetting" pitchFamily="66" charset="-78"/>
              </a:rPr>
              <a:t>КАКИЕ  ПРЕВРАЩЕНИЯ  ПРОИСХОДИТ У  НАСЕКОМЫХ?</a:t>
            </a:r>
            <a:endParaRPr lang="ru-RU" sz="3200" b="1" dirty="0">
              <a:solidFill>
                <a:srgbClr val="003300"/>
              </a:solidFill>
              <a:latin typeface="Arial Black" pitchFamily="34" charset="0"/>
              <a:cs typeface="Arabic Typesetting" pitchFamily="66" charset="-78"/>
            </a:endParaRPr>
          </a:p>
        </p:txBody>
      </p:sp>
      <p:pic>
        <p:nvPicPr>
          <p:cNvPr id="3" name="Picture 2" descr="F:\ELENA\Nasekomie\muh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9432" y="2428868"/>
            <a:ext cx="3768459" cy="2877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29190" y="3000372"/>
            <a:ext cx="341926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3300"/>
                </a:solidFill>
              </a:rPr>
              <a:t>МУХА  КОМНАТНАЯ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ЛАПКИ СНАБЖЕНЫ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КРЮЧКАМИ И ПРИСОСКАМИ</a:t>
            </a:r>
            <a:endParaRPr lang="ru-RU" sz="2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214422"/>
            <a:ext cx="421484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ЧЕМ  ОПАСНА  МУХА?</a:t>
            </a:r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5122" name="Picture 2" descr="C:\Users\кал\Pictures\картинки\Sample Pictures\насекомые\pr_fly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82998" y="2071678"/>
            <a:ext cx="2448913" cy="278608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4143372" y="3000372"/>
            <a:ext cx="3714776" cy="255454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Arial Black" pitchFamily="34" charset="0"/>
              </a:rPr>
              <a:t>МУХИ НА СВОИХ ЛАПКАХ ПЕРЕНОСЯТ БОЛЕЗНЕТВОРНЫЕ  МИКРОБЫ. ОСОБЕННО БЫСТРО  РАЗМНОЖАЮТСЯ МУХИ НА ПРОДУКТАХ ПИТАНИЯ. </a:t>
            </a:r>
            <a:endParaRPr lang="ru-RU" sz="2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л\Desktop\СКАНЕР\Scan1000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7224" y="2428868"/>
            <a:ext cx="7108403" cy="1681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28794" y="1000108"/>
            <a:ext cx="55281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СТАДИИ  РАЗВИТИЯ  МУХИ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 rot="18264083">
            <a:off x="805796" y="3576193"/>
            <a:ext cx="642942" cy="214314"/>
          </a:xfrm>
          <a:prstGeom prst="stripedRightArrow">
            <a:avLst>
              <a:gd name="adj1" fmla="val 50000"/>
              <a:gd name="adj2" fmla="val 856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28662" y="3857628"/>
            <a:ext cx="114300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ЯЙЦА  МУХИ</a:t>
            </a:r>
            <a:endParaRPr lang="ru-RU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18264083">
            <a:off x="2377431" y="3504756"/>
            <a:ext cx="642942" cy="214314"/>
          </a:xfrm>
          <a:prstGeom prst="stripedRightArrow">
            <a:avLst>
              <a:gd name="adj1" fmla="val 50000"/>
              <a:gd name="adj2" fmla="val 856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rot="18264083">
            <a:off x="4520572" y="3933383"/>
            <a:ext cx="642942" cy="214314"/>
          </a:xfrm>
          <a:prstGeom prst="stripedRightArrow">
            <a:avLst>
              <a:gd name="adj1" fmla="val 50000"/>
              <a:gd name="adj2" fmla="val 856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18264083">
            <a:off x="6306521" y="3933383"/>
            <a:ext cx="642942" cy="214314"/>
          </a:xfrm>
          <a:prstGeom prst="stripedRightArrow">
            <a:avLst>
              <a:gd name="adj1" fmla="val 50000"/>
              <a:gd name="adj2" fmla="val 856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00562" y="4286256"/>
            <a:ext cx="164307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КУКОЛКА МУХИ</a:t>
            </a:r>
            <a:endParaRPr lang="ru-RU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3857628"/>
            <a:ext cx="200026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ЛИЧИНКА-ЧЕРВЯК</a:t>
            </a:r>
            <a:endParaRPr lang="ru-RU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4286256"/>
            <a:ext cx="170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ВЗРОСЛАЯ МУХА</a:t>
            </a:r>
            <a:endParaRPr lang="ru-RU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4429132"/>
            <a:ext cx="1143008" cy="4143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12 ЧАСОВ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4500570"/>
            <a:ext cx="1500198" cy="4143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1-2 НЕДЕЛИ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4857760"/>
            <a:ext cx="1357322" cy="4143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 НЕДЕЛИ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785794"/>
            <a:ext cx="7358114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 algn="ctr"/>
            <a:r>
              <a:rPr lang="ru-RU" sz="3600" b="1" u="sng" dirty="0" smtClean="0">
                <a:solidFill>
                  <a:srgbClr val="003300"/>
                </a:solidFill>
              </a:rPr>
              <a:t>4 СТАДИИ  РАЗВИТИЯ НАСЕКОМЫХ</a:t>
            </a:r>
            <a:r>
              <a:rPr lang="ru-RU" sz="3600" b="1" dirty="0" smtClean="0">
                <a:solidFill>
                  <a:srgbClr val="003300"/>
                </a:solidFill>
              </a:rPr>
              <a:t>:</a:t>
            </a:r>
          </a:p>
          <a:p>
            <a:pPr marL="742950" indent="-742950"/>
            <a:r>
              <a:rPr lang="ru-RU" sz="3600" b="1" dirty="0" smtClean="0">
                <a:solidFill>
                  <a:srgbClr val="003300"/>
                </a:solidFill>
              </a:rPr>
              <a:t>БАБОЧКИ</a:t>
            </a:r>
          </a:p>
          <a:p>
            <a:pPr marL="742950" indent="-742950"/>
            <a:endParaRPr lang="ru-RU" sz="3600" b="1" dirty="0" smtClean="0">
              <a:solidFill>
                <a:srgbClr val="003300"/>
              </a:solidFill>
            </a:endParaRPr>
          </a:p>
          <a:p>
            <a:pPr marL="742950" indent="-742950"/>
            <a:r>
              <a:rPr lang="ru-RU" sz="3600" b="1" dirty="0" smtClean="0">
                <a:solidFill>
                  <a:srgbClr val="003300"/>
                </a:solidFill>
              </a:rPr>
              <a:t>КОЛОРАДСКИЕ ЖУКИ</a:t>
            </a:r>
          </a:p>
          <a:p>
            <a:pPr marL="742950" indent="-742950"/>
            <a:endParaRPr lang="ru-RU" sz="3600" b="1" dirty="0" smtClean="0">
              <a:solidFill>
                <a:srgbClr val="003300"/>
              </a:solidFill>
            </a:endParaRPr>
          </a:p>
          <a:p>
            <a:pPr marL="742950" indent="-742950"/>
            <a:r>
              <a:rPr lang="ru-RU" sz="3600" b="1" dirty="0" smtClean="0">
                <a:solidFill>
                  <a:srgbClr val="003300"/>
                </a:solidFill>
              </a:rPr>
              <a:t>МУРАВЬИ</a:t>
            </a:r>
          </a:p>
          <a:p>
            <a:pPr marL="742950" indent="-742950"/>
            <a:endParaRPr lang="ru-RU" sz="3600" b="1" dirty="0" smtClean="0">
              <a:solidFill>
                <a:srgbClr val="003300"/>
              </a:solidFill>
            </a:endParaRPr>
          </a:p>
          <a:p>
            <a:pPr marL="742950" indent="-742950"/>
            <a:r>
              <a:rPr lang="ru-RU" sz="3600" b="1" dirty="0" smtClean="0">
                <a:solidFill>
                  <a:srgbClr val="003300"/>
                </a:solidFill>
              </a:rPr>
              <a:t>БОЖЬИ  КОРОВКИ</a:t>
            </a:r>
          </a:p>
          <a:p>
            <a:pPr marL="742950" indent="-742950"/>
            <a:endParaRPr lang="ru-RU" sz="3600" b="1" dirty="0" smtClean="0">
              <a:solidFill>
                <a:srgbClr val="003300"/>
              </a:solidFill>
            </a:endParaRPr>
          </a:p>
        </p:txBody>
      </p:sp>
      <p:pic>
        <p:nvPicPr>
          <p:cNvPr id="6146" name="Picture 2" descr="C:\Users\кал\Pictures\картинки\Sample Pictures\насекомые\ant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19793" y="3571876"/>
            <a:ext cx="1247069" cy="88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кал\Pictures\картинки\Sample Pictures\насекомые\1%20(37)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86314" y="4501567"/>
            <a:ext cx="1619248" cy="1212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кал\Pictures\картинки\Sample Pictures\бабочки\хж.bmp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87490" y="1428736"/>
            <a:ext cx="1219613" cy="919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1071546"/>
            <a:ext cx="592935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Arial Black" pitchFamily="34" charset="0"/>
              </a:rPr>
              <a:t>БАБОЧКА  ОТКЛАДЫВАЕТ ЯЙЦА НА СВОЁ «ЛЮБИМОЕ» МЕСТО</a:t>
            </a:r>
            <a:endParaRPr lang="ru-RU" sz="24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4" name="Picture 3" descr="Picture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643717"/>
            <a:ext cx="1984247" cy="1427689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857224" y="4000504"/>
            <a:ext cx="221457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Arial Black" pitchFamily="34" charset="0"/>
              </a:rPr>
              <a:t>БАБОЧКА-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Arial Black" pitchFamily="34" charset="0"/>
              </a:rPr>
              <a:t>КРАПИВНИЦА</a:t>
            </a:r>
            <a:endParaRPr lang="ru-RU" sz="2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8" name="Picture 3" descr="Picture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2831" y="2714620"/>
            <a:ext cx="1847626" cy="1251812"/>
          </a:xfrm>
          <a:prstGeom prst="rect">
            <a:avLst/>
          </a:prstGeom>
          <a:noFill/>
          <a:ln/>
        </p:spPr>
      </p:pic>
      <p:sp>
        <p:nvSpPr>
          <p:cNvPr id="10" name="TextBox 9"/>
          <p:cNvSpPr txBox="1"/>
          <p:nvPr/>
        </p:nvSpPr>
        <p:spPr>
          <a:xfrm>
            <a:off x="6215074" y="4000504"/>
            <a:ext cx="221457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Arial Black" pitchFamily="34" charset="0"/>
              </a:rPr>
              <a:t>БАБОЧКА-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Arial Black" pitchFamily="34" charset="0"/>
              </a:rPr>
              <a:t>КАПУСТНИЦА</a:t>
            </a:r>
            <a:endParaRPr lang="ru-RU" sz="2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11" name="Picture 4" descr="F:\ELENA\Nasekomie\shelkoprad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89645" y="2786058"/>
            <a:ext cx="1726586" cy="12858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00430" y="4143380"/>
            <a:ext cx="221457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Arial Black" pitchFamily="34" charset="0"/>
              </a:rPr>
              <a:t>ТУТОВЫЙ ШЕЛКОПРЯД</a:t>
            </a:r>
            <a:endParaRPr lang="ru-RU" sz="2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кал\Pictures\картинки\Sample Pictures\бабочки\00015937.jpg"/>
          <p:cNvPicPr>
            <a:picLocks noChangeAspect="1" noChangeArrowheads="1"/>
          </p:cNvPicPr>
          <p:nvPr/>
        </p:nvPicPr>
        <p:blipFill>
          <a:blip r:embed="rId6" cstate="print"/>
          <a:srcRect t="50467"/>
          <a:stretch>
            <a:fillRect/>
          </a:stretch>
        </p:blipFill>
        <p:spPr bwMode="auto">
          <a:xfrm>
            <a:off x="1071538" y="4786322"/>
            <a:ext cx="1652522" cy="1262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кал\Pictures\картинки\Sample Pictures\бабочки\00015803.jpg"/>
          <p:cNvPicPr>
            <a:picLocks noChangeAspect="1" noChangeArrowheads="1"/>
          </p:cNvPicPr>
          <p:nvPr/>
        </p:nvPicPr>
        <p:blipFill>
          <a:blip r:embed="rId7" cstate="print"/>
          <a:srcRect l="50937" b="61994"/>
          <a:stretch>
            <a:fillRect/>
          </a:stretch>
        </p:blipFill>
        <p:spPr bwMode="auto">
          <a:xfrm>
            <a:off x="3714744" y="5000636"/>
            <a:ext cx="1714512" cy="991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кал\Pictures\картинки\Sample Pictures\фрукты, овощи\капуста\капуст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4786322"/>
            <a:ext cx="1214446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4_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9439" y="2071678"/>
            <a:ext cx="1852957" cy="1498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14480" y="928670"/>
            <a:ext cx="62388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СТАДИИ  РАЗВИТИЯ  БАБОЧКИ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2857496"/>
            <a:ext cx="35719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Arial Black" pitchFamily="34" charset="0"/>
              </a:rPr>
              <a:t>ВНУТРИ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ЯЙЦА</a:t>
            </a:r>
            <a:r>
              <a:rPr lang="ru-RU" sz="2000" b="1" dirty="0" smtClean="0">
                <a:solidFill>
                  <a:srgbClr val="003300"/>
                </a:solidFill>
                <a:latin typeface="Arial Black" pitchFamily="34" charset="0"/>
              </a:rPr>
              <a:t> РАЗВИВАЕТСЯ ЛИЧИНКА БАБОЧКИ-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ГУСЕНИЦА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194" name="Picture 2" descr="C:\Users\кал\Pictures\картинки\Sample Pictures\насекомые\0001600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43702" y="1892190"/>
            <a:ext cx="1643074" cy="1930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5500694" y="3500438"/>
            <a:ext cx="2143140" cy="5000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2285984" y="2571744"/>
            <a:ext cx="2714644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556</Words>
  <Application>Microsoft Office PowerPoint</Application>
  <PresentationFormat>Экран (4:3)</PresentationFormat>
  <Paragraphs>126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28</cp:revision>
  <dcterms:created xsi:type="dcterms:W3CDTF">2010-04-10T09:41:54Z</dcterms:created>
  <dcterms:modified xsi:type="dcterms:W3CDTF">2013-11-28T13:57:00Z</dcterms:modified>
</cp:coreProperties>
</file>