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0" r:id="rId3"/>
    <p:sldId id="263" r:id="rId4"/>
    <p:sldId id="262" r:id="rId5"/>
    <p:sldId id="258" r:id="rId6"/>
    <p:sldId id="265" r:id="rId7"/>
    <p:sldId id="266" r:id="rId8"/>
    <p:sldId id="267" r:id="rId9"/>
    <p:sldId id="268" r:id="rId10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0066"/>
    <a:srgbClr val="FF9900"/>
    <a:srgbClr val="CC3300"/>
    <a:srgbClr val="00CC00"/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05E96-E1E0-4B11-AF4E-F51214B0FFE5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74B6F-A835-4768-BBD5-1EF5914BC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327519D-F254-4960-A467-59C55046179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628F51-F581-4638-890B-564D5A1171CB}" type="slidenum">
              <a:rPr lang="ru-RU"/>
              <a:pPr/>
              <a:t>2</a:t>
            </a:fld>
            <a:endParaRPr lang="ru-RU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5B50FC-2F2A-47C0-8AFC-949E3E420946}" type="slidenum">
              <a:rPr lang="ru-RU"/>
              <a:pPr/>
              <a:t>3</a:t>
            </a:fld>
            <a:endParaRPr lang="ru-RU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68B787-9004-466A-8066-7A856825E14E}" type="slidenum">
              <a:rPr lang="ru-RU"/>
              <a:pPr/>
              <a:t>4</a:t>
            </a:fld>
            <a:endParaRPr lang="ru-RU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C97AA-77FB-40C8-88B8-6FBBF240A2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B62DD-E8A2-4D97-9011-FE39A756E8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47ECC-DB1C-4551-990B-3CC753DD66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A568E-37EB-45F8-A972-9ABDADDBE4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F85E9-D05B-48A5-BA0E-42F52BD17D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67092-1863-4380-96D2-1295A71A46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C261D-D25A-49BD-8FC3-3CFA37A6EC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1872E-2774-475D-83E2-ACD25EA067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C162E-EE50-4526-BF8C-36362EFA01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AF35C-AB06-4472-8720-596511A08C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E8A0E-1E37-4AE0-AD53-AD9139CA61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E0BBD47-1ADF-4139-BAE5-753969D3BC4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924800" cy="2286000"/>
          </a:xfrm>
        </p:spPr>
        <p:txBody>
          <a:bodyPr/>
          <a:lstStyle/>
          <a:p>
            <a:r>
              <a:rPr lang="ru-RU" sz="6600" b="1" dirty="0">
                <a:solidFill>
                  <a:srgbClr val="0000FF"/>
                </a:solidFill>
              </a:rPr>
              <a:t>Как будут учиться </a:t>
            </a:r>
            <a:br>
              <a:rPr lang="ru-RU" sz="6600" b="1" dirty="0">
                <a:solidFill>
                  <a:srgbClr val="0000FF"/>
                </a:solidFill>
              </a:rPr>
            </a:br>
            <a:r>
              <a:rPr lang="ru-RU" sz="6600" b="1" dirty="0">
                <a:solidFill>
                  <a:srgbClr val="0000FF"/>
                </a:solidFill>
              </a:rPr>
              <a:t>наши дети?</a:t>
            </a:r>
            <a:r>
              <a:rPr lang="ru-RU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3581400"/>
            <a:ext cx="5486400" cy="838200"/>
          </a:xfrm>
        </p:spPr>
        <p:txBody>
          <a:bodyPr/>
          <a:lstStyle/>
          <a:p>
            <a:pPr algn="r"/>
            <a:r>
              <a:rPr lang="ru-RU" dirty="0"/>
              <a:t>«Не так, как учились мы!»</a:t>
            </a:r>
          </a:p>
          <a:p>
            <a:pPr algn="r"/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304800"/>
            <a:ext cx="2057400" cy="369332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ФГОС НОО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4724400"/>
            <a:ext cx="3581400" cy="461665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Лекция для родителей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56388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 Тушева С.В, учитель начальных классов лицея «Серпухов»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76250" y="0"/>
            <a:ext cx="84169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accent2"/>
                </a:solidFill>
              </a:rPr>
              <a:t>Какие качества Вы хотите видеть у своего ребенка по окончании школы, чтобы в современной жизни он был успешен? </a:t>
            </a:r>
            <a:r>
              <a:rPr lang="ru-RU" sz="2800"/>
              <a:t> 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1828800"/>
            <a:ext cx="31242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800" b="1" dirty="0">
                <a:solidFill>
                  <a:srgbClr val="009900"/>
                </a:solidFill>
              </a:rPr>
              <a:t> </a:t>
            </a:r>
            <a:r>
              <a:rPr lang="ru-RU" sz="2400" b="1" dirty="0"/>
              <a:t>Умение ставить цель и добиваться ее</a:t>
            </a:r>
          </a:p>
          <a:p>
            <a:pPr>
              <a:buFontTx/>
              <a:buChar char="•"/>
            </a:pPr>
            <a:r>
              <a:rPr lang="ru-RU" sz="2400" b="1" dirty="0"/>
              <a:t> Умение общаться </a:t>
            </a:r>
          </a:p>
          <a:p>
            <a:pPr>
              <a:buFontTx/>
              <a:buChar char="•"/>
            </a:pPr>
            <a:r>
              <a:rPr lang="ru-RU" sz="2400" b="1" dirty="0"/>
              <a:t> Умение адаптироваться </a:t>
            </a:r>
          </a:p>
          <a:p>
            <a:r>
              <a:rPr lang="ru-RU" sz="2400" b="1" dirty="0"/>
              <a:t>к ситуации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6550" y="1343025"/>
            <a:ext cx="187325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804988"/>
            <a:ext cx="1355725" cy="33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5943600" y="2057400"/>
            <a:ext cx="3200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400" b="1" dirty="0">
                <a:solidFill>
                  <a:srgbClr val="009900"/>
                </a:solidFill>
              </a:rPr>
              <a:t> </a:t>
            </a:r>
            <a:r>
              <a:rPr lang="ru-RU" sz="2400" b="1" dirty="0"/>
              <a:t>Умение ориентироваться </a:t>
            </a:r>
          </a:p>
          <a:p>
            <a:r>
              <a:rPr lang="ru-RU" sz="2400" b="1" dirty="0"/>
              <a:t>в мире</a:t>
            </a:r>
          </a:p>
          <a:p>
            <a:pPr>
              <a:buFontTx/>
              <a:buChar char="•"/>
            </a:pPr>
            <a:r>
              <a:rPr lang="ru-RU" sz="2400" b="1" dirty="0"/>
              <a:t> Самостоятельно добывать и применять знани</a:t>
            </a:r>
            <a:r>
              <a:rPr lang="ru-RU" sz="2400" b="1" dirty="0">
                <a:solidFill>
                  <a:srgbClr val="009900"/>
                </a:solidFill>
              </a:rPr>
              <a:t>я</a:t>
            </a:r>
          </a:p>
          <a:p>
            <a:endParaRPr lang="ru-RU" sz="2400" b="1" dirty="0">
              <a:solidFill>
                <a:srgbClr val="009900"/>
              </a:solidFill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057400" y="5410200"/>
            <a:ext cx="5715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400" b="1" dirty="0">
                <a:solidFill>
                  <a:srgbClr val="009900"/>
                </a:solidFill>
              </a:rPr>
              <a:t> </a:t>
            </a:r>
            <a:r>
              <a:rPr lang="ru-RU" sz="2400" b="1" dirty="0"/>
              <a:t>Уметь заботиться о других, быть нравственным человеком</a:t>
            </a:r>
          </a:p>
          <a:p>
            <a:pPr>
              <a:buFontTx/>
              <a:buChar char="•"/>
            </a:pPr>
            <a:r>
              <a:rPr lang="ru-RU" sz="2400" b="1" dirty="0"/>
              <a:t> Сохранить здоровье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  <p:bldP spid="8200" grpId="0"/>
      <p:bldP spid="82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1295400"/>
            <a:ext cx="6400800" cy="990600"/>
          </a:xfrm>
        </p:spPr>
        <p:txBody>
          <a:bodyPr/>
          <a:lstStyle/>
          <a:p>
            <a:pPr algn="l"/>
            <a:r>
              <a:rPr lang="ru-RU" sz="2400" b="1">
                <a:solidFill>
                  <a:srgbClr val="FF0000"/>
                </a:solidFill>
              </a:rPr>
              <a:t>дать хорошие, прочные знания!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52400" y="76200"/>
            <a:ext cx="899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/>
              <a:t>Вспомним, когда мы учились, главной задачей школы считалось…</a:t>
            </a:r>
            <a:r>
              <a:rPr lang="ru-RU" sz="36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26670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/>
              <a:t>Но нам после школы приходилось часто слышать: </a:t>
            </a:r>
            <a:r>
              <a:rPr lang="ru-RU" sz="2400" b="1">
                <a:solidFill>
                  <a:srgbClr val="FF0000"/>
                </a:solidFill>
              </a:rPr>
              <a:t>«Забудьте то, чему вас учили в школе!»</a:t>
            </a:r>
            <a:br>
              <a:rPr lang="ru-RU" sz="2400" b="1">
                <a:solidFill>
                  <a:srgbClr val="FF0000"/>
                </a:solidFill>
              </a:rPr>
            </a:br>
            <a:r>
              <a:rPr lang="ru-RU" sz="2400" b="1">
                <a:solidFill>
                  <a:srgbClr val="FF0000"/>
                </a:solidFill>
              </a:rPr>
              <a:t>                           «Школа учит не тому, что нужно в жизни!»</a:t>
            </a:r>
            <a:r>
              <a:rPr lang="ru-RU" sz="3200"/>
              <a:t> </a:t>
            </a:r>
            <a:br>
              <a:rPr lang="ru-RU" sz="3200"/>
            </a:br>
            <a:r>
              <a:rPr lang="ru-RU" sz="3200"/>
              <a:t>В ответ мы говорили: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2133600" y="3962400"/>
            <a:ext cx="6858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2400" b="1">
                <a:solidFill>
                  <a:srgbClr val="FF0000"/>
                </a:solidFill>
              </a:rPr>
              <a:t>    «А этого мы не проходили...»</a:t>
            </a:r>
            <a:br>
              <a:rPr lang="ru-RU" sz="2400" b="1">
                <a:solidFill>
                  <a:srgbClr val="FF0000"/>
                </a:solidFill>
              </a:rPr>
            </a:br>
            <a:endParaRPr lang="ru-RU" sz="2400" b="1">
              <a:solidFill>
                <a:srgbClr val="FF0000"/>
              </a:solidFill>
            </a:endParaRPr>
          </a:p>
        </p:txBody>
      </p:sp>
      <p:pic>
        <p:nvPicPr>
          <p:cNvPr id="16394" name="Picture 10" descr="PE0183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0"/>
            <a:ext cx="1828800" cy="1671638"/>
          </a:xfrm>
          <a:prstGeom prst="rect">
            <a:avLst/>
          </a:prstGeom>
          <a:noFill/>
        </p:spPr>
      </p:pic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152400" y="5334000"/>
            <a:ext cx="9220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b="1" dirty="0"/>
              <a:t>В информационном обществе главными стали не знания, а умения ими пользоваться!</a:t>
            </a:r>
          </a:p>
        </p:txBody>
      </p:sp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5825" y="3429000"/>
            <a:ext cx="10953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92" grpId="0"/>
      <p:bldP spid="16393" grpId="0"/>
      <p:bldP spid="163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90600"/>
            <a:ext cx="8001000" cy="1501775"/>
          </a:xfrm>
        </p:spPr>
        <p:txBody>
          <a:bodyPr/>
          <a:lstStyle/>
          <a:p>
            <a:pPr algn="l"/>
            <a:r>
              <a:rPr lang="en-US" sz="3600" dirty="0">
                <a:solidFill>
                  <a:schemeClr val="tx1"/>
                </a:solidFill>
              </a:rPr>
              <a:t>1. </a:t>
            </a:r>
            <a:r>
              <a:rPr lang="ru-RU" sz="3600" dirty="0">
                <a:solidFill>
                  <a:schemeClr val="tx1"/>
                </a:solidFill>
              </a:rPr>
              <a:t>Формировать, давать знания. 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2. </a:t>
            </a:r>
            <a:r>
              <a:rPr lang="ru-RU" sz="3600" dirty="0">
                <a:solidFill>
                  <a:schemeClr val="tx1"/>
                </a:solidFill>
              </a:rPr>
              <a:t>Развивать умения.</a:t>
            </a:r>
            <a:r>
              <a:rPr lang="ru-RU" sz="4000" dirty="0"/>
              <a:t>  </a:t>
            </a:r>
            <a:br>
              <a:rPr lang="ru-RU" sz="4000" dirty="0"/>
            </a:br>
            <a:r>
              <a:rPr lang="ru-RU" sz="2400" dirty="0"/>
              <a:t>Какой путь вам больше нравится?</a:t>
            </a: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3276600"/>
            <a:ext cx="3154909" cy="2801937"/>
          </a:xfrm>
          <a:noFill/>
          <a:ln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276600"/>
            <a:ext cx="2997744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52400" y="304800"/>
            <a:ext cx="91440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Два пути современной школы: </a:t>
            </a:r>
            <a:br>
              <a:rPr lang="ru-RU" sz="3600" b="1" dirty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04800" y="228600"/>
            <a:ext cx="2438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Так учили нас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105400" y="228600"/>
            <a:ext cx="3810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Так будут учиться наши дети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762000" y="5484813"/>
            <a:ext cx="4343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FF"/>
                </a:solidFill>
              </a:rPr>
              <a:t>Не заставляйте ребенка заучивать учебник и искать готовые ответы! 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610225"/>
            <a:ext cx="5302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5600700"/>
            <a:ext cx="530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5791200" y="5484813"/>
            <a:ext cx="3352800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FF"/>
                </a:solidFill>
              </a:rPr>
              <a:t>Текст нужно понять и уметь использовать!</a:t>
            </a:r>
            <a:r>
              <a:rPr lang="ru-RU" sz="28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04800" y="1255713"/>
            <a:ext cx="3657600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1.</a:t>
            </a:r>
            <a:r>
              <a:rPr lang="ru-RU" sz="2400" dirty="0">
                <a:solidFill>
                  <a:srgbClr val="FF0000"/>
                </a:solidFill>
              </a:rPr>
              <a:t>Учитель</a:t>
            </a:r>
            <a:r>
              <a:rPr lang="ru-RU" sz="2400" dirty="0"/>
              <a:t> проверяет Д/</a:t>
            </a:r>
            <a:r>
              <a:rPr lang="ru-RU" sz="2400" dirty="0" err="1"/>
              <a:t>з</a:t>
            </a:r>
            <a:r>
              <a:rPr lang="ru-RU" sz="2400" dirty="0"/>
              <a:t>. </a:t>
            </a:r>
            <a:r>
              <a:rPr lang="ru-RU" sz="2400" dirty="0">
                <a:solidFill>
                  <a:srgbClr val="00CC00"/>
                </a:solidFill>
              </a:rPr>
              <a:t>Ученик</a:t>
            </a:r>
            <a:r>
              <a:rPr lang="ru-RU" sz="2400" dirty="0"/>
              <a:t> «выучил – пересказал».</a:t>
            </a:r>
          </a:p>
          <a:p>
            <a:pPr>
              <a:spcBef>
                <a:spcPct val="50000"/>
              </a:spcBef>
            </a:pPr>
            <a:r>
              <a:rPr lang="ru-RU" sz="2400" dirty="0"/>
              <a:t>2.</a:t>
            </a:r>
            <a:r>
              <a:rPr lang="ru-RU" sz="2400" dirty="0">
                <a:solidFill>
                  <a:srgbClr val="FF0000"/>
                </a:solidFill>
              </a:rPr>
              <a:t>Учитель</a:t>
            </a:r>
            <a:r>
              <a:rPr lang="ru-RU" sz="2400" dirty="0"/>
              <a:t> объявляет новую тему.</a:t>
            </a:r>
          </a:p>
          <a:p>
            <a:pPr>
              <a:spcBef>
                <a:spcPct val="50000"/>
              </a:spcBef>
            </a:pPr>
            <a:r>
              <a:rPr lang="ru-RU" sz="2400" dirty="0"/>
              <a:t>3.</a:t>
            </a:r>
            <a:r>
              <a:rPr lang="ru-RU" sz="2400" dirty="0">
                <a:solidFill>
                  <a:srgbClr val="FF0000"/>
                </a:solidFill>
              </a:rPr>
              <a:t>Учитель </a:t>
            </a:r>
            <a:r>
              <a:rPr lang="ru-RU" sz="2400" dirty="0"/>
              <a:t>объясняет новую тему («сиди и слушай!»).</a:t>
            </a:r>
          </a:p>
          <a:p>
            <a:pPr>
              <a:spcBef>
                <a:spcPct val="50000"/>
              </a:spcBef>
            </a:pPr>
            <a:r>
              <a:rPr lang="ru-RU" sz="2400" dirty="0"/>
              <a:t>4.</a:t>
            </a:r>
            <a:r>
              <a:rPr lang="ru-RU" sz="2400" dirty="0">
                <a:solidFill>
                  <a:srgbClr val="FF0000"/>
                </a:solidFill>
              </a:rPr>
              <a:t>Учитель</a:t>
            </a:r>
            <a:r>
              <a:rPr lang="ru-RU" sz="2400" dirty="0"/>
              <a:t> проверяет, как поняли «повтори!»).</a:t>
            </a:r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0"/>
            <a:ext cx="1600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724400" y="1219200"/>
            <a:ext cx="441960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1.</a:t>
            </a:r>
            <a:r>
              <a:rPr lang="ru-RU" sz="2400">
                <a:solidFill>
                  <a:srgbClr val="FF0000"/>
                </a:solidFill>
              </a:rPr>
              <a:t>Учитель</a:t>
            </a:r>
            <a:r>
              <a:rPr lang="ru-RU" sz="2400"/>
              <a:t> создает ситуацию. </a:t>
            </a:r>
            <a:r>
              <a:rPr lang="ru-RU" sz="2400">
                <a:solidFill>
                  <a:srgbClr val="00CC00"/>
                </a:solidFill>
              </a:rPr>
              <a:t>Ученики </a:t>
            </a:r>
            <a:r>
              <a:rPr lang="ru-RU" sz="2400"/>
              <a:t>называют тему, вопрос. </a:t>
            </a:r>
          </a:p>
          <a:p>
            <a:pPr>
              <a:spcBef>
                <a:spcPct val="50000"/>
              </a:spcBef>
            </a:pPr>
            <a:r>
              <a:rPr lang="ru-RU" sz="2400"/>
              <a:t>2.</a:t>
            </a:r>
            <a:r>
              <a:rPr lang="ru-RU" sz="2400">
                <a:solidFill>
                  <a:srgbClr val="00CC00"/>
                </a:solidFill>
              </a:rPr>
              <a:t>Ученики</a:t>
            </a:r>
            <a:r>
              <a:rPr lang="ru-RU" sz="2400"/>
              <a:t> сами вспоминают знания, которые пригодятся. </a:t>
            </a:r>
          </a:p>
          <a:p>
            <a:pPr>
              <a:spcBef>
                <a:spcPct val="50000"/>
              </a:spcBef>
            </a:pPr>
            <a:r>
              <a:rPr lang="ru-RU" sz="2400"/>
              <a:t>3.</a:t>
            </a:r>
            <a:r>
              <a:rPr lang="ru-RU" sz="2400">
                <a:solidFill>
                  <a:srgbClr val="00CC00"/>
                </a:solidFill>
              </a:rPr>
              <a:t>Ученики</a:t>
            </a:r>
            <a:r>
              <a:rPr lang="ru-RU" sz="2400"/>
              <a:t> сами открывают новые знания (в диалоге с </a:t>
            </a:r>
            <a:r>
              <a:rPr lang="ru-RU" sz="2400">
                <a:solidFill>
                  <a:srgbClr val="FF0000"/>
                </a:solidFill>
              </a:rPr>
              <a:t>учителем</a:t>
            </a:r>
            <a:r>
              <a:rPr lang="ru-RU" sz="2400"/>
              <a:t>, в учебнике).</a:t>
            </a:r>
          </a:p>
          <a:p>
            <a:pPr>
              <a:spcBef>
                <a:spcPct val="50000"/>
              </a:spcBef>
            </a:pPr>
            <a:r>
              <a:rPr lang="ru-RU" sz="2400"/>
              <a:t>4.</a:t>
            </a:r>
            <a:r>
              <a:rPr lang="ru-RU" sz="2400">
                <a:solidFill>
                  <a:srgbClr val="00CC00"/>
                </a:solidFill>
              </a:rPr>
              <a:t>Ученики</a:t>
            </a:r>
            <a:r>
              <a:rPr lang="ru-RU" sz="2400"/>
              <a:t> делают вывод по теме. </a:t>
            </a:r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V="1">
            <a:off x="3505200" y="1600200"/>
            <a:ext cx="1295400" cy="1066800"/>
          </a:xfrm>
          <a:prstGeom prst="line">
            <a:avLst/>
          </a:prstGeom>
          <a:noFill/>
          <a:ln w="76200">
            <a:solidFill>
              <a:srgbClr val="2B03F5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3505200" y="1600200"/>
            <a:ext cx="1219200" cy="1143000"/>
          </a:xfrm>
          <a:prstGeom prst="line">
            <a:avLst/>
          </a:prstGeom>
          <a:noFill/>
          <a:ln w="76200">
            <a:solidFill>
              <a:srgbClr val="2B03F5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3581400" y="3657600"/>
            <a:ext cx="1219200" cy="0"/>
          </a:xfrm>
          <a:prstGeom prst="line">
            <a:avLst/>
          </a:prstGeom>
          <a:noFill/>
          <a:ln w="76200">
            <a:solidFill>
              <a:srgbClr val="2B03F5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3581400" y="4876800"/>
            <a:ext cx="1143000" cy="0"/>
          </a:xfrm>
          <a:prstGeom prst="line">
            <a:avLst/>
          </a:prstGeom>
          <a:noFill/>
          <a:ln w="76200">
            <a:solidFill>
              <a:srgbClr val="2B03F5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0" grpId="0"/>
      <p:bldP spid="6153" grpId="0"/>
      <p:bldP spid="6156" grpId="0"/>
      <p:bldP spid="6157" grpId="0" animBg="1"/>
      <p:bldP spid="6158" grpId="0" animBg="1"/>
      <p:bldP spid="6159" grpId="0" animBg="1"/>
      <p:bldP spid="61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85800" y="152400"/>
            <a:ext cx="2438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Так учили нас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105400" y="120650"/>
            <a:ext cx="3810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Так будут учиться наши дети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62000" y="5484813"/>
            <a:ext cx="4419600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FF"/>
                </a:solidFill>
              </a:rPr>
              <a:t>Не требуйте, чтобы ребенок читал и выполнял все, что есть в учебнике!</a:t>
            </a:r>
            <a:r>
              <a:rPr lang="ru-RU" sz="2800" b="1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610225"/>
            <a:ext cx="5302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5600700"/>
            <a:ext cx="530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791200" y="5484813"/>
            <a:ext cx="3581400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FF"/>
                </a:solidFill>
              </a:rPr>
              <a:t>Нужно учиться выбирать главное и интересное!</a:t>
            </a:r>
            <a:r>
              <a:rPr lang="ru-RU" sz="28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52400" y="3629025"/>
            <a:ext cx="4114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«Успешный ученик тот – кто читает весь учебник и выполняет все задания – «от корки до корки».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343400" y="1235075"/>
            <a:ext cx="4800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Задания и тексты в учебнике даны с избытком – для выбора.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5715000" y="2362200"/>
            <a:ext cx="2133600" cy="1708150"/>
          </a:xfrm>
          <a:prstGeom prst="rect">
            <a:avLst/>
          </a:prstGeom>
          <a:solidFill>
            <a:srgbClr val="8DF07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6324600" y="3352800"/>
            <a:ext cx="914400" cy="3667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МИНИ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6248400" y="2743200"/>
            <a:ext cx="1130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/>
              <a:t>МАКС</a:t>
            </a:r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 flipV="1">
            <a:off x="6781800" y="2057400"/>
            <a:ext cx="0" cy="685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4267200" y="4146550"/>
            <a:ext cx="487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На контрольных спрашивается только малая часть того, что есть в учебнике.</a:t>
            </a:r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>
            <a:off x="6781800" y="3810000"/>
            <a:ext cx="0" cy="381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0504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438" y="1219200"/>
            <a:ext cx="2366962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/>
      <p:bldP spid="20487" grpId="0"/>
      <p:bldP spid="20490" grpId="0"/>
      <p:bldP spid="20495" grpId="0" animBg="1"/>
      <p:bldP spid="20496" grpId="0" animBg="1"/>
      <p:bldP spid="20497" grpId="0"/>
      <p:bldP spid="20498" grpId="0" animBg="1"/>
      <p:bldP spid="20499" grpId="0"/>
      <p:bldP spid="205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2438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Так учили нас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334000" y="76200"/>
            <a:ext cx="3810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800" b="1"/>
              <a:t>Так будут учиться наши дети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85800" y="5181600"/>
            <a:ext cx="37338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FF"/>
                </a:solidFill>
              </a:rPr>
              <a:t>Нельзя останавливать ребенка словами: «Мал еще, взрослые лучше знают!»</a:t>
            </a:r>
            <a:r>
              <a:rPr lang="ru-RU" sz="2800" b="1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229225"/>
            <a:ext cx="5302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5257800"/>
            <a:ext cx="530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5410200" y="5181600"/>
            <a:ext cx="37338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FF"/>
                </a:solidFill>
              </a:rPr>
              <a:t>Поддержите ребенка, если он высказывает и аргументирует свою точку зрения.</a:t>
            </a:r>
            <a:r>
              <a:rPr lang="ru-RU" sz="28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52400" y="2590800"/>
            <a:ext cx="38100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В учебнике всегда есть один правильный ответ!</a:t>
            </a:r>
            <a:r>
              <a:rPr lang="ru-RU" b="1"/>
              <a:t> </a:t>
            </a:r>
          </a:p>
          <a:p>
            <a:pPr>
              <a:spcBef>
                <a:spcPct val="50000"/>
              </a:spcBef>
            </a:pPr>
            <a:r>
              <a:rPr lang="ru-RU" sz="2400"/>
              <a:t>В учебнике излагается одна «правильная» точка зрения. 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4267200" y="2590800"/>
            <a:ext cx="48768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Часто в учебнике нет готового ответа, его надо создать самим, опираясь на текст. </a:t>
            </a:r>
          </a:p>
          <a:p>
            <a:pPr>
              <a:spcBef>
                <a:spcPct val="50000"/>
              </a:spcBef>
            </a:pPr>
            <a:r>
              <a:rPr lang="ru-RU" sz="2400"/>
              <a:t>Почти на любой творческий вопрос может быть несколько правильных ответов.</a:t>
            </a:r>
          </a:p>
        </p:txBody>
      </p:sp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685800"/>
            <a:ext cx="23622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8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1025" y="685800"/>
            <a:ext cx="2695575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8" grpId="0"/>
      <p:bldP spid="21511" grpId="0"/>
      <p:bldP spid="215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Так учили нас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648200" y="152400"/>
            <a:ext cx="449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800" b="1"/>
              <a:t>Так будут учиться наши дети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85800" y="4800600"/>
            <a:ext cx="373380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FF"/>
                </a:solidFill>
              </a:rPr>
              <a:t>Не надо делать за ребенка домашнее задание и другие дела, которые он может сделать сам.</a:t>
            </a:r>
            <a:r>
              <a:rPr lang="ru-RU" sz="2800" b="1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876800"/>
            <a:ext cx="5302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876800"/>
            <a:ext cx="530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5257800" y="4800600"/>
            <a:ext cx="38862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FF"/>
                </a:solidFill>
              </a:rPr>
              <a:t>Поддержите стремление ребенка быть самостоятельным.</a:t>
            </a:r>
            <a:r>
              <a:rPr lang="ru-RU" sz="28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52400" y="3232150"/>
            <a:ext cx="4495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«Если не успел что-то сделать на уроке – дома с родителями разберешься».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4800600" y="3232150"/>
            <a:ext cx="4114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Домашнее задание – это способ развития самостоятельности.</a:t>
            </a:r>
          </a:p>
        </p:txBody>
      </p:sp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735013"/>
            <a:ext cx="3124200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712788"/>
            <a:ext cx="2895600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/>
      <p:bldP spid="22535" grpId="0"/>
      <p:bldP spid="225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52400" y="838200"/>
            <a:ext cx="1143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Так учили нас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85800" y="5608638"/>
            <a:ext cx="3733800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FF"/>
                </a:solidFill>
              </a:rPr>
              <a:t>Не судите об успехах ребенка по одним отметкам</a:t>
            </a:r>
            <a:r>
              <a:rPr lang="ru-RU" sz="2800" b="1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684838"/>
            <a:ext cx="5302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5684838"/>
            <a:ext cx="530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029200" y="5608638"/>
            <a:ext cx="4114800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FF"/>
                </a:solidFill>
              </a:rPr>
              <a:t>Поддержите любой успех ребенка, его продвижение к лучшему.</a:t>
            </a:r>
            <a:r>
              <a:rPr lang="ru-RU" sz="28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0" y="3048000"/>
            <a:ext cx="48006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Об успехах ребенка судят по отметкам, которые поставил учитель. </a:t>
            </a:r>
          </a:p>
          <a:p>
            <a:pPr>
              <a:spcBef>
                <a:spcPct val="50000"/>
              </a:spcBef>
            </a:pPr>
            <a:r>
              <a:rPr lang="ru-RU" sz="2400"/>
              <a:t>Все делятся на  отличников, хорошистов, троечников и двоечников.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4343400" y="3051175"/>
            <a:ext cx="4953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Оценка может быть и без отметки (без «5»,«4»,«3»,«2»)!</a:t>
            </a:r>
          </a:p>
          <a:p>
            <a:pPr>
              <a:spcBef>
                <a:spcPct val="50000"/>
              </a:spcBef>
            </a:pPr>
            <a:r>
              <a:rPr lang="ru-RU" sz="2400"/>
              <a:t>Дети будут оценивать себя сами!</a:t>
            </a:r>
          </a:p>
          <a:p>
            <a:pPr>
              <a:spcBef>
                <a:spcPct val="50000"/>
              </a:spcBef>
            </a:pPr>
            <a:r>
              <a:rPr lang="ru-RU" sz="2400"/>
              <a:t>Каждый может быть лучшим в чем-то своем! </a:t>
            </a:r>
          </a:p>
        </p:txBody>
      </p:sp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685800"/>
            <a:ext cx="2193925" cy="208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680224"/>
            <a:ext cx="2286000" cy="211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7467600" y="609600"/>
            <a:ext cx="152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 dirty="0"/>
              <a:t>Так будут учиться наши дети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9" grpId="0"/>
      <p:bldP spid="23562" grpId="0"/>
      <p:bldP spid="23555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</TotalTime>
  <Words>540</Words>
  <Application>Microsoft PowerPoint</Application>
  <PresentationFormat>Экран (4:3)</PresentationFormat>
  <Paragraphs>69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Оформление по умолчанию</vt:lpstr>
      <vt:lpstr>Как будут учиться  наши дети? </vt:lpstr>
      <vt:lpstr>Слайд 2</vt:lpstr>
      <vt:lpstr>дать хорошие, прочные знания!</vt:lpstr>
      <vt:lpstr>1. Формировать, давать знания.  2. Развивать умения.   Какой путь вам больше нравится?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22</cp:revision>
  <cp:lastPrinted>1601-01-01T00:00:00Z</cp:lastPrinted>
  <dcterms:created xsi:type="dcterms:W3CDTF">1601-01-01T00:00:00Z</dcterms:created>
  <dcterms:modified xsi:type="dcterms:W3CDTF">2014-12-06T09:36:47Z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