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871A1DE-0EB8-490B-A110-1A1C6B65F069}" type="datetimeFigureOut">
              <a:rPr lang="ru-RU"/>
              <a:pPr>
                <a:defRPr/>
              </a:pPr>
              <a:t>19.08.2013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F23A044-7DA3-4101-82E2-2A3A501D44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6983670-44BC-4ABF-BCDC-C72CB88A3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99EEAC-DF80-4397-840C-E0BCB35AECF3}" type="slidenum">
              <a:rPr lang="ru-RU" smtClean="0">
                <a:cs typeface="Arial" charset="0"/>
              </a:rPr>
              <a:pPr/>
              <a:t>8</a:t>
            </a:fld>
            <a:endParaRPr lang="ru-RU" smtClean="0">
              <a:cs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Ребенок представляет себя снеговиком, который медленно тает на солнце. В конце упражнения тело должно расслабиться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A7CC73-5416-48E1-88A5-AA000CEB7BFA}" type="slidenum">
              <a:rPr lang="ru-RU" smtClean="0">
                <a:cs typeface="Arial" charset="0"/>
              </a:rPr>
              <a:pPr/>
              <a:t>9</a:t>
            </a:fld>
            <a:endParaRPr lang="ru-RU" smtClean="0"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Ребенок представляет, что он – семечко, которое постепенно превращается в дерево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6EA315-FDD3-49DC-A6DF-B5B88E5A205E}" type="slidenum">
              <a:rPr lang="ru-RU" smtClean="0">
                <a:cs typeface="Arial" charset="0"/>
              </a:rPr>
              <a:pPr/>
              <a:t>10</a:t>
            </a:fld>
            <a:endParaRPr lang="ru-RU" smtClean="0">
              <a:cs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Ребенок попеременно бывает то солдатом ( тело в напряжении), то тряпичной куклой ( тело расслаблено), до тех пор, пока вы не почувствуете, что он уже вполне расслабился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E817A9-2876-4E21-BFCC-A3F82567426D}" type="slidenum">
              <a:rPr lang="ru-RU" smtClean="0">
                <a:cs typeface="Arial" charset="0"/>
              </a:rPr>
              <a:pPr/>
              <a:t>11</a:t>
            </a:fld>
            <a:endParaRPr lang="ru-RU" smtClean="0">
              <a:cs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Сделать глубокий вдох –одним выдохом задуть свечу, или задуть несколько свечек маленькими порциями воздуха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B875E-C135-475C-B323-561C692248CE}" type="slidenum">
              <a:rPr lang="ru-RU" smtClean="0">
                <a:cs typeface="Arial" charset="0"/>
              </a:rPr>
              <a:pPr/>
              <a:t>12</a:t>
            </a:fld>
            <a:endParaRPr lang="ru-RU" smtClean="0">
              <a:cs typeface="Arial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Медленное, глубокое дыхание только через одну ноздрю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7103B2-A8E1-42FF-9C92-40ADCFF372BE}" type="slidenum">
              <a:rPr lang="ru-RU" smtClean="0">
                <a:cs typeface="Arial" charset="0"/>
              </a:rPr>
              <a:pPr/>
              <a:t>14</a:t>
            </a:fld>
            <a:endParaRPr lang="ru-RU" smtClean="0">
              <a:cs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Голова фиксируется рукой, взгляд попеременно переводится на предмет и перед собой.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9C0C5B-E05E-4AE5-BD8B-1788C1D99497}" type="slidenum">
              <a:rPr lang="ru-RU" smtClean="0">
                <a:cs typeface="Arial" charset="0"/>
              </a:rPr>
              <a:pPr/>
              <a:t>15</a:t>
            </a:fld>
            <a:endParaRPr lang="ru-RU" smtClean="0"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При выполнении « Горизонтальной восьмерки» постепенно добавляем глаза, а затем </a:t>
            </a:r>
            <a:r>
              <a:rPr lang="ru-RU" dirty="0" err="1" smtClean="0"/>
              <a:t>язык.Те</a:t>
            </a:r>
            <a:r>
              <a:rPr lang="ru-RU" dirty="0" smtClean="0"/>
              <a:t>, у кого возникли трудности в прослеживании глазами( напряжение, частое моргание), должны запомнить этот отрезок «горизонтальной восьмерки», и несколько раз провести рукой, как бы заглаживая этот </a:t>
            </a:r>
            <a:r>
              <a:rPr lang="ru-RU" dirty="0" err="1" smtClean="0"/>
              <a:t>участок.Необходимо</a:t>
            </a:r>
            <a:r>
              <a:rPr lang="ru-RU" dirty="0" smtClean="0"/>
              <a:t> добиваться плавного движения глаз без остановок и фиксаций.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53506A-4CD0-442B-9E68-197AAF8CF6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05D965-CB13-4631-8FA2-8CBCA28A2A0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2A475C-B619-4F88-9DAE-67F5F75605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2282B-88D4-4B9E-B65F-3F7E5D536C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69D5A-C6F9-4F09-ACFB-3A080B273F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3286B-124E-4D04-BF2C-9EC4EFBBFF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23841-2574-4114-BFBC-2B6F37D9F2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54DD9-C1A7-4E44-AAF9-0C83AED4492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3443D-8F75-48ED-BD1C-EACEF8651C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39D56-D8D1-426E-A72C-780E08C53EA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C8ADF3A-AEBD-4380-AE1B-0C7B80912E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84C7DED6-A794-4DFA-A1BA-55EB9910D0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/>
              <a:t>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259632" y="1412776"/>
            <a:ext cx="6461125" cy="4680520"/>
          </a:xfrm>
        </p:spPr>
        <p:txBody>
          <a:bodyPr>
            <a:normAutofit fontScale="92500"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«Использование </a:t>
            </a:r>
            <a:r>
              <a:rPr lang="ru-RU" sz="48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кинезиологических</a:t>
            </a:r>
            <a:r>
              <a:rPr lang="ru-RU" sz="4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упражнений в работе с детьми, имеющих нарушения речи»</a:t>
            </a:r>
          </a:p>
          <a:p>
            <a:pPr marL="0" indent="0" algn="r" eaLnBrk="1" hangingPunct="1">
              <a:buFont typeface="Wingdings" pitchFamily="2" charset="2"/>
              <a:buNone/>
              <a:defRPr/>
            </a:pPr>
            <a:endParaRPr lang="ru-RU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marL="0" indent="0" algn="r" eaLnBrk="1" hangingPunct="1"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0" indent="0" algn="r" eaLnBrk="1" hangingPunct="1">
              <a:buFont typeface="Wingdings" pitchFamily="2" charset="2"/>
              <a:buNone/>
              <a:defRPr/>
            </a:pPr>
            <a:r>
              <a:rPr lang="ru-RU" sz="2000" dirty="0" smtClean="0"/>
              <a:t>			 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000" dirty="0" smtClean="0"/>
          </a:p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1"/>
            <a:ext cx="8510588" cy="111216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i="1" u="sng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«Тряпичная кукла и солдат»</a:t>
            </a:r>
          </a:p>
        </p:txBody>
      </p:sp>
      <p:sp>
        <p:nvSpPr>
          <p:cNvPr id="106502" name="Rectangle 6"/>
          <p:cNvSpPr>
            <a:spLocks noGrp="1" noRot="1" noChangeArrowheads="1"/>
          </p:cNvSpPr>
          <p:nvPr>
            <p:ph sz="half" idx="4294967295"/>
          </p:nvPr>
        </p:nvSpPr>
        <p:spPr>
          <a:xfrm>
            <a:off x="4500563" y="1196975"/>
            <a:ext cx="4643437" cy="5661025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Aft>
                <a:spcPts val="1000"/>
              </a:spcAft>
              <a:buFontTx/>
              <a:buNone/>
              <a:defRPr/>
            </a:pPr>
            <a:r>
              <a:rPr lang="ru-RU" sz="2800" dirty="0" smtClean="0"/>
              <a:t>	</a:t>
            </a:r>
            <a:r>
              <a:rPr lang="ru-RU" sz="1600" dirty="0" smtClean="0"/>
              <a:t>Стоя, полностью выпрямитесь и вытянитесь в струнку как солдат. Застыньте в этой позе, как будто вы одеревенели, и не двигайтесь. Теперь наклонитесь вперед и расставьте руки, чтобы они болтались как тряпки Станьте такими же мягкими и подвижными, как тряпичная кукла. Слегка согните колени и почувствуйте, как ваши кости становятся мягкими, а суставы очень подвижными. Теперь снова покажите солдата, вытянутого в струнку и абсолютно прямого и негнущегося, как будто вырезанного из дерева. Дети попеременно бывают то солдатом, то куклой, до тех пор, пока вы не почувствуете, что они уже вполне расслабились. </a:t>
            </a:r>
          </a:p>
        </p:txBody>
      </p:sp>
      <p:pic>
        <p:nvPicPr>
          <p:cNvPr id="13316" name="Рисунок 4" descr="Мои документы 059.jp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752600"/>
            <a:ext cx="3886200" cy="43434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  <p:bldP spid="1065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066800"/>
            <a:ext cx="8534400" cy="609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Дыхательные упражнения</a:t>
            </a:r>
            <a:b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27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улучшают ритмику организма, развивают самоконтроль и произвольность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105475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79512" y="1447800"/>
            <a:ext cx="4773488" cy="49530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4000" u="sng" dirty="0" smtClean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4000" u="sng" dirty="0" smtClean="0">
                <a:solidFill>
                  <a:srgbClr val="FFFF00"/>
                </a:solidFill>
              </a:rPr>
              <a:t>“Свеча”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     С</a:t>
            </a:r>
            <a:r>
              <a:rPr lang="ru-RU" sz="2400" dirty="0" smtClean="0">
                <a:latin typeface="Georgia" pitchFamily="18" charset="0"/>
              </a:rPr>
              <a:t>идя за партой, представьте, что перед вами стоит большая свеча. Сделайте глубокий вдох и постарайтесь одним выдохом задуть свечу. А теперь представьте перед собой 5 маленьких свечек. Сделайте глубокий вдох и задуйте эти свечи маленькими порциями выдоха. </a:t>
            </a:r>
            <a:br>
              <a:rPr lang="ru-RU" sz="2400" dirty="0" smtClean="0">
                <a:latin typeface="Georgia" pitchFamily="18" charset="0"/>
              </a:rPr>
            </a:br>
            <a:endParaRPr lang="ru-RU" sz="2400" dirty="0" smtClean="0">
              <a:latin typeface="Georgia" pitchFamily="18" charset="0"/>
            </a:endParaRPr>
          </a:p>
        </p:txBody>
      </p:sp>
      <p:pic>
        <p:nvPicPr>
          <p:cNvPr id="14340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220072" y="1844824"/>
            <a:ext cx="3583259" cy="338097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/>
      <p:bldP spid="10547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539552" y="228601"/>
            <a:ext cx="7971036" cy="111216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54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 «Дышим носом»</a:t>
            </a:r>
          </a:p>
        </p:txBody>
      </p:sp>
      <p:sp>
        <p:nvSpPr>
          <p:cNvPr id="108548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1676400"/>
            <a:ext cx="4194175" cy="4848225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ru-RU" sz="2400" dirty="0" smtClean="0"/>
              <a:t>    Лежа на спине или стоя, дышать только через левую, а потом только через правую ноздрю (при этом правую ноздрю закрывают большим пальцем правой руки, остальные пальцы смотрят вверх, левую ноздрю закрывают мизинцем правой руки). Дыхание медленное, глубокое.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68760"/>
            <a:ext cx="3786188" cy="2374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4008" y="3861048"/>
            <a:ext cx="3856484" cy="2596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Rectangle 8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52400"/>
            <a:ext cx="8510588" cy="10668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   «Ныряльщик» </a:t>
            </a:r>
            <a:endParaRPr lang="ru-RU" u="sng" dirty="0" smtClean="0"/>
          </a:p>
        </p:txBody>
      </p:sp>
      <p:sp>
        <p:nvSpPr>
          <p:cNvPr id="49161" name="Rectangle 9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323528" y="1676400"/>
            <a:ext cx="3870647" cy="44227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 С</a:t>
            </a:r>
            <a:r>
              <a:rPr lang="ru-RU" sz="2800" dirty="0" smtClean="0">
                <a:latin typeface="Georgia" pitchFamily="18" charset="0"/>
              </a:rPr>
              <a:t>тоя</a:t>
            </a:r>
            <a:r>
              <a:rPr lang="ru-RU" sz="2800" dirty="0" smtClean="0"/>
              <a:t>, с</a:t>
            </a:r>
            <a:r>
              <a:rPr lang="ru-RU" sz="2800" dirty="0" smtClean="0">
                <a:latin typeface="Georgia" pitchFamily="18" charset="0"/>
              </a:rPr>
              <a:t>делать глубокий вдох, задержать дыхание, при этом закрыть нос пальцами. Присесть, как бы нырнуть в воду. Досчитать до 5 и вынырнуть – открыть нос и сделать выдох.</a:t>
            </a:r>
            <a:br>
              <a:rPr lang="ru-RU" sz="2800" dirty="0" smtClean="0">
                <a:latin typeface="Georgia" pitchFamily="18" charset="0"/>
              </a:rPr>
            </a:br>
            <a:endParaRPr lang="ru-RU" sz="2800" dirty="0" smtClean="0">
              <a:latin typeface="Georgia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800" dirty="0" smtClean="0"/>
          </a:p>
        </p:txBody>
      </p:sp>
      <p:pic>
        <p:nvPicPr>
          <p:cNvPr id="49159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788024" y="1484784"/>
            <a:ext cx="3570287" cy="2135188"/>
          </a:xfrm>
        </p:spPr>
      </p:pic>
      <p:pic>
        <p:nvPicPr>
          <p:cNvPr id="49163" name="Picture 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932040" y="3861048"/>
            <a:ext cx="3641725" cy="213518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9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/>
      <p:bldP spid="4916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60648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/>
              <a:t>      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Глазодвигательные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упражнения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      </a:t>
            </a:r>
            <a:r>
              <a:rPr lang="ru-RU" sz="2400" b="1" dirty="0" smtClean="0"/>
              <a:t>позволяют расширить поле зрения, улучшить восприятие</a:t>
            </a:r>
            <a:endParaRPr lang="ru-RU" sz="4000" b="1" dirty="0" smtClean="0"/>
          </a:p>
        </p:txBody>
      </p:sp>
      <p:sp>
        <p:nvSpPr>
          <p:cNvPr id="1372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949825" y="1676400"/>
            <a:ext cx="4194175" cy="49926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dirty="0" smtClean="0"/>
              <a:t>     </a:t>
            </a:r>
            <a:r>
              <a:rPr lang="ru-RU" sz="28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Взгляд влево вверх”</a:t>
            </a:r>
            <a:r>
              <a:rPr lang="ru-RU" sz="1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ru-RU" sz="18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800" dirty="0" smtClean="0"/>
              <a:t>      Правой рукой зафиксировать голову за подбородок. Взять в левую руку карандаш или ручку и вытянуть ее в сторону вверх под углов в 45 градусов так, чтобы, закрыв левый глаз, правым нельзя было видеть предмет в левой руке. После этого начинают делать упражнение в течение 7 секунд. Смотрят на карандаш в левой руке, затем меняют взгляд на “прямо перед собой”. (7 сек.). Упражнение выполняют 3 раза. Затем карандаш берут в правую руку и упражнение повторяется.</a:t>
            </a:r>
            <a:br>
              <a:rPr lang="ru-RU" sz="1800" dirty="0" smtClean="0"/>
            </a:br>
            <a:endParaRPr lang="ru-RU" sz="1800" dirty="0" smtClean="0"/>
          </a:p>
        </p:txBody>
      </p:sp>
      <p:pic>
        <p:nvPicPr>
          <p:cNvPr id="16390" name="Picture 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95536" y="2420888"/>
            <a:ext cx="4392488" cy="30988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/>
      <p:bldP spid="13721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79512" y="609600"/>
            <a:ext cx="8812088" cy="5489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“Горизонтальная восьмерка</a:t>
            </a:r>
            <a: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” </a:t>
            </a:r>
            <a:r>
              <a:rPr lang="ru-RU" sz="2400" dirty="0" smtClean="0"/>
              <a:t>Вытянуть перед собой правую руку на уровне глаз, пальцы сжать в кулак, оставив средний и указательный пальцы вытянутыми. Нарисовать в воздухе горизонтальную восьмерку как можно большего размера. Рисовать начинать с центра и следить глазами за кончиками пальцев, не поворачивая головы. Затем подключить язык, т.е. одновременно с глазами следить за движением пальцев хорошо выдвинутым изо рта языком.</a:t>
            </a:r>
            <a:br>
              <a:rPr lang="ru-RU" sz="2400" dirty="0" smtClean="0"/>
            </a:br>
            <a:r>
              <a:rPr lang="ru-RU" sz="3600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“Глаз – путешественник”.</a:t>
            </a:r>
            <a:r>
              <a:rPr lang="ru-RU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400" dirty="0" smtClean="0"/>
              <a:t>Развесить в разных углах и по стенам класса различные изображения игрушек, животных и т.д. Исходное положение – стоя. Не поворачивая головы найти глазами тот или иной предмет названный учителем.</a:t>
            </a:r>
            <a:br>
              <a:rPr lang="ru-RU" sz="2400" dirty="0" smtClean="0"/>
            </a:br>
            <a:endParaRPr lang="ru-RU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914400" y="990600"/>
            <a:ext cx="7834064" cy="3916363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ru-RU" sz="4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Мозг, хорошо устроенный, стоит больше, чем мозг, хорошо наполненный</a:t>
            </a:r>
            <a:br>
              <a:rPr lang="ru-RU" sz="4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4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(Мишель де Монтень).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187624" y="228601"/>
            <a:ext cx="7322964" cy="96815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Актуальность темы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3528" y="1676400"/>
            <a:ext cx="8217222" cy="4422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		</a:t>
            </a:r>
            <a:r>
              <a:rPr lang="ru-RU" sz="2800" dirty="0" smtClean="0"/>
              <a:t>В настоящее время растет число детей с минимальными мозговыми дисфункциями (30% от общего числа).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		Определенную роль в их возникновении играют нарушения функциональной асимметрии коры больших полушарий головного мозга и межполушарного взаимодействия.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043608" y="228601"/>
            <a:ext cx="7466980" cy="111216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Кинезиология</a:t>
            </a:r>
            <a:endParaRPr lang="ru-RU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6021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323528" y="1484784"/>
            <a:ext cx="4464496" cy="496855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dirty="0" smtClean="0"/>
              <a:t>	</a:t>
            </a:r>
            <a:r>
              <a:rPr lang="ru-RU" sz="2400" dirty="0" smtClean="0"/>
              <a:t>– наука о развитии умственных способностей  и физического здоровья через определенные двигательные упражнения.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	</a:t>
            </a:r>
            <a:r>
              <a:rPr lang="ru-RU" sz="2400" dirty="0" err="1" smtClean="0"/>
              <a:t>Кинезиологические</a:t>
            </a:r>
            <a:r>
              <a:rPr lang="ru-RU" sz="2400" dirty="0" smtClean="0"/>
              <a:t> упражнения дают возможность задействовать те участки мозга, которые раньше не принимали участия в учении, и решить проблему </a:t>
            </a:r>
            <a:r>
              <a:rPr lang="ru-RU" sz="2400" dirty="0" err="1" smtClean="0"/>
              <a:t>неуспешности</a:t>
            </a:r>
            <a:r>
              <a:rPr lang="ru-RU" sz="2400" dirty="0" smtClean="0"/>
              <a:t>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/>
              <a:t>		</a:t>
            </a:r>
            <a:r>
              <a:rPr lang="ru-RU" sz="2400" dirty="0" err="1" smtClean="0"/>
              <a:t>Коррекционно</a:t>
            </a:r>
            <a:r>
              <a:rPr lang="ru-RU" sz="2400" dirty="0" smtClean="0"/>
              <a:t>- развивающая работа направлена от движения к мышлению, а не наоборот.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</p:txBody>
      </p:sp>
      <p:pic>
        <p:nvPicPr>
          <p:cNvPr id="7172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292080" y="1556792"/>
            <a:ext cx="2767012" cy="496855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60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60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/>
      <p:bldP spid="8602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0"/>
            <a:ext cx="8510588" cy="1325563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ln/>
                <a:solidFill>
                  <a:schemeClr val="accent3"/>
                </a:solidFill>
              </a:rPr>
              <a:t>Развивающая </a:t>
            </a:r>
            <a:r>
              <a:rPr lang="ru-RU" sz="4000" b="1" dirty="0" err="1" smtClean="0">
                <a:ln/>
                <a:solidFill>
                  <a:schemeClr val="accent3"/>
                </a:solidFill>
              </a:rPr>
              <a:t>кинезиологическая</a:t>
            </a:r>
            <a:r>
              <a:rPr lang="ru-RU" sz="4000" b="1" dirty="0" smtClean="0">
                <a:ln/>
                <a:solidFill>
                  <a:schemeClr val="accent3"/>
                </a:solidFill>
              </a:rPr>
              <a:t> программа</a:t>
            </a:r>
            <a:br>
              <a:rPr lang="ru-RU" sz="4000" b="1" dirty="0" smtClean="0">
                <a:ln/>
                <a:solidFill>
                  <a:schemeClr val="accent3"/>
                </a:solidFill>
              </a:rPr>
            </a:br>
            <a:r>
              <a:rPr lang="ru-RU" sz="2000" b="1" dirty="0" smtClean="0">
                <a:ln/>
                <a:solidFill>
                  <a:schemeClr val="accent3"/>
                </a:solidFill>
              </a:rPr>
              <a:t>( по материалам книги Сиротюк А.Л.)</a:t>
            </a:r>
          </a:p>
        </p:txBody>
      </p:sp>
      <p:sp>
        <p:nvSpPr>
          <p:cNvPr id="9421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539552" y="1676400"/>
            <a:ext cx="8001198" cy="484894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Цели:</a:t>
            </a:r>
          </a:p>
          <a:p>
            <a:pPr eaLnBrk="1" hangingPunct="1">
              <a:defRPr/>
            </a:pPr>
            <a:r>
              <a:rPr lang="ru-RU" sz="2800" dirty="0" smtClean="0"/>
              <a:t>Развитие межполушарной специализации и межполушарного взаимодействия, синхронизация работы полушарий,</a:t>
            </a:r>
          </a:p>
          <a:p>
            <a:pPr eaLnBrk="1" hangingPunct="1">
              <a:defRPr/>
            </a:pPr>
            <a:r>
              <a:rPr lang="ru-RU" sz="2800" dirty="0" smtClean="0"/>
              <a:t>Развитие мелкой моторики</a:t>
            </a:r>
          </a:p>
          <a:p>
            <a:pPr eaLnBrk="1" hangingPunct="1">
              <a:defRPr/>
            </a:pPr>
            <a:r>
              <a:rPr lang="ru-RU" sz="2800" dirty="0" smtClean="0"/>
              <a:t>Развитие ВПФ</a:t>
            </a:r>
          </a:p>
          <a:p>
            <a:pPr eaLnBrk="1" hangingPunct="1">
              <a:defRPr/>
            </a:pPr>
            <a:r>
              <a:rPr lang="ru-RU" sz="2800" dirty="0" smtClean="0"/>
              <a:t>Развитие речевой активности</a:t>
            </a:r>
          </a:p>
          <a:p>
            <a:pPr eaLnBrk="1" hangingPunct="1">
              <a:defRPr/>
            </a:pPr>
            <a:r>
              <a:rPr lang="ru-RU" sz="2800" dirty="0" smtClean="0"/>
              <a:t>Предупреждение нарушений устной и письменной речи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4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4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4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4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4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4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23528" y="0"/>
            <a:ext cx="8187060" cy="15541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/>
            </a:r>
            <a:br>
              <a:rPr lang="ru-RU" sz="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36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Кинезиологические</a:t>
            </a:r>
            <a:r>
              <a:rPr lang="ru-RU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упражнения помогают улучшить: 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95236" name="Rectangle 4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76400"/>
            <a:ext cx="8540750" cy="427037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Память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Внимание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Речь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Пространственные представления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Мелкую и общую моторику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Снизить утомляемость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b="1" dirty="0" smtClean="0"/>
              <a:t>Повысить способность к произвольному контролю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8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5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5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5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52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5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5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5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5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5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52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5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5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5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523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536" y="260648"/>
            <a:ext cx="8510588" cy="132556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Упражнения проводятся по специально разработанному комплексу, в который включены:</a:t>
            </a:r>
          </a:p>
        </p:txBody>
      </p:sp>
      <p:sp>
        <p:nvSpPr>
          <p:cNvPr id="9830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23528" y="1524000"/>
            <a:ext cx="7906072" cy="49530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60000"/>
              </a:lnSpc>
              <a:defRPr/>
            </a:pPr>
            <a:r>
              <a:rPr lang="ru-RU" b="1" i="1" u="sng" dirty="0" smtClean="0"/>
              <a:t>Растяжки</a:t>
            </a:r>
            <a:endParaRPr lang="ru-RU" b="1" dirty="0" smtClean="0"/>
          </a:p>
          <a:p>
            <a:pPr eaLnBrk="1" hangingPunct="1">
              <a:lnSpc>
                <a:spcPct val="160000"/>
              </a:lnSpc>
              <a:defRPr/>
            </a:pPr>
            <a:r>
              <a:rPr lang="ru-RU" b="1" i="1" u="sng" dirty="0" smtClean="0"/>
              <a:t>Дыхательные упражнения 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ru-RU" b="1" i="1" u="sng" dirty="0" err="1" smtClean="0"/>
              <a:t>Глазодвигательные</a:t>
            </a:r>
            <a:r>
              <a:rPr lang="ru-RU" b="1" i="1" u="sng" dirty="0" smtClean="0"/>
              <a:t> упражнения 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ru-RU" b="1" i="1" u="sng" dirty="0" smtClean="0"/>
              <a:t>Телесные упражнения</a:t>
            </a:r>
            <a:endParaRPr lang="ru-RU" b="1" dirty="0" smtClean="0"/>
          </a:p>
          <a:p>
            <a:pPr eaLnBrk="1" hangingPunct="1">
              <a:lnSpc>
                <a:spcPct val="160000"/>
              </a:lnSpc>
              <a:defRPr/>
            </a:pPr>
            <a:r>
              <a:rPr lang="ru-RU" b="1" i="1" u="sng" dirty="0" smtClean="0"/>
              <a:t>Упражнения для развития мелкой моторики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ru-RU" b="1" i="1" u="sng" dirty="0" smtClean="0"/>
              <a:t>Упражнения на релаксацию</a:t>
            </a:r>
            <a:endParaRPr lang="ru-RU" b="1" dirty="0" smtClean="0"/>
          </a:p>
          <a:p>
            <a:pPr eaLnBrk="1" hangingPunct="1">
              <a:lnSpc>
                <a:spcPct val="160000"/>
              </a:lnSpc>
              <a:defRPr/>
            </a:pPr>
            <a:r>
              <a:rPr lang="ru-RU" b="1" u="sng" dirty="0" smtClean="0"/>
              <a:t>Массаж </a:t>
            </a:r>
          </a:p>
          <a:p>
            <a:pPr eaLnBrk="1" hangingPunct="1">
              <a:defRPr/>
            </a:pPr>
            <a:endParaRPr lang="ru-RU" i="1" u="sng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  <p:bldP spid="983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793750"/>
            <a:ext cx="8510588" cy="7604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i="1" u="sng" dirty="0" smtClean="0"/>
              <a:t/>
            </a:r>
            <a:br>
              <a:rPr lang="ru-RU" sz="4000" i="1" u="sng" dirty="0" smtClean="0"/>
            </a:br>
            <a:endParaRPr lang="ru-RU" sz="4000" i="1" u="sng" dirty="0" smtClean="0"/>
          </a:p>
        </p:txBody>
      </p:sp>
      <p:sp>
        <p:nvSpPr>
          <p:cNvPr id="99333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79512" y="1484313"/>
            <a:ext cx="4320480" cy="518504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1600" dirty="0" smtClean="0">
                <a:solidFill>
                  <a:schemeClr val="tx2"/>
                </a:solidFill>
                <a:latin typeface="Georgia" pitchFamily="18" charset="0"/>
              </a:rPr>
              <a:t> 			</a:t>
            </a:r>
            <a:r>
              <a:rPr lang="ru-RU" sz="4000" b="1" i="1" u="sng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Снеговик</a:t>
            </a:r>
            <a:r>
              <a:rPr lang="ru-RU" sz="1200" i="1" u="sng" dirty="0" smtClean="0"/>
              <a:t>	 </a:t>
            </a:r>
            <a:r>
              <a:rPr lang="ru-RU" sz="2000" dirty="0" smtClean="0"/>
              <a:t>Представьте, что каждый из вас только что слепленный снеговик. Тело твердое, как замерзший снег. Пришла весна, пригрело солнце, и снеговик начал таять. Сначала “тает” и повисает голова, затем опускаются плечи, расслабляются руки и т. д. В конце упражнения ребенок мягко падает на пол и изображает лужицу воды. Необходимо расслабиться. Пригрело солнышко, вода в лужице стала испаряться и превратилась в легкое облачко. Дует ветер и гонит облачко по  небу.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2000" dirty="0" smtClean="0"/>
              <a:t> 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r>
              <a:rPr lang="ru-RU" sz="1800" dirty="0" smtClean="0">
                <a:solidFill>
                  <a:schemeClr val="tx2"/>
                </a:solidFill>
                <a:latin typeface="Georgia" pitchFamily="18" charset="0"/>
              </a:rPr>
              <a:t>      </a:t>
            </a:r>
            <a:endParaRPr lang="ru-RU" sz="1600" dirty="0" smtClean="0">
              <a:solidFill>
                <a:schemeClr val="tx2"/>
              </a:solidFill>
              <a:latin typeface="Georgia" pitchFamily="18" charset="0"/>
            </a:endParaRPr>
          </a:p>
        </p:txBody>
      </p:sp>
      <p:pic>
        <p:nvPicPr>
          <p:cNvPr id="11268" name="Рисунок 5" descr="Мои документы 055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1841500"/>
            <a:ext cx="4191000" cy="4090988"/>
          </a:xfrm>
        </p:spPr>
      </p:pic>
      <p:sp>
        <p:nvSpPr>
          <p:cNvPr id="5" name="Прямоугольник 4"/>
          <p:cNvSpPr/>
          <p:nvPr/>
        </p:nvSpPr>
        <p:spPr>
          <a:xfrm>
            <a:off x="1547664" y="188640"/>
            <a:ext cx="60486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Растяжки</a:t>
            </a:r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нормализуют </a:t>
            </a:r>
            <a:r>
              <a:rPr lang="ru-RU" sz="2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гипертонус</a:t>
            </a:r>
            <a:r>
              <a:rPr lang="ru-RU" sz="2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и </a:t>
            </a:r>
            <a:r>
              <a:rPr lang="ru-RU" sz="2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гипотонус</a:t>
            </a:r>
            <a:r>
              <a:rPr lang="ru-RU" sz="4000" b="1" i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sz="2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9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9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2" grpId="0"/>
      <p:bldP spid="9933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28601"/>
            <a:ext cx="8510588" cy="104016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«Дерево»</a:t>
            </a:r>
          </a:p>
        </p:txBody>
      </p:sp>
      <p:sp>
        <p:nvSpPr>
          <p:cNvPr id="103430" name="Rectangle 6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953000" y="1772816"/>
            <a:ext cx="4191000" cy="4848225"/>
          </a:xfrm>
        </p:spPr>
        <p:txBody>
          <a:bodyPr/>
          <a:lstStyle/>
          <a:p>
            <a:pPr eaLnBrk="1" hangingPunct="1">
              <a:lnSpc>
                <a:spcPct val="125000"/>
              </a:lnSpc>
              <a:spcAft>
                <a:spcPts val="1000"/>
              </a:spcAft>
              <a:buFontTx/>
              <a:buNone/>
              <a:defRPr/>
            </a:pPr>
            <a:r>
              <a:rPr lang="ru-RU" sz="1400" dirty="0" smtClean="0"/>
              <a:t>       </a:t>
            </a:r>
            <a:r>
              <a:rPr lang="ru-RU" sz="2000" dirty="0" smtClean="0"/>
              <a:t>Сидя на корточках, спрятать голову в колени, обхватить их руками. Представьте, что вы - семечко, которое постепенно прорастает и превращается в дерево. Медленно поднимитесь на ноги, затем распрямите туловище, вытяните руки вверх. Затем напрягите тело и вытянитесь. Подул ветер – вы раскачиваетесь, как дерево.</a:t>
            </a:r>
            <a:endParaRPr lang="ru-RU" sz="1800" dirty="0" smtClean="0"/>
          </a:p>
        </p:txBody>
      </p:sp>
      <p:pic>
        <p:nvPicPr>
          <p:cNvPr id="12292" name="Рисунок 4" descr="Мои документы 05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23528" y="1772816"/>
            <a:ext cx="4038600" cy="412273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  <p:bldP spid="10343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89</TotalTime>
  <Words>632</Words>
  <Application>Microsoft Office PowerPoint</Application>
  <PresentationFormat>Экран (4:3)</PresentationFormat>
  <Paragraphs>72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 </vt:lpstr>
      <vt:lpstr>Мозг, хорошо устроенный, стоит больше, чем мозг, хорошо наполненный (Мишель де Монтень).</vt:lpstr>
      <vt:lpstr>Актуальность темы</vt:lpstr>
      <vt:lpstr>Кинезиология</vt:lpstr>
      <vt:lpstr>Развивающая кинезиологическая программа ( по материалам книги Сиротюк А.Л.)</vt:lpstr>
      <vt:lpstr>  Кинезиологические упражнения помогают улучшить:  </vt:lpstr>
      <vt:lpstr>Упражнения проводятся по специально разработанному комплексу, в который включены:</vt:lpstr>
      <vt:lpstr> </vt:lpstr>
      <vt:lpstr>«Дерево»</vt:lpstr>
      <vt:lpstr>«Тряпичная кукла и солдат»</vt:lpstr>
      <vt:lpstr>Дыхательные упражнения улучшают ритмику организма, развивают самоконтроль и произвольность </vt:lpstr>
      <vt:lpstr>   «Дышим носом»</vt:lpstr>
      <vt:lpstr>      «Ныряльщик» </vt:lpstr>
      <vt:lpstr>       Глазодвигательные упражнения        позволяют расширить поле зрения, улучшить восприятие</vt:lpstr>
      <vt:lpstr>Слайд 15</vt:lpstr>
    </vt:vector>
  </TitlesOfParts>
  <Company>МОУ школа-интернат VIII вида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специалисты</dc:creator>
  <cp:lastModifiedBy>Olga</cp:lastModifiedBy>
  <cp:revision>12</cp:revision>
  <cp:lastPrinted>1601-01-01T00:00:00Z</cp:lastPrinted>
  <dcterms:created xsi:type="dcterms:W3CDTF">2012-11-22T04:50:02Z</dcterms:created>
  <dcterms:modified xsi:type="dcterms:W3CDTF">2013-08-19T15:38:58Z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