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57" r:id="rId4"/>
    <p:sldId id="311" r:id="rId5"/>
    <p:sldId id="309" r:id="rId6"/>
    <p:sldId id="319" r:id="rId7"/>
    <p:sldId id="312" r:id="rId8"/>
    <p:sldId id="320" r:id="rId9"/>
    <p:sldId id="322" r:id="rId10"/>
    <p:sldId id="323" r:id="rId11"/>
    <p:sldId id="316" r:id="rId12"/>
    <p:sldId id="317" r:id="rId13"/>
    <p:sldId id="310" r:id="rId14"/>
    <p:sldId id="313" r:id="rId15"/>
    <p:sldId id="315" r:id="rId16"/>
    <p:sldId id="321" r:id="rId17"/>
    <p:sldId id="314" r:id="rId18"/>
    <p:sldId id="318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6600CC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1" autoAdjust="0"/>
    <p:restoredTop sz="94660"/>
  </p:normalViewPr>
  <p:slideViewPr>
    <p:cSldViewPr>
      <p:cViewPr varScale="1">
        <p:scale>
          <a:sx n="78" d="100"/>
          <a:sy n="78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gif"/><Relationship Id="rId7" Type="http://schemas.openxmlformats.org/officeDocument/2006/relationships/image" Target="../media/image45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Relationship Id="rId9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214554"/>
            <a:ext cx="7640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НЕРВНАЯ  СИСТЕМА.</a:t>
            </a:r>
            <a:endParaRPr lang="ru-RU" sz="4800" b="1" dirty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00636"/>
            <a:ext cx="4291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ОКРУЖАЮЩИЙ  МИР, 3 КЛАСС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УМК «ГАРМОНИЯ»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МАРЧЕНКО  Е.В.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л\Pictures\человек\Рисунок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150194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4786346" cy="40719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ГОЛОВНОЙ МОЗГ-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ПРОНИЗАН КРОВЕНОСНЫМИ СОСУДАМИ.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¼  ЧАСТЬ ВСЕХ ПИТАТЕЛЬНЫХ ВЕЩЕСТВ  И КИСЛОРОДА РАСХОДУЕТСЯ  НА СНАБЖЕНИЕ  КЛЕТОК ГОЛОВНОГО МОЗГА.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148" name="Picture 4" descr="C:\Users\кал\Pictures\картинки\Sample Pictures\анатомия\nervous system\brain - копия.bmp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88552" y="2928934"/>
            <a:ext cx="296742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5429256" y="4500570"/>
            <a:ext cx="642942" cy="64294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память с посл. доступом 5"/>
          <p:cNvSpPr/>
          <p:nvPr/>
        </p:nvSpPr>
        <p:spPr>
          <a:xfrm>
            <a:off x="2428860" y="4429132"/>
            <a:ext cx="3357586" cy="2071702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ПОВЕРХНОСТЬ МОЗГА- 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КОРА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, ВСЯ В БОРОЗДКАХ И ИЗВИЛИНАХ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л\Pictures\человек\Рисунок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700213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\Pictures\картинки\Sample Pictures\анатомия\мозг\ОТДЕЛЫ ГОЛОВНОГО МОЗГ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8047" y="357166"/>
            <a:ext cx="8216009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500034" y="357166"/>
            <a:ext cx="7929618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ОСНОВНЫЕ ОТДЕЛЫ ГОЛОВНОГО МОЗГА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2857488" y="3071810"/>
            <a:ext cx="1357322" cy="14287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714480" y="3000372"/>
            <a:ext cx="1233494" cy="4095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РЕЧЬ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2714612" y="3071810"/>
            <a:ext cx="2571768" cy="107157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714480" y="3857628"/>
            <a:ext cx="1123960" cy="4095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СЛУХ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4929190" y="3571876"/>
            <a:ext cx="928694" cy="50006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786182" y="4143380"/>
            <a:ext cx="192882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ОБОНЯНИЕ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>
            <a:off x="7072330" y="3143248"/>
            <a:ext cx="428628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7358082" y="3000372"/>
            <a:ext cx="1552588" cy="4095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ЗРЕНИЕ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6072198" y="1285860"/>
            <a:ext cx="1214446" cy="50006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143768" y="928670"/>
            <a:ext cx="2000232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ОСЯЗАНИЕ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0800000">
            <a:off x="3714744" y="1428736"/>
            <a:ext cx="1928826" cy="107157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786050" y="1214422"/>
            <a:ext cx="1123960" cy="4095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ВКУС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4714082" y="1500174"/>
            <a:ext cx="715174" cy="7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5214942" y="1571612"/>
            <a:ext cx="715174" cy="7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4287042" y="1857364"/>
            <a:ext cx="1285090" cy="2865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3929058" y="928670"/>
            <a:ext cx="2990840" cy="4095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ТЕЛОДВИЖЕНИЕ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3786214" cy="1714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СПИННОЙ  МОЗГ-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РАСПОЛАГАЕТСЯ ВНУТРИ ПОЗВОНОЧНИКА.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кал\Pictures\человек\Рисунок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00174"/>
            <a:ext cx="4220312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л\Pictures\человек\Рисунок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6497192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ал\Pictures\картинки\Sample Pictures\анатомия\nervous system\Scan10019 -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285728"/>
            <a:ext cx="1353986" cy="6522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5500694" y="142852"/>
            <a:ext cx="3500430" cy="3429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КАЖДЫЙ  ОТДЕЛ  СПИННОГО  МОЗГА-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ОТВЕЧАЮТ ЗА РАБОТУ ОПРЕДЕЛЁННОЙ ГРУППЫ МЫШЦ  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1" name="Прямая со стрелкой 10"/>
          <p:cNvCxnSpPr>
            <a:stCxn id="8" idx="1"/>
          </p:cNvCxnSpPr>
          <p:nvPr/>
        </p:nvCxnSpPr>
        <p:spPr>
          <a:xfrm rot="10800000">
            <a:off x="1357290" y="5929331"/>
            <a:ext cx="571504" cy="6429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785786" y="6146022"/>
            <a:ext cx="1295408" cy="28337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1500166" y="4136234"/>
            <a:ext cx="642942" cy="78584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1285852" y="4786321"/>
            <a:ext cx="928694" cy="714381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1071538" y="1571612"/>
            <a:ext cx="1000132" cy="63579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1139403" y="2996799"/>
            <a:ext cx="1150154" cy="85725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1285852" y="357166"/>
            <a:ext cx="1143008" cy="27860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1142976" y="1285860"/>
            <a:ext cx="1071570" cy="1428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2000232" y="285728"/>
            <a:ext cx="3357586" cy="1214446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ШЕЙНЫЕ НЕРВЫ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: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ГОРЛО, ГРУДЬ, ПЛЕЧИ, РУКИ, КИСТИ РУК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7356" y="1857364"/>
            <a:ext cx="3714776" cy="135732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ГРУДНЫЕ НЕРВЫ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: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ОТ ВЕРХНЕЙ ЧАСТИ ГРУДИНЫ ДО НИЖНЕЙ ЧАСТИ ГРУДНОЙ КЛЕТКИ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8794" y="4000504"/>
            <a:ext cx="4071966" cy="1143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ПОЯСНИЧНЫЕ НЕРВЫ: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СОЛНЕЧНОЕ СПЛЕТЕНИЕ И БРЮШНАЯ ПОЛОСТЬ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28794" y="5429264"/>
            <a:ext cx="3929090" cy="112871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КРЕС</a:t>
            </a:r>
            <a:r>
              <a:rPr lang="ru-RU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ТЦОВЫЕ НЕРВЫ: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 ОТ НИЖНЕЙ ЧАСТИ БРЮШНОЙ ПОЛОСТИ ДО ПАЛЬЦЕВ НОГ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3143248"/>
            <a:ext cx="2928958" cy="13573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ОРГАНЫ  НЕРВНОЙ СИСТЕМЫ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кал\Pictures\человек\Рисунок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761428"/>
            <a:ext cx="4300253" cy="5453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1472" y="2428868"/>
            <a:ext cx="1485904" cy="914400"/>
          </a:xfrm>
          <a:prstGeom prst="roundRect">
            <a:avLst/>
          </a:prstGeom>
          <a:solidFill>
            <a:srgbClr val="CC66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ЦЕНТР ЗРЕНИЯ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357298"/>
            <a:ext cx="1847864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ЦЕНТР ОБОНЯНИЯ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1357298"/>
            <a:ext cx="1857388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СЛУХОВОЙ ЦЕНТР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357166"/>
            <a:ext cx="2500330" cy="914400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ДВИГАТЕЛЬНЫЙЦЕНТР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488" y="285728"/>
            <a:ext cx="2286016" cy="98583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ЦЕНТР СЕНСОРНОСТИ ТЕЛА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2" name="Picture 4" descr="C:\Users\кал\Pictures\картинки\Sample Pictures\анатомия\nervous system\Scan10018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643570" y="3714752"/>
            <a:ext cx="320075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Users\кал\Pictures\картинки\Sample Pictures\анатомия\nervous system\Scan10018 - коп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357422" y="2357430"/>
            <a:ext cx="3214710" cy="2389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кал\Pictures\картинки\Sample Pictures\анатомия\nervous system\Scan10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14282" y="3786190"/>
            <a:ext cx="2961043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5214942" y="571480"/>
            <a:ext cx="3786182" cy="22145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УЧАСТКИ ГОЛОВНОГО МОЗГА  РАЗНЫХ ВИДОВ МЛЕКОПИТАЮЩИХ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5984" y="571480"/>
            <a:ext cx="4357718" cy="571504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ЧТО  ТАКОЕ  </a:t>
            </a:r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ПАМЯТЬ?</a:t>
            </a:r>
            <a:endParaRPr lang="ru-RU" sz="2400" b="1" dirty="0">
              <a:solidFill>
                <a:srgbClr val="860000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1785926"/>
            <a:ext cx="7715304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860000"/>
                </a:solidFill>
                <a:latin typeface="Arial Black" pitchFamily="34" charset="0"/>
              </a:rPr>
              <a:t>УМЕНИЕ</a:t>
            </a:r>
            <a:r>
              <a:rPr lang="ru-RU" sz="2400" b="1" u="sng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ГОЛОВНОГО МОЗГА  ЧЕЛОВЕКА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571472" y="2571744"/>
            <a:ext cx="1071570" cy="500066"/>
          </a:xfrm>
          <a:prstGeom prst="straightConnector1">
            <a:avLst/>
          </a:prstGeom>
          <a:ln w="5715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2714612" y="2357430"/>
            <a:ext cx="1143008" cy="1000132"/>
          </a:xfrm>
          <a:prstGeom prst="straightConnector1">
            <a:avLst/>
          </a:prstGeom>
          <a:ln w="5715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285720" y="3429000"/>
            <a:ext cx="3071834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ЗАПОМИНАТЬ</a:t>
            </a:r>
          </a:p>
          <a:p>
            <a:pPr algn="ctr"/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ИНФОРМАЦИЮ</a:t>
            </a:r>
            <a:endParaRPr lang="ru-RU" sz="2400" b="1" dirty="0">
              <a:solidFill>
                <a:srgbClr val="86000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868" y="3429000"/>
            <a:ext cx="3000396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ХРАНИТЬ ИНФОРМАЦИЮ</a:t>
            </a:r>
            <a:endParaRPr lang="ru-RU" sz="2400" b="1" dirty="0">
              <a:solidFill>
                <a:srgbClr val="86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ВСЕ  ОРГАНЫ ЧЕЛОВЕКА ПРОНИЗАНЫ МНОГОЧИСЛЕННЫМИ  БЕЛЫМИ ВОЛОКНАМИ- </a:t>
            </a:r>
            <a:r>
              <a:rPr lang="ru-RU" sz="2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НЕРВАМИ</a:t>
            </a:r>
            <a:endParaRPr lang="ru-RU" sz="2400" b="1" u="sng" dirty="0">
              <a:solidFill>
                <a:schemeClr val="accent6">
                  <a:lumMod val="60000"/>
                  <a:lumOff val="4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3" name="Picture 2" descr="D:\Мои документы\Мои рисунки\органы человека\5f2d91690bf1af62ee5347cfd8d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0" y="491042"/>
            <a:ext cx="4143404" cy="6010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>
            <a:stCxn id="2" idx="2"/>
          </p:cNvCxnSpPr>
          <p:nvPr/>
        </p:nvCxnSpPr>
        <p:spPr>
          <a:xfrm rot="16200000" flipH="1">
            <a:off x="3589726" y="2303852"/>
            <a:ext cx="2071704" cy="35719"/>
          </a:xfrm>
          <a:prstGeom prst="straightConnector1">
            <a:avLst/>
          </a:prstGeom>
          <a:ln w="5715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4856958" y="1857364"/>
            <a:ext cx="1286678" cy="794"/>
          </a:xfrm>
          <a:prstGeom prst="straightConnector1">
            <a:avLst/>
          </a:prstGeom>
          <a:ln w="5715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1357290" y="1214422"/>
            <a:ext cx="2000264" cy="857256"/>
          </a:xfrm>
          <a:prstGeom prst="straightConnector1">
            <a:avLst/>
          </a:prstGeom>
          <a:ln w="5715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357422" y="2571744"/>
            <a:ext cx="2214578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СЛУХОВАЯ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071678"/>
            <a:ext cx="264320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ЗРИТЕЛЬНАЯ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3036877" y="1964521"/>
            <a:ext cx="1356528" cy="794"/>
          </a:xfrm>
          <a:prstGeom prst="straightConnector1">
            <a:avLst/>
          </a:prstGeom>
          <a:ln w="5715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3571868" y="3357562"/>
            <a:ext cx="264320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ВКУСОВАЯ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57752" y="2500306"/>
            <a:ext cx="335758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ОБОНЯТЕЛЬНАЯ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57884" y="1928802"/>
            <a:ext cx="307183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ДВИГАТЕЛЬНАЯ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929322" y="1214422"/>
            <a:ext cx="1571636" cy="785818"/>
          </a:xfrm>
          <a:prstGeom prst="straightConnector1">
            <a:avLst/>
          </a:prstGeom>
          <a:ln w="5715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3071802" y="785794"/>
            <a:ext cx="307183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ПАМЯТЬ</a:t>
            </a:r>
            <a:endParaRPr lang="ru-RU" sz="2400" b="1" dirty="0">
              <a:solidFill>
                <a:srgbClr val="860000"/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кал\Pictures\картинки на школьную тему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857760"/>
            <a:ext cx="1804434" cy="1458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кал\Pictures\картинки\Sample Pictures\учителя\image04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1800228" cy="136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кал\Pictures\картинки\Sample Pictures\учителя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857760"/>
            <a:ext cx="1681166" cy="137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Users\кал\Pictures\картинки\Анимация\любовь\Вальс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214686"/>
            <a:ext cx="1476376" cy="165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C:\Users\кал\Pictures\картинки\Анимация\еда\bubbel4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500570"/>
            <a:ext cx="1104900" cy="123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571480"/>
            <a:ext cx="7786742" cy="642942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ЧТО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ОПАСНО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ДЛЯ НЕРВНОЙ СИСТЕМЫ?</a:t>
            </a:r>
            <a:endParaRPr lang="ru-RU" sz="2400" b="1" dirty="0">
              <a:solidFill>
                <a:srgbClr val="860000"/>
              </a:solidFill>
              <a:latin typeface="Arial Black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071802" y="1000108"/>
            <a:ext cx="928694" cy="785818"/>
          </a:xfrm>
          <a:prstGeom prst="straightConnector1">
            <a:avLst/>
          </a:prstGeom>
          <a:ln w="3810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43438" y="2143116"/>
            <a:ext cx="1785950" cy="857256"/>
          </a:xfrm>
          <a:prstGeom prst="straightConnector1">
            <a:avLst/>
          </a:prstGeom>
          <a:ln w="3810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857488" y="2143116"/>
            <a:ext cx="1714512" cy="1000132"/>
          </a:xfrm>
          <a:prstGeom prst="straightConnector1">
            <a:avLst/>
          </a:prstGeom>
          <a:ln w="3810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2714612" y="1714488"/>
            <a:ext cx="3571900" cy="642942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ПОВРЕЖДЕНИЯ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43570" y="4429132"/>
            <a:ext cx="3143240" cy="1071570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ПЕРЕЛОМ ПОЗВОНОЧНИКА: НЕПОДВИЖНОСТЬ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7224" y="4500570"/>
            <a:ext cx="3143240" cy="1071570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РАНЕНИЕ ГОЛОВНОГО МОЗГА: ГИБЕЛЬ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1893075" y="4036223"/>
            <a:ext cx="857256" cy="71438"/>
          </a:xfrm>
          <a:prstGeom prst="straightConnector1">
            <a:avLst/>
          </a:prstGeom>
          <a:ln w="3810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071538" y="3143248"/>
            <a:ext cx="2714644" cy="785818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ГОЛОВНОГО МОЗГА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6357950" y="4071942"/>
            <a:ext cx="1000132" cy="1588"/>
          </a:xfrm>
          <a:prstGeom prst="straightConnector1">
            <a:avLst/>
          </a:prstGeom>
          <a:ln w="3810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5715008" y="2857496"/>
            <a:ext cx="2500330" cy="928694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СПИННОГО  МОЗГА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14480" y="500042"/>
            <a:ext cx="6500858" cy="642942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СОТРЯСЕНИЕ  ГОЛОВНОГО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МОЗГА</a:t>
            </a:r>
            <a:endParaRPr lang="ru-RU" sz="2400" b="1" dirty="0">
              <a:solidFill>
                <a:srgbClr val="860000"/>
              </a:solidFill>
              <a:latin typeface="Arial Black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rot="10800000" flipV="1">
            <a:off x="2214546" y="2000240"/>
            <a:ext cx="1428760" cy="1285884"/>
          </a:xfrm>
          <a:prstGeom prst="straightConnector1">
            <a:avLst/>
          </a:prstGeom>
          <a:ln w="3810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0" y="3286124"/>
            <a:ext cx="2714644" cy="1500198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НАРУШЕНИЕ ЗРЕНИЯ: </a:t>
            </a:r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«ТЕМНЕЕТ В ГЛАЗАХ»</a:t>
            </a:r>
            <a:endParaRPr lang="ru-RU" sz="2400" b="1" dirty="0">
              <a:solidFill>
                <a:srgbClr val="86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0364" y="3071810"/>
            <a:ext cx="2714644" cy="1500198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НАРУШЕНИЕ СЛУХА: </a:t>
            </a:r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«ШУМ В УШАХ»</a:t>
            </a:r>
            <a:endParaRPr lang="ru-RU" sz="2400" b="1" dirty="0">
              <a:solidFill>
                <a:srgbClr val="860000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57884" y="2928934"/>
            <a:ext cx="3286116" cy="2143140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НАРУШЕНИЕ КООРДИНАЦИИ  ДВИЖЕНИЯ: </a:t>
            </a:r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«ГОЛОВА КРУЖИТЬСЯ»</a:t>
            </a:r>
            <a:endParaRPr lang="ru-RU" sz="2400" b="1" dirty="0">
              <a:solidFill>
                <a:srgbClr val="860000"/>
              </a:solidFill>
              <a:latin typeface="Arial Black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3857620" y="2500306"/>
            <a:ext cx="1071570" cy="71438"/>
          </a:xfrm>
          <a:prstGeom prst="straightConnector1">
            <a:avLst/>
          </a:prstGeom>
          <a:ln w="3810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464975" y="2035959"/>
            <a:ext cx="1214446" cy="1000132"/>
          </a:xfrm>
          <a:prstGeom prst="straightConnector1">
            <a:avLst/>
          </a:prstGeom>
          <a:ln w="3810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143240" y="1428736"/>
            <a:ext cx="2714644" cy="571504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ВРЕМЕННОЕ:</a:t>
            </a:r>
            <a:endParaRPr lang="ru-RU" sz="2400" b="1" dirty="0">
              <a:solidFill>
                <a:srgbClr val="860000"/>
              </a:solidFill>
              <a:latin typeface="Arial Black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3929058" y="1142984"/>
            <a:ext cx="571504" cy="142876"/>
          </a:xfrm>
          <a:prstGeom prst="straightConnector1">
            <a:avLst/>
          </a:prstGeom>
          <a:ln w="3810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14480" y="500042"/>
            <a:ext cx="6500858" cy="642942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ОТРАВЛЕНИЕ  ГОЛОВНОГО 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МОЗГА</a:t>
            </a:r>
            <a:endParaRPr lang="ru-RU" sz="2400" b="1" dirty="0">
              <a:solidFill>
                <a:srgbClr val="860000"/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29322" y="2143116"/>
            <a:ext cx="2428892" cy="642942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АЛКОГОЛЬ</a:t>
            </a:r>
            <a:endParaRPr lang="ru-RU" sz="2400" b="1" dirty="0">
              <a:solidFill>
                <a:srgbClr val="86000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38" y="2000240"/>
            <a:ext cx="2143140" cy="642942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НИКОТИН</a:t>
            </a:r>
            <a:endParaRPr lang="ru-RU" sz="2400" b="1" dirty="0">
              <a:solidFill>
                <a:srgbClr val="860000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0" y="4214818"/>
            <a:ext cx="6500858" cy="1285884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РАЗРУШАЮТСЯ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НЕРВНЫЕ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КЛЕТКИ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ТЕРЯЕТСЯ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СПОСОБНОСТЬ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МЫСЛИТЬ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357422" y="928670"/>
            <a:ext cx="1428760" cy="1071570"/>
          </a:xfrm>
          <a:prstGeom prst="straightConnector1">
            <a:avLst/>
          </a:prstGeom>
          <a:ln w="3810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929058" y="928670"/>
            <a:ext cx="2714644" cy="1143008"/>
          </a:xfrm>
          <a:prstGeom prst="straightConnector1">
            <a:avLst/>
          </a:prstGeom>
          <a:ln w="3810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3786182" y="2786058"/>
            <a:ext cx="2928958" cy="1571636"/>
          </a:xfrm>
          <a:prstGeom prst="straightConnector1">
            <a:avLst/>
          </a:prstGeom>
          <a:ln w="3810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000232" y="2643182"/>
            <a:ext cx="1785950" cy="1714512"/>
          </a:xfrm>
          <a:prstGeom prst="straightConnector1">
            <a:avLst/>
          </a:prstGeom>
          <a:ln w="3810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кал\Pictures\картинки\Анимация\курение\human19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28868"/>
            <a:ext cx="952500" cy="1714500"/>
          </a:xfrm>
          <a:prstGeom prst="rect">
            <a:avLst/>
          </a:prstGeom>
          <a:noFill/>
        </p:spPr>
      </p:pic>
      <p:pic>
        <p:nvPicPr>
          <p:cNvPr id="1027" name="Picture 3" descr="C:\Users\кал\Pictures\картинки\Анимация\еда\43Ndrin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786058"/>
            <a:ext cx="1095375" cy="10953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5984" y="642918"/>
            <a:ext cx="5500726" cy="642942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НАРУШЕНИЕ  РЕЖИМА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ДНЯ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>
            <a:off x="3107521" y="1678769"/>
            <a:ext cx="1214446" cy="1588"/>
          </a:xfrm>
          <a:prstGeom prst="straightConnector1">
            <a:avLst/>
          </a:prstGeom>
          <a:ln w="3810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214546" y="2285992"/>
            <a:ext cx="5500726" cy="785818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ПЕРЕУТОМЛЕНИЕ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НЕРВНОЙ СИСТЕМЫ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кал\Pictures\картинки\Анимация\больница\medical_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71876"/>
            <a:ext cx="271464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Режим дня: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785794"/>
            <a:ext cx="7715304" cy="2643206"/>
          </a:xfrm>
        </p:spPr>
        <p:txBody>
          <a:bodyPr>
            <a:noAutofit/>
          </a:bodyPr>
          <a:lstStyle/>
          <a:p>
            <a:pPr eaLnBrk="1" hangingPunct="1">
              <a:buNone/>
              <a:defRPr/>
            </a:pP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7ч – 7.45ч.</a:t>
            </a:r>
            <a:r>
              <a:rPr lang="ru-RU" sz="2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Подъем, зарядка, утренний туалет, завтрак;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8ч. 15 мин. – 13.05ч.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Занятия в школе;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13.05ч. – 14ч. 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Возвращение домой, обед;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14ч. – 16ч. 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Отдых, 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прогулка, 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спортивная секция, кружок;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16ч. – 18ч.</a:t>
            </a:r>
            <a:r>
              <a:rPr lang="ru-RU" sz="2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Приготовление уроков;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18ч. – 19ч.</a:t>
            </a:r>
            <a:r>
              <a:rPr lang="ru-RU" sz="2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Отдых, ужин, помощь по дому;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19ч. – 20ч. 45 мин. 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Чтение, игры дома;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20ч. 45 мин. 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Подготовка ко сну.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21. ч.- 7.ч. 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    Ночной  сон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3270" y="3500438"/>
            <a:ext cx="4019831" cy="2871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3ea23659e5ab45e7366f823733e8d1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857232"/>
            <a:ext cx="1428760" cy="152877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728" y="571480"/>
            <a:ext cx="6572296" cy="642942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ОТДЫХ ДЛЯ ГОЛОВНОГО МОЗГА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кал\Pictures\картинки на школьную тему\SCHOO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14620"/>
            <a:ext cx="2113010" cy="2863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кал\Pictures\картинки\Анимация\спорт\c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357562"/>
            <a:ext cx="1721308" cy="2190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кал\Pictures\картинки\Анимация\мальчишки\boy1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857496"/>
            <a:ext cx="173567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1785918" y="1857364"/>
            <a:ext cx="6572296" cy="642942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С</a:t>
            </a:r>
            <a:r>
              <a:rPr lang="ru-RU" sz="2400" dirty="0" smtClean="0">
                <a:solidFill>
                  <a:srgbClr val="860000"/>
                </a:solidFill>
                <a:latin typeface="Arial Black" pitchFamily="34" charset="0"/>
              </a:rPr>
              <a:t>МЕ</a:t>
            </a:r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НА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ВИДОВ </a:t>
            </a:r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ДЕЯТЕЛЬНОСТИ</a:t>
            </a:r>
            <a:endParaRPr lang="ru-RU" sz="2400" b="1" dirty="0">
              <a:solidFill>
                <a:srgbClr val="860000"/>
              </a:solidFill>
              <a:latin typeface="Arial Black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2286778" y="1286654"/>
            <a:ext cx="1000132" cy="427040"/>
          </a:xfrm>
          <a:prstGeom prst="straightConnector1">
            <a:avLst/>
          </a:prstGeom>
          <a:ln w="38100">
            <a:solidFill>
              <a:srgbClr val="8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00166" y="142852"/>
            <a:ext cx="6572296" cy="642942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ОТДЫХ  ДЛЯ  НЕРВНОЙ СИСТЕМЫ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076" name="Picture 4" descr="C:\Users\кал\Pictures\картинки\Анимация\природа\ani042-04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00570"/>
            <a:ext cx="1992322" cy="2089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кал\Pictures\картинки\Анимация\природа\db4f373423d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1857388" cy="2476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кал\Pictures\картинки\Анимация\природа\aimi_ru_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000240"/>
            <a:ext cx="1571636" cy="2095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C:\Users\кал\Pictures\картинки\Анимация\водоёмы\1244059641_2080180emgbdyh6sj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357694"/>
            <a:ext cx="1696637" cy="2262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C:\Users\кал\Pictures\картинки\Анимация\музыка\grammofono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071678"/>
            <a:ext cx="1393041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1" name="Picture 9" descr="C:\Users\кал\Pictures\картинки\Анимация\музыка\оркестрик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928802"/>
            <a:ext cx="1956865" cy="1581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89b0fbdd46c341be601ae01822405d05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6" y="4643446"/>
            <a:ext cx="1703688" cy="175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C:\Users\кал\Pictures\картинки\Анимация\девочки\c05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4643446"/>
            <a:ext cx="1285884" cy="1768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5786446" y="4000504"/>
            <a:ext cx="2224102" cy="642942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РАДОСТЬ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48" y="1214422"/>
            <a:ext cx="2224102" cy="642942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ПРИРОДА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57818" y="1142984"/>
            <a:ext cx="2714644" cy="785818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  <a:latin typeface="Arial Black" pitchFamily="34" charset="0"/>
              </a:rPr>
              <a:t>СПОКОЙНАЯ МУЗЫКА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428604"/>
            <a:ext cx="52902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ЧТО  ВХОДИТ В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НЕРВНУЮ СИСТЕМУ?</a:t>
            </a:r>
            <a:endParaRPr lang="ru-RU" sz="3200" b="1" dirty="0"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214554"/>
            <a:ext cx="271464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ГОЛОВНОЙ МОЗГ</a:t>
            </a:r>
            <a:endParaRPr lang="ru-RU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2357430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Century Schoolbook" pitchFamily="18" charset="0"/>
              </a:rPr>
              <a:t>СПИННОЙ  МОЗГ</a:t>
            </a:r>
            <a:endParaRPr lang="ru-RU" sz="2000" b="1" dirty="0" smtClean="0">
              <a:solidFill>
                <a:srgbClr val="9BBB59">
                  <a:lumMod val="20000"/>
                  <a:lumOff val="80000"/>
                </a:srgbClr>
              </a:solidFill>
              <a:latin typeface="Century Schoolbook" pitchFamily="18" charset="0"/>
            </a:endParaRPr>
          </a:p>
        </p:txBody>
      </p:sp>
      <p:cxnSp>
        <p:nvCxnSpPr>
          <p:cNvPr id="8" name="Прямая со стрелкой 7"/>
          <p:cNvCxnSpPr>
            <a:endCxn id="3" idx="0"/>
          </p:cNvCxnSpPr>
          <p:nvPr/>
        </p:nvCxnSpPr>
        <p:spPr>
          <a:xfrm rot="10800000" flipV="1">
            <a:off x="2000232" y="1643050"/>
            <a:ext cx="2000264" cy="571504"/>
          </a:xfrm>
          <a:prstGeom prst="straightConnector1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929190" y="1643050"/>
            <a:ext cx="1785950" cy="642942"/>
          </a:xfrm>
          <a:prstGeom prst="straightConnector1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867144" y="2276468"/>
            <a:ext cx="1276360" cy="9524"/>
          </a:xfrm>
          <a:prstGeom prst="straightConnector1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857620" y="2928934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Century Schoolbook" pitchFamily="18" charset="0"/>
              </a:rPr>
              <a:t>НЕРВЫ</a:t>
            </a:r>
            <a:endParaRPr lang="ru-RU" sz="2000" b="1" dirty="0" smtClean="0">
              <a:solidFill>
                <a:srgbClr val="9BBB59">
                  <a:lumMod val="20000"/>
                  <a:lumOff val="80000"/>
                </a:srgb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142852"/>
            <a:ext cx="8501122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ГОЛОВНОЙ МОЗГ-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ВЫПОЛНЯЕТ ОСНОВНУЮ РАБОТУ В НЕРВНОЙ СИСТЕМЕ.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1" name="Picture 3" descr="C:\Users\кал\Pictures\картинки на школьную тему\учёный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1266669"/>
            <a:ext cx="1727200" cy="2611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Блок-схема: память с посл. доступом 4"/>
          <p:cNvSpPr/>
          <p:nvPr/>
        </p:nvSpPr>
        <p:spPr>
          <a:xfrm flipH="1">
            <a:off x="214282" y="3714752"/>
            <a:ext cx="2071702" cy="571504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ЗРЕНИЕ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Picture 2" descr="C:\Мои документы\Мои рисунки\MISHABOOK\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3757" y="1643050"/>
            <a:ext cx="2295994" cy="2289181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Блок-схема: память с посл. доступом 6"/>
          <p:cNvSpPr/>
          <p:nvPr/>
        </p:nvSpPr>
        <p:spPr>
          <a:xfrm flipH="1">
            <a:off x="2071670" y="1142984"/>
            <a:ext cx="2500330" cy="571504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СЛУХ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2" name="Picture 4" descr="C:\Users\кал\Pictures\картинки\Sample Pictures\детские\детишки\j023291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43438" y="1474838"/>
            <a:ext cx="1700521" cy="2243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Блок-схема: память с посл. доступом 8"/>
          <p:cNvSpPr/>
          <p:nvPr/>
        </p:nvSpPr>
        <p:spPr>
          <a:xfrm flipH="1">
            <a:off x="4786314" y="3571876"/>
            <a:ext cx="1357322" cy="571504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ВКУС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3" name="Picture 5" descr="C:\Users\кал\Pictures\картинки\Sample Pictures\детские\детишки\Рисунок41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644391" y="1714488"/>
            <a:ext cx="187850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Блок-схема: память с посл. доступом 10"/>
          <p:cNvSpPr/>
          <p:nvPr/>
        </p:nvSpPr>
        <p:spPr>
          <a:xfrm flipH="1">
            <a:off x="6357950" y="1214422"/>
            <a:ext cx="2571768" cy="571504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ОСЯЗАНИЕ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5" name="Picture 7" descr="C:\Users\кал\Pictures\картинки\Sample Pictures\еда\j0383210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643702" y="3957114"/>
            <a:ext cx="1932001" cy="2264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Блок-схема: память с посл. доступом 13"/>
          <p:cNvSpPr/>
          <p:nvPr/>
        </p:nvSpPr>
        <p:spPr>
          <a:xfrm flipH="1">
            <a:off x="6858016" y="6000768"/>
            <a:ext cx="1643074" cy="571504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ЗАПАХ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786" y="4500570"/>
            <a:ext cx="5000660" cy="21431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ГОЛОВНОЙ МОЗГ-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ПЕРЕРАБАТЫВАЕТ ВСЮ ИНФОРМАЦИЮ, КОТОРУЮ МОЖНО ПОЛУЧИТЬ ЧЕРЕЗ ОРГАНЫ ЧУВСТВ.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oz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31320" y="3071810"/>
            <a:ext cx="4177109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500034" y="4071942"/>
            <a:ext cx="3786214" cy="18573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ГОЛОВНОЙ МОЗГ-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РАСПОЛАГАЕТСЯ ВНУТРИ ЧЕРЕПА.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4" descr="5de005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2" y="438446"/>
            <a:ext cx="3000396" cy="3187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Блок-схема: память с посл. доступом 4"/>
          <p:cNvSpPr/>
          <p:nvPr/>
        </p:nvSpPr>
        <p:spPr>
          <a:xfrm flipH="1">
            <a:off x="3500430" y="642918"/>
            <a:ext cx="1928826" cy="1143008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ЧЕРЕП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4357686" y="2071678"/>
            <a:ext cx="2643206" cy="1000132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ГОЛОВНОЙ МОЗГ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л\Pictures\картинки\Sample Pictures\анатомия\nervous system\Scan10018 (3) -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2" y="2723894"/>
            <a:ext cx="2563828" cy="2769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кал\Pictures\картинки\Sample Pictures\анатомия\nervous system\Scan10018 (2) -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28992" y="2109072"/>
            <a:ext cx="2211403" cy="289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кал\Pictures\картинки\Sample Pictures\анатомия\nervous system\Scan10018 (3)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00760" y="2941365"/>
            <a:ext cx="2447968" cy="2637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428860" y="785794"/>
            <a:ext cx="4500594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ГОЛОВНОЙ МОЗГ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л\Pictures\человек\Рисунок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572028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00173"/>
            <a:ext cx="3633448" cy="4143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2428860" y="571480"/>
            <a:ext cx="4500594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ГОЛОВНОЙ МОЗГ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28860" y="2428868"/>
            <a:ext cx="1928826" cy="142876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57158" y="2143116"/>
            <a:ext cx="2643206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ЛЕВОЕ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ПОЛУШАРИЕ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5286380" y="3143248"/>
            <a:ext cx="2500330" cy="171451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500794" y="4572008"/>
            <a:ext cx="2643206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ПРАВОЕ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ПОЛУШАРИЕ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14612" y="4929198"/>
            <a:ext cx="6215074" cy="15716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ДВИЖЕНИЯМИ  </a:t>
            </a:r>
            <a:r>
              <a:rPr lang="ru-RU" sz="2400" b="1" u="sng" dirty="0" smtClean="0">
                <a:solidFill>
                  <a:srgbClr val="860000"/>
                </a:solidFill>
                <a:latin typeface="Arial Black" pitchFamily="34" charset="0"/>
              </a:rPr>
              <a:t>ПРАВОЙ ЧАСТИ ТЕЛА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КОМАНДУЕТ  </a:t>
            </a:r>
            <a:r>
              <a:rPr lang="ru-RU" sz="2400" b="1" u="sng" dirty="0" smtClean="0">
                <a:solidFill>
                  <a:srgbClr val="860000"/>
                </a:solidFill>
                <a:latin typeface="Arial Black" pitchFamily="34" charset="0"/>
              </a:rPr>
              <a:t>ЛЕВОЕ ПОЛУШАРИЕ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ГОЛОВНОГО МОЗГА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3857652" cy="25717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ДВИЖЕНИЯМИ  </a:t>
            </a:r>
            <a:r>
              <a:rPr lang="ru-RU" sz="2400" b="1" u="sng" dirty="0" smtClean="0">
                <a:solidFill>
                  <a:srgbClr val="860000"/>
                </a:solidFill>
                <a:latin typeface="Arial Black" pitchFamily="34" charset="0"/>
              </a:rPr>
              <a:t>ЛЕВОЙ ЧАСТИ ТЕЛА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КОМАНДУЕТ  </a:t>
            </a:r>
            <a:r>
              <a:rPr lang="ru-RU" sz="2400" b="1" u="sng" dirty="0" smtClean="0">
                <a:solidFill>
                  <a:srgbClr val="860000"/>
                </a:solidFill>
                <a:latin typeface="Arial Black" pitchFamily="34" charset="0"/>
              </a:rPr>
              <a:t>ПРАВОЕ  ПОЛУШАРИЕ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ГОЛОВНОГО МОЗГА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кал\Pictures\картинки\Sample Pictures\анатомия\nervous system\Scan10018 (4) -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3372" y="576409"/>
            <a:ext cx="4000528" cy="4262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431</Words>
  <PresentationFormat>Экран (4:3)</PresentationFormat>
  <Paragraphs>98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Режим дня: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кал</cp:lastModifiedBy>
  <cp:revision>106</cp:revision>
  <dcterms:created xsi:type="dcterms:W3CDTF">2010-02-15T16:49:05Z</dcterms:created>
  <dcterms:modified xsi:type="dcterms:W3CDTF">2010-05-26T17:05:00Z</dcterms:modified>
</cp:coreProperties>
</file>