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257" r:id="rId4"/>
    <p:sldId id="360" r:id="rId5"/>
    <p:sldId id="308" r:id="rId6"/>
    <p:sldId id="310" r:id="rId7"/>
    <p:sldId id="311" r:id="rId8"/>
    <p:sldId id="316" r:id="rId9"/>
    <p:sldId id="312" r:id="rId10"/>
    <p:sldId id="313" r:id="rId11"/>
    <p:sldId id="315" r:id="rId12"/>
    <p:sldId id="317" r:id="rId13"/>
    <p:sldId id="314" r:id="rId14"/>
    <p:sldId id="318" r:id="rId15"/>
    <p:sldId id="319" r:id="rId16"/>
    <p:sldId id="320" r:id="rId17"/>
    <p:sldId id="321" r:id="rId18"/>
    <p:sldId id="322" r:id="rId19"/>
    <p:sldId id="327" r:id="rId20"/>
    <p:sldId id="323" r:id="rId21"/>
    <p:sldId id="324" r:id="rId22"/>
    <p:sldId id="325" r:id="rId23"/>
    <p:sldId id="326" r:id="rId24"/>
    <p:sldId id="332" r:id="rId25"/>
    <p:sldId id="340" r:id="rId26"/>
    <p:sldId id="334" r:id="rId27"/>
    <p:sldId id="331" r:id="rId28"/>
    <p:sldId id="336" r:id="rId29"/>
    <p:sldId id="337" r:id="rId30"/>
    <p:sldId id="339" r:id="rId31"/>
    <p:sldId id="338" r:id="rId32"/>
    <p:sldId id="333" r:id="rId33"/>
    <p:sldId id="329" r:id="rId34"/>
    <p:sldId id="328" r:id="rId35"/>
    <p:sldId id="330" r:id="rId36"/>
    <p:sldId id="341" r:id="rId37"/>
    <p:sldId id="342" r:id="rId38"/>
    <p:sldId id="345" r:id="rId39"/>
    <p:sldId id="343" r:id="rId40"/>
    <p:sldId id="344" r:id="rId41"/>
    <p:sldId id="347" r:id="rId42"/>
    <p:sldId id="348" r:id="rId43"/>
    <p:sldId id="349" r:id="rId44"/>
    <p:sldId id="346" r:id="rId45"/>
    <p:sldId id="350" r:id="rId46"/>
    <p:sldId id="356" r:id="rId47"/>
    <p:sldId id="351" r:id="rId48"/>
    <p:sldId id="355" r:id="rId49"/>
    <p:sldId id="352" r:id="rId50"/>
    <p:sldId id="354" r:id="rId51"/>
    <p:sldId id="357" r:id="rId52"/>
    <p:sldId id="353" r:id="rId53"/>
    <p:sldId id="358" r:id="rId54"/>
    <p:sldId id="359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6" autoAdjust="0"/>
    <p:restoredTop sz="94660"/>
  </p:normalViewPr>
  <p:slideViewPr>
    <p:cSldViewPr>
      <p:cViewPr varScale="1">
        <p:scale>
          <a:sx n="68" d="100"/>
          <a:sy n="68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jpeg"/><Relationship Id="rId7" Type="http://schemas.openxmlformats.org/officeDocument/2006/relationships/image" Target="../media/image42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Relationship Id="rId9" Type="http://schemas.openxmlformats.org/officeDocument/2006/relationships/image" Target="../media/image44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46.gif"/><Relationship Id="rId7" Type="http://schemas.openxmlformats.org/officeDocument/2006/relationships/image" Target="../media/image50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gif"/><Relationship Id="rId5" Type="http://schemas.openxmlformats.org/officeDocument/2006/relationships/image" Target="../media/image85.gif"/><Relationship Id="rId4" Type="http://schemas.openxmlformats.org/officeDocument/2006/relationships/image" Target="../media/image84.gi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gif"/><Relationship Id="rId13" Type="http://schemas.openxmlformats.org/officeDocument/2006/relationships/image" Target="../media/image97.png"/><Relationship Id="rId3" Type="http://schemas.openxmlformats.org/officeDocument/2006/relationships/image" Target="../media/image88.gif"/><Relationship Id="rId7" Type="http://schemas.openxmlformats.org/officeDocument/2006/relationships/image" Target="../media/image5.jpeg"/><Relationship Id="rId12" Type="http://schemas.openxmlformats.org/officeDocument/2006/relationships/image" Target="../media/image96.gif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gif"/><Relationship Id="rId11" Type="http://schemas.openxmlformats.org/officeDocument/2006/relationships/image" Target="../media/image95.png"/><Relationship Id="rId5" Type="http://schemas.openxmlformats.org/officeDocument/2006/relationships/image" Target="../media/image90.gif"/><Relationship Id="rId10" Type="http://schemas.openxmlformats.org/officeDocument/2006/relationships/image" Target="../media/image94.gif"/><Relationship Id="rId4" Type="http://schemas.openxmlformats.org/officeDocument/2006/relationships/image" Target="../media/image89.gif"/><Relationship Id="rId9" Type="http://schemas.openxmlformats.org/officeDocument/2006/relationships/image" Target="../media/image93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gif"/><Relationship Id="rId3" Type="http://schemas.openxmlformats.org/officeDocument/2006/relationships/image" Target="../media/image111.gif"/><Relationship Id="rId7" Type="http://schemas.openxmlformats.org/officeDocument/2006/relationships/image" Target="../media/image115.gif"/><Relationship Id="rId2" Type="http://schemas.openxmlformats.org/officeDocument/2006/relationships/image" Target="../media/image1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gif"/><Relationship Id="rId5" Type="http://schemas.openxmlformats.org/officeDocument/2006/relationships/image" Target="../media/image113.gif"/><Relationship Id="rId10" Type="http://schemas.openxmlformats.org/officeDocument/2006/relationships/image" Target="../media/image117.gif"/><Relationship Id="rId4" Type="http://schemas.openxmlformats.org/officeDocument/2006/relationships/image" Target="../media/image112.gif"/><Relationship Id="rId9" Type="http://schemas.openxmlformats.org/officeDocument/2006/relationships/image" Target="../media/image83.gi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428736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ОРГАНЫ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ЧУВСТВ.</a:t>
            </a:r>
            <a:endParaRPr lang="ru-RU" sz="4800" b="1" dirty="0">
              <a:solidFill>
                <a:schemeClr val="accent1">
                  <a:lumMod val="20000"/>
                  <a:lumOff val="8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000636"/>
            <a:ext cx="4291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ОКРУЖАЮЩИЙ  МИР, 3 КЛАСС</a:t>
            </a:r>
          </a:p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УМК «ГАРМОНИЯ»</a:t>
            </a:r>
          </a:p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МАРЧЕНКО Е.В.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л\Pictures\картинки\Sample Pictures\анатомия\eye\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642918"/>
            <a:ext cx="5832198" cy="5400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1857356" y="3571876"/>
            <a:ext cx="2428892" cy="1714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3464711" y="4321975"/>
            <a:ext cx="221457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4250529" y="3607595"/>
            <a:ext cx="2857520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5929322" y="5572140"/>
            <a:ext cx="1785950" cy="485772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зрачок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43306" y="5572140"/>
            <a:ext cx="2071702" cy="642942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радужка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85852" y="5500702"/>
            <a:ext cx="2357454" cy="628648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конъюктива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кал\Pictures\картинки\Sample Pictures\анатомия\eye\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642918"/>
            <a:ext cx="4671266" cy="578647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143504" y="500042"/>
            <a:ext cx="2214578" cy="485772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сетчатка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643306" y="1428736"/>
            <a:ext cx="107157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5750727" y="1464455"/>
            <a:ext cx="114300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V="1">
            <a:off x="5000628" y="4429132"/>
            <a:ext cx="1714512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0"/>
          </p:cNvCxnSpPr>
          <p:nvPr/>
        </p:nvCxnSpPr>
        <p:spPr>
          <a:xfrm rot="16200000" flipV="1">
            <a:off x="3036083" y="4536289"/>
            <a:ext cx="2357454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2536017" y="4393413"/>
            <a:ext cx="142876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2143108" y="928670"/>
            <a:ext cx="1571636" cy="55721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склера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7422" y="5214950"/>
            <a:ext cx="1928826" cy="485772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роговица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5857892"/>
            <a:ext cx="2000264" cy="55721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хрусталик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9256" y="5572140"/>
            <a:ext cx="2571768" cy="771524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стекловидное тело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кал\Pictures\картинки\Sample Pictures\анатомия\eye\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227092" cy="3667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кал\Pictures\картинки\Sample Pictures\анатомия\eye\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357430"/>
            <a:ext cx="3500462" cy="350046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00034" y="1071546"/>
            <a:ext cx="3286148" cy="771524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</a:rPr>
              <a:t>СЛЁЗНАЯ  ЖЕЛЕЗА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500562" y="4286256"/>
            <a:ext cx="1214446" cy="114300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2356628" y="2358224"/>
            <a:ext cx="1214446" cy="6985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285984" y="5357826"/>
            <a:ext cx="3286148" cy="771524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</a:rPr>
              <a:t>СЛЁЗНЫЙ ПРОТОК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кал\Pictures\картинки\Sample Pictures\анатомия\eye\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71480"/>
            <a:ext cx="4071966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2643174" y="5786454"/>
            <a:ext cx="3786214" cy="485772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ТРИ  ПАРЫ ГЛАЗНЫХ МЫШЦ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29454" y="1785926"/>
            <a:ext cx="1500198" cy="485772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РАДУЖНАЯ ОБОЛЧКА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58016" y="2643182"/>
            <a:ext cx="1500198" cy="485772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ЗРАЧОК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5786" y="3429000"/>
            <a:ext cx="1500198" cy="485772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СЕТЧАТКА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928794" y="2857496"/>
            <a:ext cx="857256" cy="7143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785786" y="2571744"/>
            <a:ext cx="1500198" cy="485772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ЗРИТЕЛЬНЫЙ НЕРВ</a:t>
            </a:r>
            <a:endParaRPr lang="ru-RU" sz="1600" b="1" dirty="0">
              <a:solidFill>
                <a:srgbClr val="00206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>
            <a:off x="5572132" y="2928934"/>
            <a:ext cx="1428760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5643570" y="2143116"/>
            <a:ext cx="1357322" cy="57150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285984" y="3071810"/>
            <a:ext cx="2571768" cy="57150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43042" y="714356"/>
            <a:ext cx="5715040" cy="1500198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Arial Black" pitchFamily="34" charset="0"/>
              </a:rPr>
              <a:t>ЛУЧШЕ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 ВСЕГО  ЧЕЛОВЕК  ВИДИТ </a:t>
            </a:r>
            <a:r>
              <a:rPr lang="ru-RU" sz="2400" b="1" u="sng" dirty="0" smtClean="0">
                <a:solidFill>
                  <a:srgbClr val="C00000"/>
                </a:solidFill>
                <a:latin typeface="Arial Black" pitchFamily="34" charset="0"/>
              </a:rPr>
              <a:t>ДО 12 ЛЕТ</a:t>
            </a:r>
            <a:endParaRPr lang="ru-RU" sz="2400" b="1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123" name="Picture 3" descr="C:\Users\кал\Pictures\картинки\Sample Pictures\детские\детишки\bo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786058"/>
            <a:ext cx="2714644" cy="2990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кал\Pictures\картинки\Sample Pictures\детские\детишки\j0232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857496"/>
            <a:ext cx="3463063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85984" y="714356"/>
            <a:ext cx="4857784" cy="928694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Arial Black" pitchFamily="34" charset="0"/>
              </a:rPr>
              <a:t>НЕДОСТАТКИ  ЗРЕНИЯ</a:t>
            </a:r>
            <a:endParaRPr lang="ru-RU" sz="2400" b="1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5984" y="2000240"/>
            <a:ext cx="4857784" cy="928694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ГЛАЗА  ВИДЯТ  НЕДОСТАТОЧНО ЧЁТКО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14546" y="3357562"/>
            <a:ext cx="4857784" cy="928694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ГЛАЗА  НЕ  РАЗЛИЧАЮТ ЦВЕТА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4857760"/>
            <a:ext cx="5072098" cy="1214446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МЫШЦЫ  ГЛАЗ  НЕ  СПРАВЛЯЮТСЯ  С  УПРАВЛЕНИЕМ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14546" y="500042"/>
            <a:ext cx="4857784" cy="928694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ГЛАЗА  ВИДЯТ  НЕДОСТАТОЧНО ЧЁТКО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29058" y="1571612"/>
            <a:ext cx="4357718" cy="3857652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Люди, которые </a:t>
            </a:r>
            <a:r>
              <a:rPr lang="ru-RU" sz="2400" b="1" u="sng" dirty="0" smtClean="0">
                <a:solidFill>
                  <a:srgbClr val="C00000"/>
                </a:solidFill>
                <a:latin typeface="Arial Black" pitchFamily="34" charset="0"/>
              </a:rPr>
              <a:t>плохо видят 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предметы </a:t>
            </a:r>
            <a:r>
              <a:rPr lang="ru-RU" sz="2400" b="1" u="sng" dirty="0" smtClean="0">
                <a:solidFill>
                  <a:srgbClr val="C00000"/>
                </a:solidFill>
                <a:latin typeface="Arial Black" pitchFamily="34" charset="0"/>
              </a:rPr>
              <a:t>вблизи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страдают </a:t>
            </a:r>
            <a:r>
              <a:rPr lang="ru-RU" sz="2400" b="1" u="sng" dirty="0" smtClean="0">
                <a:solidFill>
                  <a:srgbClr val="C00000"/>
                </a:solidFill>
                <a:latin typeface="Arial Black" pitchFamily="34" charset="0"/>
              </a:rPr>
              <a:t>дальнозоркостью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, зато хорошо видят предметы вдали. 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146" name="Picture 2" descr="C:\Users\кал\Pictures\картинки\Sample Pictures\анатомия\eye\Scan1005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1985001"/>
            <a:ext cx="2357454" cy="3629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14546" y="500042"/>
            <a:ext cx="4857784" cy="928694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ГЛАЗА  ВИДЯТ  НЕДОСТАТОЧНО ЧЁТКО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29058" y="1571612"/>
            <a:ext cx="4357718" cy="3857652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Те люди, которые </a:t>
            </a:r>
            <a:r>
              <a:rPr lang="ru-RU" sz="2400" b="1" u="sng" dirty="0" smtClean="0">
                <a:solidFill>
                  <a:srgbClr val="C00000"/>
                </a:solidFill>
                <a:latin typeface="Arial Black" pitchFamily="34" charset="0"/>
              </a:rPr>
              <a:t>видят хорошо на расстоянии вытянутой руки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, но плохо вдали, страдают </a:t>
            </a:r>
            <a:r>
              <a:rPr lang="ru-RU" sz="2400" b="1" u="sng" dirty="0" smtClean="0">
                <a:solidFill>
                  <a:srgbClr val="C00000"/>
                </a:solidFill>
                <a:latin typeface="Arial Black" pitchFamily="34" charset="0"/>
              </a:rPr>
              <a:t>близорукостью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170" name="Picture 2" descr="C:\Users\кал\Pictures\картинки\Sample Pictures\анатомия\eye\Scan10057 - копия (2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1909436"/>
            <a:ext cx="2500330" cy="3672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Pj04276370000[1]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434672"/>
            <a:ext cx="4000528" cy="3988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500034" y="714356"/>
            <a:ext cx="3643338" cy="5143536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000" b="1" u="sng" dirty="0" smtClean="0">
                <a:solidFill>
                  <a:srgbClr val="C00000"/>
                </a:solidFill>
                <a:latin typeface="Arial Black" pitchFamily="34" charset="0"/>
              </a:rPr>
              <a:t>Очки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 обязательно нужно носить, если у вас </a:t>
            </a:r>
            <a:r>
              <a:rPr lang="ru-RU" sz="2000" b="1" u="sng" dirty="0" smtClean="0">
                <a:solidFill>
                  <a:srgbClr val="C00000"/>
                </a:solidFill>
                <a:latin typeface="Arial Black" pitchFamily="34" charset="0"/>
              </a:rPr>
              <a:t>плохое зрение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</a:p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Определяет  зоркость глаз </a:t>
            </a:r>
            <a:r>
              <a:rPr lang="ru-RU" sz="2000" b="1" u="sng" dirty="0" smtClean="0">
                <a:solidFill>
                  <a:srgbClr val="C00000"/>
                </a:solidFill>
                <a:latin typeface="Arial Black" pitchFamily="34" charset="0"/>
              </a:rPr>
              <a:t>окулист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– глазной врач, после осмотра он решит какие очки вам нужно носить.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Picture 12" descr="MCj030026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214950"/>
            <a:ext cx="1800225" cy="11922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571480"/>
            <a:ext cx="7143800" cy="107157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000" b="1" u="sng" dirty="0" smtClean="0">
                <a:solidFill>
                  <a:srgbClr val="C00000"/>
                </a:solidFill>
                <a:latin typeface="Arial Black" pitchFamily="34" charset="0"/>
              </a:rPr>
              <a:t>ПО РАЗРЕШЕНИЮ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 ОКУЛИСТА ОЧКИ  МОЖНО  ЗАМЕНИТЬ ЛИНЗАМИ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Picture 4" descr="MPj04276420000[1]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21422" y="1785926"/>
            <a:ext cx="4487237" cy="4500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642918"/>
            <a:ext cx="528641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КТО  ВЫПОЛНЯЕТ РОЛЬ ИНФОРМАТОРОВ?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7" name="Picture 3" descr="C:\Users\кал\Pictures\фотографии\семейный альбом\лето 2006 г\PIC_0117 (2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57356" y="1690540"/>
            <a:ext cx="2786082" cy="3619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428596" y="2928934"/>
            <a:ext cx="1304932" cy="91440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НОС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4143372" y="2285992"/>
            <a:ext cx="714380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785918" y="3500438"/>
            <a:ext cx="107157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3714744" y="3714752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1464447" y="2250273"/>
            <a:ext cx="1214446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214282" y="1571612"/>
            <a:ext cx="1714512" cy="91440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ГЛАЗА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3" name="Picture 4" descr="tongue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429132"/>
            <a:ext cx="1647808" cy="1833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4" name="Прямая со стрелкой 23"/>
          <p:cNvCxnSpPr/>
          <p:nvPr/>
        </p:nvCxnSpPr>
        <p:spPr>
          <a:xfrm>
            <a:off x="6072198" y="5500702"/>
            <a:ext cx="107157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4714876" y="1785926"/>
            <a:ext cx="1276360" cy="91440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УШИ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4876" y="3429000"/>
            <a:ext cx="1714512" cy="91440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КОЖА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14876" y="5143512"/>
            <a:ext cx="1500198" cy="91440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ЯЗЫК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14" y="500042"/>
            <a:ext cx="6786610" cy="928694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ГЛАЗА  НЕ  РАЗЛИЧАЮТ ЦВЕТА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(ДАЛЬТОНИЗМ)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194" name="Picture 2" descr="C:\Users\кал\Pictures\картинки\Sample Pictures\анатомия\eye\Scan1005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9848" y="1571612"/>
            <a:ext cx="7485490" cy="3876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1214414" y="5357826"/>
            <a:ext cx="3081358" cy="1009656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НОРМАЛЬНОЕ ЗРЕНИЕ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29190" y="5357826"/>
            <a:ext cx="3081358" cy="1009656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ДАЛЬТОНИЗМ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кал\Pictures\картинки\Sample Pictures\анатомия\eye\Scan1005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71596" y="857232"/>
            <a:ext cx="5566998" cy="5485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2071670" y="500042"/>
            <a:ext cx="5715040" cy="71438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КАКУЮ  ЦИФРУ  ВЫ  ВИДИТЕ?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642918"/>
            <a:ext cx="7929618" cy="1928826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74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- НОРМАЛЬНОЕ ЦВЕТОВОЕ ЗРЕНИЕ. РАЗЛИЧЕНИЕ 3 ОСНОВНЫХ ЦВЕТОВ: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КРАСНЫЙ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ru-RU" sz="2400" b="1" dirty="0" smtClean="0">
                <a:solidFill>
                  <a:srgbClr val="00B050"/>
                </a:solidFill>
                <a:latin typeface="Arial Black" pitchFamily="34" charset="0"/>
              </a:rPr>
              <a:t>ЗЕЛНЫЙ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СИНИЙ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2786058"/>
            <a:ext cx="8143932" cy="1928826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21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-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КРАСНО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-</a:t>
            </a:r>
            <a:r>
              <a:rPr lang="ru-RU" sz="2400" b="1" dirty="0" smtClean="0">
                <a:solidFill>
                  <a:srgbClr val="00B050"/>
                </a:solidFill>
                <a:latin typeface="Arial Black" pitchFamily="34" charset="0"/>
              </a:rPr>
              <a:t>ЗЕЛЁНАЯ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ЦВТОВАЯ СЛЕПОТА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(</a:t>
            </a:r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НЕ ОТЛИЧАЮТ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КРАСНЫЙ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ОТ </a:t>
            </a:r>
            <a:r>
              <a:rPr lang="ru-RU" sz="2400" b="1" dirty="0" smtClean="0">
                <a:solidFill>
                  <a:srgbClr val="00B050"/>
                </a:solidFill>
                <a:latin typeface="Arial Black" pitchFamily="34" charset="0"/>
              </a:rPr>
              <a:t>ЗЕЛЁНОГО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)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5000636"/>
            <a:ext cx="8215370" cy="1214446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ПОЛНОЙ ЦВЕТОВОЙ  СЛЕПОТОЙ СТРАДАЕТ ОЧЕНЬ МАЛО ЛЮДЕЙ. 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ЭТО НАСЛЕДУЕТСЯ ОТ РОДИТЕЛЕЙ. БОЛЬШЕ ПОДВЕРЖЕНЫ МАЛЬЧИКИ. НЕИЗЛЕЧИМО.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8662" y="571480"/>
            <a:ext cx="7215238" cy="1214446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МЫШЦЫ  ГЛАЗ  НЕ  СПРАВЛЯЮТСЯ  С  УПРАВЛЕНИЕМ (КОСОГЛАЗИЕ)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1266" name="Picture 2" descr="C:\Users\кал\Pictures\картинки\Sample Pictures\анатомия\eye\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143116"/>
            <a:ext cx="3143272" cy="3963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3" descr="C:\Users\кал\Pictures\картинки\Анимация\мальчишки\boy (2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790528"/>
            <a:ext cx="1631104" cy="176159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143372" y="5643578"/>
            <a:ext cx="3857652" cy="91440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Три пары глазных мышц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3929058" y="4429132"/>
            <a:ext cx="221457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4464843" y="4679165"/>
            <a:ext cx="142876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0"/>
          </p:cNvCxnSpPr>
          <p:nvPr/>
        </p:nvCxnSpPr>
        <p:spPr>
          <a:xfrm rot="16200000" flipV="1">
            <a:off x="4857752" y="4429132"/>
            <a:ext cx="192882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0"/>
          </p:cNvCxnSpPr>
          <p:nvPr/>
        </p:nvCxnSpPr>
        <p:spPr>
          <a:xfrm rot="16200000" flipV="1">
            <a:off x="4607719" y="4179099"/>
            <a:ext cx="2071702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V="1">
            <a:off x="5536413" y="4822041"/>
            <a:ext cx="142876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V="1">
            <a:off x="5143504" y="4357694"/>
            <a:ext cx="235745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786" y="1285860"/>
            <a:ext cx="3857652" cy="4357718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Arial Black" pitchFamily="34" charset="0"/>
              </a:rPr>
              <a:t>НЕДОСТАТКИ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ЗРЕНИЯ МОЖНО </a:t>
            </a:r>
            <a:r>
              <a:rPr lang="ru-RU" sz="2800" b="1" u="sng" dirty="0" smtClean="0">
                <a:solidFill>
                  <a:srgbClr val="C00000"/>
                </a:solidFill>
                <a:latin typeface="Arial Black" pitchFamily="34" charset="0"/>
              </a:rPr>
              <a:t>ИСПРАВИТЬ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, РАЗВИВАЯ МЫШЦЫ ГЛАЗ,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НОСЯ ОЧКИ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8" descr="MPj04222240000[1]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628" y="1027328"/>
            <a:ext cx="3513131" cy="5143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2" descr="MCj030026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143512"/>
            <a:ext cx="1800225" cy="11922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85720" y="1571612"/>
            <a:ext cx="8686800" cy="18288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500042"/>
            <a:ext cx="8001056" cy="5715040"/>
          </a:xfrm>
          <a:prstGeom prst="roundRect">
            <a:avLst>
              <a:gd name="adj" fmla="val 558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spcBef>
                <a:spcPct val="20000"/>
              </a:spcBef>
              <a:defRPr/>
            </a:pP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Упражнения, которые способствуют снятию напряжения мышц глаза, улучшают кровообращение: </a:t>
            </a:r>
          </a:p>
          <a:p>
            <a:pPr marL="609600" indent="-609600" algn="ctr">
              <a:spcBef>
                <a:spcPct val="20000"/>
              </a:spcBef>
              <a:defRPr/>
            </a:pPr>
            <a:endParaRPr lang="ru-RU" sz="2000" b="1" dirty="0" smtClean="0">
              <a:solidFill>
                <a:srgbClr val="002060"/>
              </a:solidFill>
              <a:latin typeface="Arial Black" pitchFamily="34" charset="0"/>
              <a:ea typeface="+mj-ea"/>
              <a:cs typeface="+mj-cs"/>
            </a:endParaRPr>
          </a:p>
          <a:p>
            <a:pPr marL="609600" lvl="0" indent="-6096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Плотно закрыть глаза, а затем широко открыть их  (5-6 раз с интервалом 30 сек)</a:t>
            </a:r>
          </a:p>
          <a:p>
            <a:pPr marL="609600" lvl="0" indent="-609600">
              <a:spcBef>
                <a:spcPct val="20000"/>
              </a:spcBef>
              <a:defRPr/>
            </a:pPr>
            <a:endParaRPr lang="ru-RU" sz="20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609600" lvl="0" indent="-6096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Посмотреть вверх, вниз, влево, вправо, не поворачивая головы (3-4 раза)</a:t>
            </a:r>
          </a:p>
          <a:p>
            <a:pPr marL="609600" lvl="0" indent="-609600">
              <a:spcBef>
                <a:spcPct val="20000"/>
              </a:spcBef>
              <a:defRPr/>
            </a:pPr>
            <a:endParaRPr lang="ru-RU" sz="20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609600" lvl="0" indent="-6096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Вращать глазами по кругу по 2-3 сек (3-4 раза)</a:t>
            </a:r>
          </a:p>
          <a:p>
            <a:pPr marL="609600" lvl="0" indent="-609600">
              <a:spcBef>
                <a:spcPct val="20000"/>
              </a:spcBef>
              <a:defRPr/>
            </a:pPr>
            <a:endParaRPr lang="ru-RU" sz="20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609600" lvl="0" indent="-6096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Быстро-быстро моргать (1 мин)</a:t>
            </a:r>
          </a:p>
          <a:p>
            <a:pPr marL="609600" lvl="0" indent="-609600">
              <a:spcBef>
                <a:spcPct val="20000"/>
              </a:spcBef>
              <a:defRPr/>
            </a:pPr>
            <a:endParaRPr lang="ru-RU" sz="20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609600" lvl="0" indent="-6096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Смотреть вдаль, сидя перед окном (3-4 раза)</a:t>
            </a:r>
          </a:p>
          <a:p>
            <a:pPr>
              <a:buFont typeface="Wingdings" pitchFamily="2" charset="2"/>
              <a:buChar char="ü"/>
            </a:pPr>
            <a:endParaRPr lang="ru-RU" sz="2000" b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3554" name="Picture 2" descr="C:\Users\кал\Pictures\картинки\Анимация\глазки\bodypart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3643314"/>
            <a:ext cx="952500" cy="4762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3555" name="Picture 3" descr="C:\Users\кал\Pictures\картинки\Анимация\глазки\eyes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714620"/>
            <a:ext cx="703254" cy="7032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3556" name="Picture 4" descr="C:\Users\кал\Pictures\картинки\Анимация\глазки\bodypart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714884"/>
            <a:ext cx="914400" cy="4762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643306" y="571480"/>
            <a:ext cx="5000660" cy="1000132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Ешьте продукты с </a:t>
            </a:r>
            <a:r>
              <a:rPr lang="ru-RU" sz="2000" b="1" u="sng" dirty="0" smtClean="0">
                <a:solidFill>
                  <a:srgbClr val="C00000"/>
                </a:solidFill>
                <a:latin typeface="Arial Black" pitchFamily="34" charset="0"/>
              </a:rPr>
              <a:t>витаминами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5852" y="4500570"/>
            <a:ext cx="6715172" cy="1571636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морковь, черника,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лук, петрушка, помидоры, красный перец, шиповник </a:t>
            </a:r>
          </a:p>
        </p:txBody>
      </p:sp>
      <p:pic>
        <p:nvPicPr>
          <p:cNvPr id="17410" name="Picture 2" descr="C:\Users\кал\Pictures\картинки\Sample Pictures\фрукты, овощи\натюрморты\Фрукты овощ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2279683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 descr="C:\Users\кал\Pictures\картинки\Sample Pictures\еда\j0232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928802"/>
            <a:ext cx="1738313" cy="722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5" name="Picture 7" descr="C:\Users\кал\Pictures\картинки\Анимация\еда\fruit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429000"/>
            <a:ext cx="981075" cy="914400"/>
          </a:xfrm>
          <a:prstGeom prst="rect">
            <a:avLst/>
          </a:prstGeom>
          <a:noFill/>
        </p:spPr>
      </p:pic>
      <p:pic>
        <p:nvPicPr>
          <p:cNvPr id="17416" name="Picture 8" descr="C:\Users\кал\Pictures\картинки\Анимация\еда\eet13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714488"/>
            <a:ext cx="1304925" cy="1600200"/>
          </a:xfrm>
          <a:prstGeom prst="rect">
            <a:avLst/>
          </a:prstGeom>
          <a:noFill/>
        </p:spPr>
      </p:pic>
      <p:pic>
        <p:nvPicPr>
          <p:cNvPr id="17418" name="Picture 10" descr="C:\Users\кал\Pictures\картинки\Анимация\еда\37mk8u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857364"/>
            <a:ext cx="971550" cy="1104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070a549b10aa17fe3f11c90903d974e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3571876"/>
            <a:ext cx="1714512" cy="791313"/>
          </a:xfrm>
          <a:prstGeom prst="rect">
            <a:avLst/>
          </a:prstGeom>
        </p:spPr>
      </p:pic>
      <p:pic>
        <p:nvPicPr>
          <p:cNvPr id="15" name="Рисунок 14" descr="a5c7d553f5b25d6241240e3dafd8e61c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00826" y="2714620"/>
            <a:ext cx="1785950" cy="824285"/>
          </a:xfrm>
          <a:prstGeom prst="rect">
            <a:avLst/>
          </a:prstGeom>
        </p:spPr>
      </p:pic>
      <p:pic>
        <p:nvPicPr>
          <p:cNvPr id="16" name="Рисунок 15" descr="06a8a8d2a873f8e9521586059148462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9058" y="2857496"/>
            <a:ext cx="1702597" cy="78581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357166"/>
            <a:ext cx="8358214" cy="857256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ЧТО  МОЖЕТ  </a:t>
            </a:r>
            <a:r>
              <a:rPr lang="ru-RU" sz="2800" b="1" u="sng" dirty="0" smtClean="0">
                <a:solidFill>
                  <a:srgbClr val="C00000"/>
                </a:solidFill>
                <a:latin typeface="Arial Black" pitchFamily="34" charset="0"/>
              </a:rPr>
              <a:t>ИСПОРТИТЬ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 ЗРЕНИЕ?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6387" name="Picture 3" descr="C:\Users\кал\Pictures\картинки\Sample Pictures\детские\детишки\Рисунок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428736"/>
            <a:ext cx="1136647" cy="1637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C:\Users\кал\Pictures\картинки\Анимация\мальчишки\baby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1643074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1" name="Picture 7" descr="C:\Users\кал\Pictures\картинки\Анимация\книги\4945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714488"/>
            <a:ext cx="2307214" cy="933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2" name="Picture 8" descr="C:\Users\кал\Pictures\картинки\Анимация\свет\Лампочка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428736"/>
            <a:ext cx="1307014" cy="1572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Скругленный прямоугольник 14"/>
          <p:cNvSpPr/>
          <p:nvPr/>
        </p:nvSpPr>
        <p:spPr>
          <a:xfrm>
            <a:off x="1928794" y="2714620"/>
            <a:ext cx="2795606" cy="571504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ЧТЕНИЕ ЛЁЖА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29256" y="3000372"/>
            <a:ext cx="2795606" cy="642942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ПЛОХОЕ ОСВЕЩЕНИЕ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58" y="5286388"/>
            <a:ext cx="5134012" cy="1143008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ДОЛГИЙ ПРОСМОТР ТЕЛЕВИЗИОННЫХ ПРОГРАММ,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ДОЛГОЕ  ПРИБЫВАНИЕ  ЗА КОМПЬЮТЕРОМ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6394" name="Picture 10" descr="C:\Users\кал\Pictures\картинки\Анимация\мальчишки\mensen_jongen_kijkt_naar_televisi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3571876"/>
            <a:ext cx="914401" cy="1625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3" name="Picture 9" descr="C:\Users\кал\Pictures\картинки\Анимация\мальчишки\Компьютер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3929066"/>
            <a:ext cx="1991672" cy="1171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Скругленный прямоугольник 17"/>
          <p:cNvSpPr/>
          <p:nvPr/>
        </p:nvSpPr>
        <p:spPr>
          <a:xfrm>
            <a:off x="5857884" y="5572140"/>
            <a:ext cx="2795606" cy="71438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ЗАСОРЕНИЕ  ГЛАЗ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6399" name="Picture 15" descr="C:\Users\кал\Pictures\картинки\Анимация\глазки\eyes4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4286256"/>
            <a:ext cx="1430750" cy="114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43042" y="857232"/>
            <a:ext cx="5500726" cy="571504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Не читайте в транспорте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14414" y="3143248"/>
            <a:ext cx="6796134" cy="571504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Не читайте, не рисуйте  лежа в постели.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8434" name="Picture 2" descr="C:\Users\кал\Pictures\картинки\Анимация\девочки\c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7339" y="4071942"/>
            <a:ext cx="2166495" cy="1862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3" descr="C:\Users\кал\Pictures\картинки\Анимация\девочки\clip_image014_00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000504"/>
            <a:ext cx="2214578" cy="2010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4" name="Группа 23"/>
          <p:cNvGrpSpPr/>
          <p:nvPr/>
        </p:nvGrpSpPr>
        <p:grpSpPr>
          <a:xfrm>
            <a:off x="5500694" y="4000504"/>
            <a:ext cx="2286016" cy="2071702"/>
            <a:chOff x="1857356" y="3929066"/>
            <a:chExt cx="2286016" cy="20717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857356" y="3929066"/>
              <a:ext cx="2286016" cy="20717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1857356" y="3929066"/>
              <a:ext cx="2286016" cy="20717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1857356" y="3929066"/>
            <a:ext cx="2286016" cy="2071702"/>
            <a:chOff x="1857356" y="3929066"/>
            <a:chExt cx="2286016" cy="2071702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1857356" y="3929066"/>
              <a:ext cx="2286016" cy="20717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1857356" y="3929066"/>
              <a:ext cx="2286016" cy="20717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437" name="Picture 5" descr="C:\Users\кал\Pictures\картинки\Анимация\машины\ca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643050"/>
            <a:ext cx="2743200" cy="1143000"/>
          </a:xfrm>
          <a:prstGeom prst="rect">
            <a:avLst/>
          </a:prstGeom>
          <a:noFill/>
        </p:spPr>
      </p:pic>
      <p:pic>
        <p:nvPicPr>
          <p:cNvPr id="18436" name="Picture 4" descr="C:\Users\кал\Pictures\картинки\Анимация\книги\0876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500174"/>
            <a:ext cx="1009650" cy="904875"/>
          </a:xfrm>
          <a:prstGeom prst="rect">
            <a:avLst/>
          </a:prstGeom>
          <a:noFill/>
        </p:spPr>
      </p:pic>
      <p:grpSp>
        <p:nvGrpSpPr>
          <p:cNvPr id="30" name="Группа 29"/>
          <p:cNvGrpSpPr/>
          <p:nvPr/>
        </p:nvGrpSpPr>
        <p:grpSpPr>
          <a:xfrm>
            <a:off x="4000496" y="1500174"/>
            <a:ext cx="1295408" cy="1223970"/>
            <a:chOff x="1857356" y="3929066"/>
            <a:chExt cx="2286016" cy="2071702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1857356" y="3929066"/>
              <a:ext cx="2286016" cy="20717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1857356" y="3929066"/>
              <a:ext cx="2286016" cy="20717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00100" y="2071678"/>
            <a:ext cx="3571900" cy="285752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Читайте и рисуйте за столом, в хорошо освещенной комнате, свет должен падать слева.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9458" name="Picture 2" descr="C:\Users\кал\Pictures\картинки\Sample Pictures\анатомия\eye\3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071546"/>
            <a:ext cx="2985088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Picture 3" descr="C:\Users\кал\Pictures\картинки\Анимация\мальчишки\human1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1571636" cy="13201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000240"/>
            <a:ext cx="2928958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  <a:latin typeface="Century Schoolbook" pitchFamily="18" charset="0"/>
              </a:rPr>
              <a:t>ГЛАЗА-</a:t>
            </a:r>
            <a:r>
              <a:rPr lang="ru-RU" sz="20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entury Schoolbook" pitchFamily="18" charset="0"/>
              </a:rPr>
              <a:t>ОРГАН ЗРЕНИЯ.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00438"/>
            <a:ext cx="342902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u="sng" dirty="0" smtClean="0">
                <a:solidFill>
                  <a:srgbClr val="C00000"/>
                </a:solidFill>
                <a:latin typeface="Century Schoolbook" pitchFamily="18" charset="0"/>
              </a:rPr>
              <a:t>УШИ</a:t>
            </a:r>
            <a:r>
              <a:rPr lang="ru-RU" sz="2000" b="1" dirty="0" smtClean="0">
                <a:solidFill>
                  <a:srgbClr val="002060"/>
                </a:solidFill>
                <a:latin typeface="Century Schoolbook" pitchFamily="18" charset="0"/>
              </a:rPr>
              <a:t>- ОРГАН СЛУХА И РАВНОВЕСИЯ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428860" y="1142984"/>
            <a:ext cx="1357322" cy="714380"/>
          </a:xfrm>
          <a:prstGeom prst="straightConnector1">
            <a:avLst/>
          </a:prstGeom>
          <a:ln w="76200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1" idx="0"/>
          </p:cNvCxnSpPr>
          <p:nvPr/>
        </p:nvCxnSpPr>
        <p:spPr>
          <a:xfrm rot="16200000" flipH="1">
            <a:off x="6072992" y="1286654"/>
            <a:ext cx="1070776" cy="642148"/>
          </a:xfrm>
          <a:prstGeom prst="straightConnector1">
            <a:avLst/>
          </a:prstGeom>
          <a:ln w="76200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786314" y="3429000"/>
            <a:ext cx="342902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u="sng" dirty="0" smtClean="0">
                <a:solidFill>
                  <a:srgbClr val="C00000"/>
                </a:solidFill>
                <a:latin typeface="Century Schoolbook" pitchFamily="18" charset="0"/>
              </a:rPr>
              <a:t>ЯЗЫК</a:t>
            </a:r>
            <a:r>
              <a:rPr lang="ru-RU" sz="2000" b="1" dirty="0" smtClean="0">
                <a:solidFill>
                  <a:srgbClr val="002060"/>
                </a:solidFill>
                <a:latin typeface="Century Schoolbook" pitchFamily="18" charset="0"/>
              </a:rPr>
              <a:t>- 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Century Schoolbook" pitchFamily="18" charset="0"/>
              </a:rPr>
              <a:t>ОРГАН ВКУСА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2143116"/>
            <a:ext cx="300039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u="sng" dirty="0" smtClean="0">
                <a:solidFill>
                  <a:srgbClr val="C00000"/>
                </a:solidFill>
                <a:latin typeface="Century Schoolbook" pitchFamily="18" charset="0"/>
              </a:rPr>
              <a:t>НОС</a:t>
            </a:r>
            <a:r>
              <a:rPr lang="ru-RU" sz="2000" b="1" dirty="0" smtClean="0">
                <a:solidFill>
                  <a:srgbClr val="002060"/>
                </a:solidFill>
                <a:latin typeface="Century Schoolbook" pitchFamily="18" charset="0"/>
              </a:rPr>
              <a:t>- 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Century Schoolbook" pitchFamily="18" charset="0"/>
              </a:rPr>
              <a:t>ОРГАН ОБОНЯНИЯ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4857760"/>
            <a:ext cx="342902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u="sng" dirty="0" smtClean="0">
                <a:solidFill>
                  <a:srgbClr val="C00000"/>
                </a:solidFill>
                <a:latin typeface="Century Schoolbook" pitchFamily="18" charset="0"/>
              </a:rPr>
              <a:t>КОЖА</a:t>
            </a:r>
            <a:r>
              <a:rPr lang="ru-RU" sz="2000" b="1" dirty="0" smtClean="0">
                <a:solidFill>
                  <a:srgbClr val="002060"/>
                </a:solidFill>
                <a:latin typeface="Century Schoolbook" pitchFamily="18" charset="0"/>
              </a:rPr>
              <a:t>- ОРГАН ОСЯЗАНИЯ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4612" y="571480"/>
            <a:ext cx="415049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 Black" pitchFamily="34" charset="0"/>
              </a:rPr>
              <a:t>ОРГАНЫ   ЧУВСТ</a:t>
            </a:r>
            <a:endParaRPr lang="ru-RU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2500298" y="1857364"/>
            <a:ext cx="2357454" cy="928694"/>
          </a:xfrm>
          <a:prstGeom prst="straightConnector1">
            <a:avLst/>
          </a:prstGeom>
          <a:ln w="76200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4036215" y="1821645"/>
            <a:ext cx="2214578" cy="857256"/>
          </a:xfrm>
          <a:prstGeom prst="straightConnector1">
            <a:avLst/>
          </a:prstGeom>
          <a:ln w="76200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2464579" y="2964653"/>
            <a:ext cx="3714776" cy="71438"/>
          </a:xfrm>
          <a:prstGeom prst="straightConnector1">
            <a:avLst/>
          </a:prstGeom>
          <a:ln w="76200"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Picture 7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500438"/>
            <a:ext cx="1238250" cy="628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6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571612"/>
            <a:ext cx="849902" cy="857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5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143380"/>
            <a:ext cx="782521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4" descr="ses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142984"/>
            <a:ext cx="845891" cy="941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72066" y="3143248"/>
            <a:ext cx="3143272" cy="3143272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 Смотрите  телевизор на расстоянии не менее 3 метров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 и  не более 1 часа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857224" y="2071678"/>
            <a:ext cx="2643206" cy="250033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484" name="Picture 4" descr="C:\Users\кал\Pictures\картинки\Анимация\девочки\mensen_deftig_meisj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071810"/>
            <a:ext cx="1357322" cy="2379962"/>
          </a:xfrm>
          <a:prstGeom prst="rect">
            <a:avLst/>
          </a:prstGeom>
          <a:noFill/>
        </p:spPr>
      </p:pic>
      <p:pic>
        <p:nvPicPr>
          <p:cNvPr id="20482" name="Picture 2" descr="C:\Users\кал\Pictures\картинки\Анимация\телевизоры\Тлевизор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8"/>
            <a:ext cx="1643074" cy="215571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1238072">
            <a:off x="1948042" y="2883087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3 метра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238072">
            <a:off x="1590852" y="3597467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1 час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28794" y="1071546"/>
            <a:ext cx="5796002" cy="71438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 Играйте в компьютерные игры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15-20 минут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286380" y="3143248"/>
            <a:ext cx="2724301" cy="2931906"/>
            <a:chOff x="1142976" y="2357430"/>
            <a:chExt cx="2438549" cy="2646154"/>
          </a:xfrm>
        </p:grpSpPr>
        <p:pic>
          <p:nvPicPr>
            <p:cNvPr id="22531" name="Picture 3" descr="C:\Users\кал\Pictures\Рисунок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2976" y="2357430"/>
              <a:ext cx="2286016" cy="26461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5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1928794" y="2714620"/>
              <a:ext cx="714380" cy="21431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998640">
              <a:off x="1938451" y="2657728"/>
              <a:ext cx="1643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Arial Black" pitchFamily="34" charset="0"/>
                </a:rPr>
                <a:t>50-70 см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14348" y="2000240"/>
            <a:ext cx="4321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48" y="3000372"/>
            <a:ext cx="5786478" cy="571504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Не трите глаза грязными руками.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48" y="4000504"/>
            <a:ext cx="5500726" cy="1000132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Оберегайте глаза от попадания в них едких и опасных жидкостей.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224" y="5357826"/>
            <a:ext cx="5572164" cy="785818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Берегите глаза от колющих и режущих предметов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14480" y="714356"/>
            <a:ext cx="5438812" cy="571504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Умывайтесь ежедневно с мылом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43042" y="1785926"/>
            <a:ext cx="5081622" cy="785818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Гуляйте часто на свежем воздухе.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1506" name="Picture 2" descr="C:\Users\кал\Pictures\картинки\Анимация\мальчишки\boy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643050"/>
            <a:ext cx="1214436" cy="947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7" name="Picture 3" descr="C:\Users\кал\Pictures\картинки\Анимация\мальчишки\baby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1214433" cy="853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4" descr="C:\Users\кал\Pictures\картинки\Sample Pictures\анатомия\eye\2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643314"/>
            <a:ext cx="1738314" cy="2716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428604"/>
            <a:ext cx="8143932" cy="857256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ЖИВОТНЫЕ  ВИДЯТ МИР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СОВСЕМ В ДРУГИХ ЦВЕТАХ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3315" name="Picture 3" descr="C:\Users\кал\Pictures\картинки\Sample Pictures\птицы\СОВЫ\owl1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0151" y="1428736"/>
            <a:ext cx="2973518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Picture 4" descr="C:\Users\кал\Pictures\картинки\Sample Pictures\животные\лошади\1220712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000504"/>
            <a:ext cx="3065484" cy="2299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7" name="Picture 5" descr="C:\Users\кал\Pictures\картинки\Sample Pictures\животные\коровы\00014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928802"/>
            <a:ext cx="2722556" cy="4199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2928926" y="3000372"/>
            <a:ext cx="2428892" cy="857256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У ФИЛИНА  </a:t>
            </a:r>
            <a:r>
              <a:rPr lang="ru-RU" sz="1600" b="1" dirty="0" smtClean="0">
                <a:solidFill>
                  <a:srgbClr val="FFC000"/>
                </a:solidFill>
                <a:latin typeface="Arial Black" pitchFamily="34" charset="0"/>
              </a:rPr>
              <a:t>ЖЁЛТЫЕ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ГЛАЗА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214290"/>
            <a:ext cx="8215370" cy="642942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ГЛАЗА МНОГИХ  ЖИВОТНЫХ ОТЛИЧАЮТСЯ.</a:t>
            </a:r>
          </a:p>
          <a:p>
            <a:pPr algn="ctr"/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2291" name="Picture 3" descr="C:\Users\кал\Pictures\картинки\Sample Pictures\обитатели воды\рыбы\0001394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9970" y="1500174"/>
            <a:ext cx="321149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285720" y="4000504"/>
            <a:ext cx="4143436" cy="571504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СТЕБЕЛЬЧАТЫЕ  ГЛАЗА РАКА РАСТУТ ВСЮ ЖИЗНЬ</a:t>
            </a:r>
          </a:p>
          <a:p>
            <a:pPr algn="ctr"/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2292" name="Picture 4" descr="C:\Users\кал\Pictures\картинки\Sample Pictures\обитатели воды\рыбы\rak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21946" y="4643446"/>
            <a:ext cx="2160347" cy="1695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5" name="Picture 7" descr="C:\Users\кал\Pictures\картинки\Sample Pictures\насекомые\0001608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46792" y="4000504"/>
            <a:ext cx="2268562" cy="2222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4" name="Picture 6" descr="C:\Users\кал\Pictures\картинки\Sample Pictures\насекомые\0001588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907482" y="1500174"/>
            <a:ext cx="2900672" cy="2007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357158" y="1142984"/>
            <a:ext cx="2795606" cy="500066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У РЫБ НЕТ ВЕК</a:t>
            </a:r>
          </a:p>
          <a:p>
            <a:pPr algn="ctr"/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57620" y="5786454"/>
            <a:ext cx="3000396" cy="571504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У ПАУКОВ БЫВАЕТ 2, 4 ИЛИ  8 ГЛАЗ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57950" y="1214422"/>
            <a:ext cx="2428892" cy="250033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У НАСЕКОМЫХ ГЛАЗА СОСТОЯТ ИЗ МНОЖЕСТВА МАЛЕНЬКИХ ГЛАЗКОВ- ФАСЕТОК. ПОЭТОМУ ОНИ ВИДЯТ СРАЗУ ВО МНОГИХ НАПРАВЛЕНИХ</a:t>
            </a: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571480"/>
            <a:ext cx="8358214" cy="142876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СОБАКИ И КОШКИ</a:t>
            </a:r>
          </a:p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Arial Black" pitchFamily="34" charset="0"/>
              </a:rPr>
              <a:t> НЕ ВИДЯТ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КРАСНЫЙ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ОРАНЖЕВЫЕ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  ЦВЕТА,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 НО ХОРОШО </a:t>
            </a:r>
            <a:r>
              <a:rPr lang="ru-RU" sz="2000" b="1" u="sng" dirty="0" smtClean="0">
                <a:solidFill>
                  <a:srgbClr val="002060"/>
                </a:solidFill>
                <a:latin typeface="Arial Black" pitchFamily="34" charset="0"/>
              </a:rPr>
              <a:t>РАЗЛИЧАЮТ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 ОТТЕНКИ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СЕРОГО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ЦВЕТА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4338" name="Picture 2" descr="C:\Users\кал\Pictures\картинки\Sample Pictures\животные\кошки\_____.jpg"/>
          <p:cNvPicPr>
            <a:picLocks noChangeAspect="1" noChangeArrowheads="1"/>
          </p:cNvPicPr>
          <p:nvPr/>
        </p:nvPicPr>
        <p:blipFill>
          <a:blip r:embed="rId2" cstate="print"/>
          <a:srcRect l="3676"/>
          <a:stretch>
            <a:fillRect/>
          </a:stretch>
        </p:blipFill>
        <p:spPr bwMode="auto">
          <a:xfrm>
            <a:off x="1214414" y="2285992"/>
            <a:ext cx="6720026" cy="3939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14" y="500042"/>
            <a:ext cx="7000924" cy="3500462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УШИ</a:t>
            </a:r>
            <a:r>
              <a:rPr lang="ru-RU" sz="2800" b="1" dirty="0" smtClean="0">
                <a:solidFill>
                  <a:srgbClr val="002060"/>
                </a:solidFill>
              </a:rPr>
              <a:t>- ОРГАН СЛУХА И РАВНОВЕСИЯ.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ДАЮТ ЧЕЛОВЕКУ ИНФОРМАЦИЮ  О РАЗНООБРАЗНЫХ ЗВУКАХ.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ЧЕЛОВЕК  СЛЫШИТ  ДВУМЯ  УШАМИ, ПОЭТОМУ  МОЖНО ОПРЕДЕЛИТЬ НАПРАВЛЕНИЕ ЗВУКА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4579" name="Picture 3" descr="C:\Users\кал\Pictures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143380"/>
            <a:ext cx="2157412" cy="2182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 descr="C:\Users\кал\Pictures\картинки\Анимация\музыка\Нотки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071942"/>
            <a:ext cx="942975" cy="342900"/>
          </a:xfrm>
          <a:prstGeom prst="rect">
            <a:avLst/>
          </a:prstGeom>
          <a:noFill/>
        </p:spPr>
      </p:pic>
      <p:pic>
        <p:nvPicPr>
          <p:cNvPr id="5" name="Picture 5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286256"/>
            <a:ext cx="1161692" cy="1696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ал\Pictures\картинки\Sample Pictures\анатомия\СЛУХ\Scan1006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2905" y="2000240"/>
            <a:ext cx="8252975" cy="4329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142844" y="0"/>
            <a:ext cx="4000528" cy="785818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КАК УСТРОЕНО УХО?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72330" y="5143512"/>
            <a:ext cx="1643074" cy="542932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УЛИТКА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572396" y="2428868"/>
            <a:ext cx="642942" cy="50006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715140" y="1785926"/>
            <a:ext cx="1928826" cy="785818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СЛУХОВОЙ НЕРВ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4929190" y="2571744"/>
            <a:ext cx="1143008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4000496" y="1357298"/>
            <a:ext cx="2533672" cy="785818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ПОЛУКРУЖНЫЕ КАНАЛЫ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V="1">
            <a:off x="6357950" y="4071942"/>
            <a:ext cx="1785950" cy="78581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4071934" y="4786322"/>
            <a:ext cx="857256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3929058" y="5000636"/>
            <a:ext cx="2357454" cy="785818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БАРАБАННАЯ ПЕРЕПОНКА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16200000" flipV="1">
            <a:off x="2714612" y="4357694"/>
            <a:ext cx="1071570" cy="107157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1857356" y="4786322"/>
            <a:ext cx="1928826" cy="785818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СЛУХОВОЙ ПРОХОД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357158" y="2786058"/>
            <a:ext cx="1000132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357158" y="1571612"/>
            <a:ext cx="2000264" cy="785818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УШНАЯ РАКОВИНА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2571736" y="2857496"/>
            <a:ext cx="2071702" cy="64294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357422" y="2071678"/>
            <a:ext cx="2000264" cy="785818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СЛУХОВЫЕ КОСТОЧКИ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86446" y="214290"/>
            <a:ext cx="3071834" cy="1357322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КАК  ЧЕЛОВЕК  СОХРАНЯЕТ РАВНОВЕСИЕ?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кал\Pictures\картинки\Sample Pictures\анатомия\СЛУХ\Scan10060 - копия (2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91467" y="2143116"/>
            <a:ext cx="5104339" cy="4245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5" name="Прямая со стрелкой 14"/>
          <p:cNvCxnSpPr/>
          <p:nvPr/>
        </p:nvCxnSpPr>
        <p:spPr>
          <a:xfrm rot="10800000" flipV="1">
            <a:off x="5357818" y="2285992"/>
            <a:ext cx="1714512" cy="85725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4572000" y="2571744"/>
            <a:ext cx="2714644" cy="142876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6143636" y="1857364"/>
            <a:ext cx="2533672" cy="71438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ПОЛУКРУЖНЫЕ КАНАЛЫ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9" name="Блок-схема: память с посл. доступом 28"/>
          <p:cNvSpPr/>
          <p:nvPr/>
        </p:nvSpPr>
        <p:spPr>
          <a:xfrm>
            <a:off x="285720" y="0"/>
            <a:ext cx="4572032" cy="3071810"/>
          </a:xfrm>
          <a:prstGeom prst="flowChartMagnetic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В ПОЛУКРУЖНЫХ КАНАЛАХ НАХОДИТСЯ ЖИДКОСТЬ.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 ПРИ  ДВЕЖЕНИИ ЖИДКОСТЬ КОЛЕБЛЕТСЯ И ДАВИТ НА НЕРВНЫЕ ОКОНЧАНИЯ.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 ОНИ ПЕРЕДАЮТ В МОЗГ СООБЩЕНИЯ, КУДА ТЫ НАКЛОНИЛСЯ.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285728"/>
            <a:ext cx="8143932" cy="71438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НЕКОТОРЫЕ  ЖИВОТНЫЕ  СЛЫШАТ  ДРУГИМИ ЧАСТЯМИ ТЕЛА.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075" name="Picture 3" descr="C:\Users\кал\Pictures\картинки\Sample Pictures\насекомые\grasshopper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3950" y="1214422"/>
            <a:ext cx="310691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кал\Pictures\картинки\Sample Pictures\обитатели воды\змеи\0001549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00509" y="4000504"/>
            <a:ext cx="3205124" cy="2209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 descr="C:\Users\кал\Pictures\картинки\Sample Pictures\обитатели воды\рыбы\122243504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59553" y="1071546"/>
            <a:ext cx="2654050" cy="2035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2000232" y="4572008"/>
            <a:ext cx="3429024" cy="1571636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ЗМЕИ НЕ ИМЕЮТ УШЕЙ. ОНИ  УЛАВЛИВАЮТ ТЕЛОМ КОЛЕБАНИЯ ЗЕМЛИ.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14942" y="2786058"/>
            <a:ext cx="3429024" cy="1133484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РЫБЫ «СЛЫШАТ», ВОСПРИНИМАЯ КОЛЕБАНИЯ ВОДЫ.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3357562"/>
            <a:ext cx="3429024" cy="1062046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У КУЗНЕЧИКА ОРГАН СЛУХА НАХОДИТСЯ НА ЕГО НОГАХ.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14744" y="1229920"/>
            <a:ext cx="4714908" cy="5049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500034" y="1071546"/>
            <a:ext cx="3071834" cy="214314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Органы чувств </a:t>
            </a:r>
            <a:endParaRPr lang="ru-RU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помогают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человеку </a:t>
            </a:r>
            <a:endParaRPr lang="ru-RU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ориентироваться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572000" y="2357430"/>
            <a:ext cx="1214446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6429388" y="2500306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857752" y="3500438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1"/>
          </p:cNvCxnSpPr>
          <p:nvPr/>
        </p:nvCxnSpPr>
        <p:spPr>
          <a:xfrm rot="10800000" flipV="1">
            <a:off x="6000760" y="3743324"/>
            <a:ext cx="1143008" cy="114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V="1">
            <a:off x="5250661" y="4393413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5929322" y="4572008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5572132" y="5286388"/>
            <a:ext cx="1847864" cy="91440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Орган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осязания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0430" y="3000372"/>
            <a:ext cx="1919302" cy="91440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Орган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обоняния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16" y="1571612"/>
            <a:ext cx="1643074" cy="91440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Орган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слуха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68" y="3286124"/>
            <a:ext cx="1643074" cy="91440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Орган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вкуса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68" y="1428736"/>
            <a:ext cx="1643074" cy="91440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Орган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зрения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57356" y="571480"/>
            <a:ext cx="6286544" cy="1643074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ЯЗЫК</a:t>
            </a:r>
            <a:r>
              <a:rPr lang="ru-RU" sz="2800" b="1" dirty="0" smtClean="0">
                <a:solidFill>
                  <a:srgbClr val="002060"/>
                </a:solidFill>
              </a:rPr>
              <a:t>- ОРГАН ВКУСА.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ОН ДАЁТ ЧЕЛОВЕКУ ИНФОРМАЦИЮ О РАЗЛИЧНЫХ ВКУСАХ.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E:\RISUNKI\ETOYA\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57818" y="2731423"/>
            <a:ext cx="3000396" cy="3491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6357950" y="5286388"/>
            <a:ext cx="792163" cy="790575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429124" y="5572140"/>
            <a:ext cx="1914532" cy="5714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786182" y="5214950"/>
            <a:ext cx="1319226" cy="71438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ЯЗЫК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кал\Pictures\картинки\Sample Pictures\анатомия\пищеварение\Scan10018 (4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43240" y="652135"/>
            <a:ext cx="5356245" cy="55794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Блок-схема: память с посл. доступом 2"/>
          <p:cNvSpPr/>
          <p:nvPr/>
        </p:nvSpPr>
        <p:spPr>
          <a:xfrm>
            <a:off x="1643042" y="1714488"/>
            <a:ext cx="3071834" cy="3429024"/>
          </a:xfrm>
          <a:prstGeom prst="flowChartMagnetic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ЯЗЫК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– ЭТО МЫШЦА, КОТОРАЯ МОЖЕТ ЧУВСТВОВАТЬ ВКУС ЕДЫ.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43570" y="3929066"/>
            <a:ext cx="1319226" cy="71438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ЯЗЫК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29256" y="571480"/>
            <a:ext cx="2428892" cy="71438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НЁБНЫЙ ЯЗЫЧОК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5536411" y="2035959"/>
            <a:ext cx="1500200" cy="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л\Pictures\картинки\Sample Pictures\анатомия\пищеварение\Scan10018 (2) - копия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6687" y="3357562"/>
            <a:ext cx="4932981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Блок-схема: память с посл. доступом 5"/>
          <p:cNvSpPr/>
          <p:nvPr/>
        </p:nvSpPr>
        <p:spPr>
          <a:xfrm>
            <a:off x="571472" y="4214818"/>
            <a:ext cx="3071834" cy="1500198"/>
          </a:xfrm>
          <a:prstGeom prst="flowChartMagnetic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УВЕЛИЧЕНЫЙ УЧАСТОК ЯЗЫКА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571480"/>
            <a:ext cx="3857652" cy="2786082"/>
          </a:xfrm>
          <a:prstGeom prst="roundRect">
            <a:avLst>
              <a:gd name="adj" fmla="val 293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На языке есть маленькие пупырышки, которые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называются вкусовыми сосочками.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Вкусовые сосочки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определяют, хороша ли еда для тебя.</a:t>
            </a:r>
            <a:endParaRPr lang="en-US" sz="20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" name="Picture 7" descr="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71546"/>
            <a:ext cx="3095648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 стрелкой 8"/>
          <p:cNvCxnSpPr/>
          <p:nvPr/>
        </p:nvCxnSpPr>
        <p:spPr>
          <a:xfrm>
            <a:off x="857224" y="4572008"/>
            <a:ext cx="714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кал\Pictures\картинки\Sample Pictures\анатомия\пищеварение\Scan10018 (5) - копия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71802" y="592081"/>
            <a:ext cx="4715577" cy="5262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Блок-схема: память с посл. доступом 2"/>
          <p:cNvSpPr/>
          <p:nvPr/>
        </p:nvSpPr>
        <p:spPr>
          <a:xfrm>
            <a:off x="214282" y="4500570"/>
            <a:ext cx="3786246" cy="1928826"/>
          </a:xfrm>
          <a:prstGeom prst="flowChartMagnetic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КАЖДАЯ ЧАСТЬ ЯЗЫКА  РАСПОЗНАЁТ ОПРЕДЕЛЁННЫЙ ВКУС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4786314" y="857232"/>
            <a:ext cx="1928826" cy="78581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6072198" y="2857496"/>
            <a:ext cx="107157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4857752" y="5286388"/>
            <a:ext cx="1571636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5786446" y="4714884"/>
            <a:ext cx="142876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6286512" y="5072074"/>
            <a:ext cx="1928826" cy="642942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СЛАДОСЬ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72264" y="1571612"/>
            <a:ext cx="1714512" cy="71438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ГОРЬКОЕ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 flipV="1">
            <a:off x="3714744" y="2928934"/>
            <a:ext cx="3357586" cy="21431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4000496" y="4929198"/>
            <a:ext cx="3000396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6715140" y="4357694"/>
            <a:ext cx="1319226" cy="71438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СОЛЬ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86578" y="2500306"/>
            <a:ext cx="1676416" cy="71438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КИСЛОТА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125" name="Picture 5" descr="C:\Users\кал\Pictures\картинки\Анимация\еда\slad3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000636"/>
            <a:ext cx="942975" cy="971550"/>
          </a:xfrm>
          <a:prstGeom prst="rect">
            <a:avLst/>
          </a:prstGeom>
          <a:noFill/>
        </p:spPr>
      </p:pic>
      <p:pic>
        <p:nvPicPr>
          <p:cNvPr id="5128" name="Picture 8" descr="C:\Users\кал\Pictures\картинки\Анимация\еда\eet1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8738" y="274638"/>
            <a:ext cx="781050" cy="1228725"/>
          </a:xfrm>
          <a:prstGeom prst="rect">
            <a:avLst/>
          </a:prstGeom>
          <a:noFill/>
        </p:spPr>
      </p:pic>
      <p:pic>
        <p:nvPicPr>
          <p:cNvPr id="5129" name="Picture 9" descr="C:\Users\кал\Pictures\картинки\Анимация\еда\eet8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1214422"/>
            <a:ext cx="638175" cy="1047750"/>
          </a:xfrm>
          <a:prstGeom prst="rect">
            <a:avLst/>
          </a:prstGeom>
          <a:noFill/>
        </p:spPr>
      </p:pic>
      <p:pic>
        <p:nvPicPr>
          <p:cNvPr id="5130" name="Picture 10" descr="C:\Users\кал\Pictures\картинки\Анимация\еда\39ki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286124"/>
            <a:ext cx="1330225" cy="785818"/>
          </a:xfrm>
          <a:prstGeom prst="snip2DiagRect">
            <a:avLst>
              <a:gd name="adj1" fmla="val 2294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57356" y="571480"/>
            <a:ext cx="6286544" cy="2214578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НОС</a:t>
            </a:r>
            <a:r>
              <a:rPr lang="ru-RU" sz="2800" b="1" dirty="0" smtClean="0">
                <a:solidFill>
                  <a:srgbClr val="002060"/>
                </a:solidFill>
              </a:rPr>
              <a:t>- ОРГАН ОБОНЯНИЯ. </a:t>
            </a:r>
          </a:p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ОБОНЯНИЕ-</a:t>
            </a:r>
            <a:r>
              <a:rPr lang="ru-RU" sz="2800" b="1" dirty="0" smtClean="0">
                <a:solidFill>
                  <a:srgbClr val="002060"/>
                </a:solidFill>
              </a:rPr>
              <a:t> ПРОЦЕСС ВОСПРИЯТИЯ ЗАПАХА. ОБОНЯНИЕ НЕОБХОДИМО, ЧТОБЫ УЗНАВАТЬ, СЪЕДОБНА ЛИ ПИЩА, СВЕЖА ЛИ ВОДА И Т.Д.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E:\RISUNKI\ETOYA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584334"/>
            <a:ext cx="4500594" cy="2325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кал\Pictures\картинки\Анимация\цветы\0_1db6e_934e1259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1016608" cy="881060"/>
          </a:xfrm>
          <a:prstGeom prst="rect">
            <a:avLst/>
          </a:prstGeom>
          <a:noFill/>
        </p:spPr>
      </p:pic>
      <p:pic>
        <p:nvPicPr>
          <p:cNvPr id="6148" name="Picture 4" descr="C:\Users\кал\Pictures\картинки\Анимация\цветы\flower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572008"/>
            <a:ext cx="1143000" cy="1047750"/>
          </a:xfrm>
          <a:prstGeom prst="rect">
            <a:avLst/>
          </a:prstGeom>
          <a:noFill/>
        </p:spPr>
      </p:pic>
      <p:pic>
        <p:nvPicPr>
          <p:cNvPr id="6149" name="Picture 5" descr="C:\Users\кал\Pictures\картинки\Анимация\цветы\f0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214818"/>
            <a:ext cx="685800" cy="647700"/>
          </a:xfrm>
          <a:prstGeom prst="rect">
            <a:avLst/>
          </a:prstGeom>
          <a:noFill/>
        </p:spPr>
      </p:pic>
      <p:pic>
        <p:nvPicPr>
          <p:cNvPr id="6150" name="Picture 6" descr="C:\Users\кал\Pictures\картинки\Анимация\цветы\bloem205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643446"/>
            <a:ext cx="943453" cy="1776411"/>
          </a:xfrm>
          <a:prstGeom prst="rect">
            <a:avLst/>
          </a:prstGeom>
          <a:noFill/>
        </p:spPr>
      </p:pic>
      <p:pic>
        <p:nvPicPr>
          <p:cNvPr id="9" name="Picture 6" descr="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2714620"/>
            <a:ext cx="1284288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Users\кал\Pictures\картинки\Анимация\косметика\glamour01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5500702"/>
            <a:ext cx="1110098" cy="771518"/>
          </a:xfrm>
          <a:prstGeom prst="rect">
            <a:avLst/>
          </a:prstGeom>
          <a:noFill/>
        </p:spPr>
      </p:pic>
      <p:pic>
        <p:nvPicPr>
          <p:cNvPr id="6151" name="Picture 7" descr="C:\Users\кал\Pictures\картинки\Анимация\косметика\glamour01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15272" y="3500438"/>
            <a:ext cx="547685" cy="766759"/>
          </a:xfrm>
          <a:prstGeom prst="rect">
            <a:avLst/>
          </a:prstGeom>
          <a:noFill/>
        </p:spPr>
      </p:pic>
      <p:pic>
        <p:nvPicPr>
          <p:cNvPr id="12" name="Picture 19" descr="тоорт-с-бл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3500438"/>
            <a:ext cx="1282727" cy="1142984"/>
          </a:xfrm>
          <a:prstGeom prst="rect">
            <a:avLst/>
          </a:prstGeom>
          <a:noFill/>
        </p:spPr>
      </p:pic>
      <p:pic>
        <p:nvPicPr>
          <p:cNvPr id="13" name="Picture 22" descr="eda4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3571876"/>
            <a:ext cx="1035523" cy="673090"/>
          </a:xfrm>
          <a:prstGeom prst="rect">
            <a:avLst/>
          </a:prstGeom>
          <a:noFill/>
        </p:spPr>
      </p:pic>
      <p:pic>
        <p:nvPicPr>
          <p:cNvPr id="14" name="Picture 9" descr="11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57884" y="5072074"/>
            <a:ext cx="584205" cy="757715"/>
          </a:xfrm>
          <a:prstGeom prst="rect">
            <a:avLst/>
          </a:prstGeom>
          <a:noFill/>
        </p:spPr>
      </p:pic>
      <p:pic>
        <p:nvPicPr>
          <p:cNvPr id="15" name="Picture 21" descr="eda4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7950" y="5429264"/>
            <a:ext cx="1208976" cy="78579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71604" y="714356"/>
            <a:ext cx="6286544" cy="2214578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 СЛИЗИСТОЙ ПОВЕРХНОСТИ НОСА  НАХОДИТСЯ </a:t>
            </a:r>
            <a:r>
              <a:rPr lang="ru-RU" sz="2800" b="1" dirty="0" smtClean="0">
                <a:solidFill>
                  <a:srgbClr val="C00000"/>
                </a:solidFill>
              </a:rPr>
              <a:t>УЧАСТОК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smtClean="0">
                <a:solidFill>
                  <a:srgbClr val="C00000"/>
                </a:solidFill>
              </a:rPr>
              <a:t>ЧУВСТВИТЕЛЬНЫЙ</a:t>
            </a: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</a:rPr>
              <a:t> РАЗЛИЧНЫМ </a:t>
            </a:r>
            <a:r>
              <a:rPr lang="ru-RU" sz="2800" b="1" dirty="0" smtClean="0">
                <a:solidFill>
                  <a:srgbClr val="C00000"/>
                </a:solidFill>
              </a:rPr>
              <a:t>ЗАПАХАМ</a:t>
            </a:r>
            <a:r>
              <a:rPr lang="ru-RU" sz="2800" b="1" dirty="0" smtClean="0">
                <a:solidFill>
                  <a:srgbClr val="002060"/>
                </a:solidFill>
              </a:rPr>
              <a:t>- </a:t>
            </a:r>
            <a:r>
              <a:rPr lang="ru-RU" sz="2800" b="1" u="sng" dirty="0" smtClean="0">
                <a:solidFill>
                  <a:srgbClr val="C00000"/>
                </a:solidFill>
              </a:rPr>
              <a:t>ОБОНЯТЕЛЬНАЯ ОБЛАСТЬ</a:t>
            </a:r>
            <a:r>
              <a:rPr lang="ru-RU" sz="2800" b="1" dirty="0" smtClean="0">
                <a:solidFill>
                  <a:srgbClr val="002060"/>
                </a:solidFill>
              </a:rPr>
              <a:t>. ЕГО ПЛОЩАДЬ 1 СМ</a:t>
            </a:r>
            <a:r>
              <a:rPr lang="ru-RU" sz="2800" b="1" baseline="30000" dirty="0" smtClean="0">
                <a:solidFill>
                  <a:srgbClr val="002060"/>
                </a:solidFill>
              </a:rPr>
              <a:t>2</a:t>
            </a:r>
            <a:endParaRPr lang="ru-RU" sz="2800" b="1" baseline="30000" dirty="0">
              <a:solidFill>
                <a:srgbClr val="002060"/>
              </a:solidFill>
            </a:endParaRPr>
          </a:p>
        </p:txBody>
      </p:sp>
      <p:pic>
        <p:nvPicPr>
          <p:cNvPr id="7171" name="Picture 3" descr="C:\Users\кал\Pictures\картинки\Sample Pictures\анатомия\дыхание\Scan10018 - копия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61552" y="3143248"/>
            <a:ext cx="5921846" cy="3119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ал\Pictures\картинки\Sample Pictures\анатомия\дыхание\Scan1001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43174" y="289339"/>
            <a:ext cx="6065973" cy="6084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2714612" y="214290"/>
            <a:ext cx="4572032" cy="35719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ОБОНЯТЕЛЬНАЯ ОБЛАСТЬ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29454" y="1357298"/>
            <a:ext cx="1857388" cy="35719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ЗАПАХ ГАРИ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86644" y="2786058"/>
            <a:ext cx="1643106" cy="35719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ЗЛОВОНИЕ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00892" y="4000504"/>
            <a:ext cx="1857356" cy="428628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СМОЛИСТЫЙ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72330" y="6000768"/>
            <a:ext cx="1857388" cy="35719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ЦВЕТОЧНЫЙ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6072206"/>
            <a:ext cx="1857388" cy="35719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ФРУКТОВЫЙ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5643578"/>
            <a:ext cx="1509722" cy="35719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ПРЯНЫЙ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 descr="6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071810"/>
            <a:ext cx="2509838" cy="3168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285852" y="3000372"/>
            <a:ext cx="7200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</a:rPr>
              <a:t>: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3428992" y="5715016"/>
            <a:ext cx="2714644" cy="700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</a:rPr>
              <a:t>УТЕЧКА ГАЗА</a:t>
            </a:r>
          </a:p>
        </p:txBody>
      </p:sp>
      <p:pic>
        <p:nvPicPr>
          <p:cNvPr id="22536" name="Picture 8" descr="article_l200804051334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3313113" cy="284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1000100" y="214290"/>
            <a:ext cx="7358114" cy="71438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Неприятные, опасные запахи</a:t>
            </a:r>
            <a:endParaRPr lang="ru-RU" sz="2800" b="1" baseline="30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500034" y="3857628"/>
            <a:ext cx="3000364" cy="9366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</a:rPr>
              <a:t>ВЫХЛОПНЫЕ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</a:rPr>
              <a:t>ГАЗЫ</a:t>
            </a:r>
          </a:p>
        </p:txBody>
      </p:sp>
      <p:pic>
        <p:nvPicPr>
          <p:cNvPr id="22538" name="Picture 10" descr="12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86446" y="1164535"/>
            <a:ext cx="2859087" cy="3341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6000760" y="4572008"/>
            <a:ext cx="2678133" cy="9382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</a:rPr>
              <a:t>ДЫМ,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</a:rPr>
              <a:t>ПОЖАР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43042" y="1285860"/>
            <a:ext cx="6286544" cy="2214578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ОСТРОТА ОБОНЯНИЯ </a:t>
            </a:r>
            <a:r>
              <a:rPr lang="ru-RU" sz="2800" b="1" dirty="0" smtClean="0">
                <a:solidFill>
                  <a:srgbClr val="002060"/>
                </a:solidFill>
              </a:rPr>
              <a:t>ЗАВИСИТ ОТ ТЕМПЕРАТУРЫ И ВЛАЖНОСТИ ВОЗДУХА. ОНА </a:t>
            </a:r>
            <a:r>
              <a:rPr lang="ru-RU" sz="2800" b="1" u="sng" dirty="0" smtClean="0">
                <a:solidFill>
                  <a:srgbClr val="C00000"/>
                </a:solidFill>
              </a:rPr>
              <a:t>СНИЖАЕТСЯ</a:t>
            </a:r>
            <a:r>
              <a:rPr lang="ru-RU" sz="2800" b="1" dirty="0" smtClean="0">
                <a:solidFill>
                  <a:srgbClr val="002060"/>
                </a:solidFill>
              </a:rPr>
              <a:t> ПРИ  </a:t>
            </a:r>
            <a:r>
              <a:rPr lang="ru-RU" sz="2800" b="1" u="sng" dirty="0" smtClean="0">
                <a:solidFill>
                  <a:srgbClr val="C00000"/>
                </a:solidFill>
              </a:rPr>
              <a:t>НАСМОРКЕ</a:t>
            </a:r>
            <a:r>
              <a:rPr lang="ru-RU" sz="2800" b="1" dirty="0" smtClean="0">
                <a:solidFill>
                  <a:srgbClr val="002060"/>
                </a:solidFill>
              </a:rPr>
              <a:t> И НЕКОТОРЫХ ДРУГИХ ЗАБОЛЕВАНИЯХ.</a:t>
            </a:r>
            <a:endParaRPr lang="ru-RU" sz="2800" b="1" baseline="30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точки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00562" y="639847"/>
            <a:ext cx="3857781" cy="564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5214942" y="5357826"/>
            <a:ext cx="3071834" cy="857256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ТОЧКИ, ИСПОЛЬЗУЕМЫЕ ПРИ НАСМОРКЕ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857232"/>
            <a:ext cx="3071834" cy="1571636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В КИТАЕ ОЧЕНЬ РАСПРОСТРАНЁН ТОЧЕЧНЫЙ МАССАЖ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85852" y="571480"/>
            <a:ext cx="7000924" cy="1500198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ГЛАЗА</a:t>
            </a:r>
            <a:r>
              <a:rPr lang="ru-RU" sz="2800" b="1" dirty="0" smtClean="0">
                <a:solidFill>
                  <a:srgbClr val="002060"/>
                </a:solidFill>
              </a:rPr>
              <a:t>- ОРГАН ЗРЕНИЯ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ДАЮТ ЧЕЛОВЕКУ ИНФОРМАЦИИ В </a:t>
            </a:r>
            <a:r>
              <a:rPr lang="ru-RU" sz="2800" b="1" dirty="0" smtClean="0">
                <a:solidFill>
                  <a:srgbClr val="C00000"/>
                </a:solidFill>
              </a:rPr>
              <a:t>9 РАЗ  БОЛЬШЕ</a:t>
            </a:r>
            <a:r>
              <a:rPr lang="ru-RU" sz="2800" b="1" dirty="0" smtClean="0">
                <a:solidFill>
                  <a:srgbClr val="002060"/>
                </a:solidFill>
              </a:rPr>
              <a:t>, ЧЕМ  ДРУГИЕ ОРГАНЫ ЧУВСТВ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5de005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1538" y="2580692"/>
            <a:ext cx="1876414" cy="1988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Прямая со стрелкой 5"/>
          <p:cNvCxnSpPr/>
          <p:nvPr/>
        </p:nvCxnSpPr>
        <p:spPr>
          <a:xfrm rot="10800000">
            <a:off x="2643174" y="3571876"/>
            <a:ext cx="1500198" cy="7302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4000496" y="2928934"/>
            <a:ext cx="4429156" cy="162878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ГЛАЗНИЦЫ</a:t>
            </a:r>
            <a:r>
              <a:rPr lang="ru-RU" sz="2800" b="1" dirty="0" smtClean="0">
                <a:solidFill>
                  <a:srgbClr val="002060"/>
                </a:solidFill>
              </a:rPr>
              <a:t>- ВПАДИНЫ  ЧЕРЕПА, ГДЕ   НАХОДЯТСЯ ГЛАЗА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1928794" y="500042"/>
            <a:ext cx="5214974" cy="938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47699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00FFFF"/>
                  </a:outerShdw>
                </a:effectLst>
                <a:latin typeface="Times New Roman"/>
                <a:cs typeface="Times New Roman"/>
              </a:rPr>
              <a:t>Дыхательная гимнастика</a:t>
            </a:r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1071538" y="1928802"/>
            <a:ext cx="7127875" cy="11525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Impact"/>
              </a:rPr>
              <a:t>Подняться на носки  - вдох носом, </a:t>
            </a:r>
          </a:p>
          <a:p>
            <a:pPr algn="ctr"/>
            <a:r>
              <a:rPr lang="ru-RU" sz="3600" kern="10" dirty="0">
                <a:ln w="19050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Impact"/>
              </a:rPr>
              <a:t>опуститься – выдох ртом. 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-3049588" y="166052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785786" y="3929066"/>
            <a:ext cx="7558089" cy="2308324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(Это упражнение использовали ещё в Древнем Китае. </a:t>
            </a:r>
            <a:endParaRPr lang="ru-RU" sz="2400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Настрой 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такой: вдохнём все хорошее – радость, здоровье, хорошее настроение;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выдохнем все плохое – злость, зависть, гнев и т.д.) 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1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97896" y="1214422"/>
            <a:ext cx="3593187" cy="2790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3" name="Picture 3" descr="im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6764" y="1142984"/>
            <a:ext cx="3634329" cy="2809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14300" y="265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1285852" y="333375"/>
            <a:ext cx="6572296" cy="5952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777777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ОТОЛАРИНГОЛОГ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4429132"/>
            <a:ext cx="3071834" cy="1571636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ВРАЧ, ЗАНИМАЮЩИЙСЯ ЛЕЧЕНИЕМ ПРИ ЗАБОЛЕВАНИЯХ УХА И НОСА.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2290" name="Picture 2" descr="C:\Users\кал\Pictures\картинки\Анимация\больница\medical_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143380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57356" y="571480"/>
            <a:ext cx="6286544" cy="2214578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КОЖА</a:t>
            </a:r>
            <a:r>
              <a:rPr lang="ru-RU" sz="2800" b="1" dirty="0" smtClean="0">
                <a:solidFill>
                  <a:srgbClr val="002060"/>
                </a:solidFill>
              </a:rPr>
              <a:t>- ОРГАН ОСЯЗАНИЕ. </a:t>
            </a:r>
          </a:p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ОСЯЗАНИЕ-</a:t>
            </a:r>
            <a:r>
              <a:rPr lang="ru-RU" sz="2800" b="1" dirty="0" smtClean="0">
                <a:solidFill>
                  <a:srgbClr val="002060"/>
                </a:solidFill>
              </a:rPr>
              <a:t> РАСПОЗНАВАНИЕ ПРЕДМЕТОВ ПУТЁМ СОПРИКОСНОВЕНИЯ С НИМИ, НА ОЩУПЬ.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195" name="Picture 3" descr="C:\Users\кал\Pictures\картинки\Sample Pictures\ручки\HNDSHA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869160"/>
            <a:ext cx="3263187" cy="1146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Users\кал\Pictures\картинки\Sample Pictures\ручки\PE0072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212976"/>
            <a:ext cx="2430910" cy="1255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C:\Users\кал\Pictures\картинки\Sample Pictures\ручки\j0251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71876"/>
            <a:ext cx="1985068" cy="2066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57356" y="571480"/>
            <a:ext cx="6286544" cy="3500462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НЕРВНЫЕ  ОКОНЧАНИЯ </a:t>
            </a:r>
            <a:r>
              <a:rPr lang="ru-RU" sz="2800" b="1" dirty="0" smtClean="0">
                <a:solidFill>
                  <a:srgbClr val="002060"/>
                </a:solidFill>
              </a:rPr>
              <a:t>НА КОЖЕ ПОМОГАЮТ НАМ </a:t>
            </a:r>
            <a:r>
              <a:rPr lang="ru-RU" sz="2800" b="1" u="sng" dirty="0" smtClean="0">
                <a:solidFill>
                  <a:srgbClr val="C00000"/>
                </a:solidFill>
              </a:rPr>
              <a:t>ОЩУЩАТЬ</a:t>
            </a:r>
            <a:r>
              <a:rPr lang="ru-RU" sz="2800" b="1" dirty="0" smtClean="0">
                <a:solidFill>
                  <a:srgbClr val="002060"/>
                </a:solidFill>
              </a:rPr>
              <a:t> ТЁПЛОЕ И ХОЛОДНОЕ, МЯГКОЕ И ТВЁРДОЕ, ПУШИСТОЕ И КОЛЮЧЕЕ, СУХОЕ  И ВЛАЖНОЕ, ВОСПРИНИМАТЬ ЧУВСТВО БОЛИ.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кал\Pictures\картинки\Анимация\ёжики\5ююдз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929198"/>
            <a:ext cx="1235407" cy="1138240"/>
          </a:xfrm>
          <a:prstGeom prst="rect">
            <a:avLst/>
          </a:prstGeom>
          <a:noFill/>
        </p:spPr>
      </p:pic>
      <p:pic>
        <p:nvPicPr>
          <p:cNvPr id="10244" name="Picture 4" descr="C:\Users\кал\Pictures\картинки\Анимация\посуда\g3mf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857760"/>
            <a:ext cx="1143008" cy="966254"/>
          </a:xfrm>
          <a:prstGeom prst="rect">
            <a:avLst/>
          </a:prstGeom>
          <a:noFill/>
        </p:spPr>
      </p:pic>
      <p:pic>
        <p:nvPicPr>
          <p:cNvPr id="10245" name="Picture 5" descr="C:\Users\кал\Pictures\картинки\Анимация\посуда\k2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00438"/>
            <a:ext cx="1086353" cy="938214"/>
          </a:xfrm>
          <a:prstGeom prst="rect">
            <a:avLst/>
          </a:prstGeom>
          <a:noFill/>
        </p:spPr>
      </p:pic>
      <p:pic>
        <p:nvPicPr>
          <p:cNvPr id="10246" name="Picture 6" descr="C:\Users\кал\Pictures\картинки\Анимация\мишки\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286256"/>
            <a:ext cx="1562100" cy="1733550"/>
          </a:xfrm>
          <a:prstGeom prst="rect">
            <a:avLst/>
          </a:prstGeom>
          <a:noFill/>
        </p:spPr>
      </p:pic>
      <p:pic>
        <p:nvPicPr>
          <p:cNvPr id="10247" name="Picture 7" descr="C:\Users\кал\Pictures\картинки\Анимация\водоёмы\1244059641_2080180emgbdyh6sj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4214818"/>
            <a:ext cx="1571620" cy="2095493"/>
          </a:xfrm>
          <a:prstGeom prst="rect">
            <a:avLst/>
          </a:prstGeom>
          <a:noFill/>
        </p:spPr>
      </p:pic>
      <p:pic>
        <p:nvPicPr>
          <p:cNvPr id="10248" name="Picture 8" descr="C:\Users\кал\Pictures\картинки\Анимация\больница\med6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2500306"/>
            <a:ext cx="1041804" cy="714380"/>
          </a:xfrm>
          <a:prstGeom prst="rect">
            <a:avLst/>
          </a:prstGeom>
          <a:noFill/>
        </p:spPr>
      </p:pic>
      <p:pic>
        <p:nvPicPr>
          <p:cNvPr id="10252" name="Picture 12" descr="C:\Users\кал\Pictures\картинки\Анимация\диски\CD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1000108"/>
            <a:ext cx="717814" cy="660389"/>
          </a:xfrm>
          <a:prstGeom prst="rect">
            <a:avLst/>
          </a:prstGeom>
          <a:noFill/>
        </p:spPr>
      </p:pic>
      <p:pic>
        <p:nvPicPr>
          <p:cNvPr id="10254" name="Picture 14" descr="C:\Users\кал\Pictures\картинки\Анимация\еда\slad3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4286256"/>
            <a:ext cx="942975" cy="971550"/>
          </a:xfrm>
          <a:prstGeom prst="rect">
            <a:avLst/>
          </a:prstGeom>
          <a:noFill/>
        </p:spPr>
      </p:pic>
      <p:pic>
        <p:nvPicPr>
          <p:cNvPr id="10257" name="Picture 17" descr="C:\Users\кал\Pictures\картинки\Анимация\еда\8r4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868" y="5357826"/>
            <a:ext cx="762000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43042" y="1714488"/>
            <a:ext cx="6286544" cy="1714512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БОЛЬШЕ</a:t>
            </a:r>
            <a:r>
              <a:rPr lang="ru-RU" sz="2800" b="1" dirty="0" smtClean="0">
                <a:solidFill>
                  <a:srgbClr val="002060"/>
                </a:solidFill>
              </a:rPr>
              <a:t>  ВСЕГО НЕРВНЫХ ОКОНЧАНИЙ  НАХОДИТСЯ  </a:t>
            </a:r>
            <a:r>
              <a:rPr lang="ru-RU" sz="2800" b="1" dirty="0" smtClean="0">
                <a:solidFill>
                  <a:srgbClr val="C00000"/>
                </a:solidFill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ПОДУШЕЧКАХ</a:t>
            </a:r>
            <a:r>
              <a:rPr lang="ru-RU" sz="2800" b="1" dirty="0" smtClean="0">
                <a:solidFill>
                  <a:srgbClr val="002060"/>
                </a:solidFill>
              </a:rPr>
              <a:t> ПАЛЬЦЕВ </a:t>
            </a:r>
            <a:r>
              <a:rPr lang="ru-RU" sz="2800" b="1" dirty="0" smtClean="0">
                <a:solidFill>
                  <a:srgbClr val="C00000"/>
                </a:solidFill>
              </a:rPr>
              <a:t>РУК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кал\Pictures\картинки\Анимация\ручки\human2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714752"/>
            <a:ext cx="2525205" cy="18939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071934" y="1571612"/>
            <a:ext cx="4429156" cy="162878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БРОВИ</a:t>
            </a:r>
            <a:r>
              <a:rPr lang="ru-RU" sz="2800" b="1" dirty="0" smtClean="0">
                <a:solidFill>
                  <a:srgbClr val="002060"/>
                </a:solidFill>
              </a:rPr>
              <a:t>- ПРЕГРАЖДАЮТ ПУТЬ КАПЕЛЬКАМ ДОЖДЯ И ПОТА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00496" y="4214818"/>
            <a:ext cx="4429156" cy="1628780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РЕСНИЦЫ  И ВЕКИ</a:t>
            </a:r>
            <a:r>
              <a:rPr lang="ru-RU" sz="2800" b="1" dirty="0" smtClean="0">
                <a:solidFill>
                  <a:srgbClr val="002060"/>
                </a:solidFill>
              </a:rPr>
              <a:t>- ЗАЩИЩАЮТ ГЛАЗА ОТ ВЕТРА И ПЫЛИ, ОТ ЯРКОГО СВЕТА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9" name="Picture 4" descr="MPj04096540000[1]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4626" y="1428736"/>
            <a:ext cx="3071561" cy="2118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Прямая со стрелкой 3"/>
          <p:cNvCxnSpPr/>
          <p:nvPr/>
        </p:nvCxnSpPr>
        <p:spPr>
          <a:xfrm rot="10800000" flipV="1">
            <a:off x="3071802" y="2143116"/>
            <a:ext cx="1500198" cy="7143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1571604" y="1857364"/>
            <a:ext cx="2928958" cy="28575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V="1">
            <a:off x="3286116" y="3000372"/>
            <a:ext cx="1785950" cy="1214446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3" name="Picture 4" descr="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071942"/>
            <a:ext cx="2317888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6" name="Прямая со стрелкой 15"/>
          <p:cNvCxnSpPr/>
          <p:nvPr/>
        </p:nvCxnSpPr>
        <p:spPr>
          <a:xfrm rot="10800000" flipV="1">
            <a:off x="1785918" y="4429132"/>
            <a:ext cx="5000660" cy="57150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071934" y="2714620"/>
            <a:ext cx="4357718" cy="2786082"/>
          </a:xfrm>
          <a:prstGeom prst="roundRect">
            <a:avLst>
              <a:gd name="adj" fmla="val 377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МОРГАНИЕ  ВЕК-  </a:t>
            </a:r>
            <a:r>
              <a:rPr lang="ru-RU" sz="2800" b="1" dirty="0" smtClean="0">
                <a:solidFill>
                  <a:srgbClr val="002060"/>
                </a:solidFill>
              </a:rPr>
              <a:t>ЗАЩИЩАЕТ ГЛАЗА ОТ  ВЫСЫХАНИЯ.  ЧЕЛОВЕК  МОРГАЕТ ОКОЛО 20  РАЗ В МИНУТУ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кал\Pictures\картинки\Анимация\глазки\2504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200026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Прямая со стрелкой 3"/>
          <p:cNvCxnSpPr/>
          <p:nvPr/>
        </p:nvCxnSpPr>
        <p:spPr>
          <a:xfrm rot="10800000">
            <a:off x="2000232" y="1928802"/>
            <a:ext cx="2714644" cy="100013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-531813"/>
            <a:ext cx="304800" cy="304800"/>
          </a:xfrm>
          <a:prstGeom prst="rect">
            <a:avLst/>
          </a:prstGeom>
          <a:noFill/>
        </p:spPr>
      </p:pic>
      <p:pic>
        <p:nvPicPr>
          <p:cNvPr id="2050" name="Picture 2" descr="C:\Users\кал\Pictures\Рисунок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11968" y="571480"/>
            <a:ext cx="3090907" cy="166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кал\Pictures\Рисунок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13976" y="2928934"/>
            <a:ext cx="2621794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3714744" y="4286256"/>
            <a:ext cx="4857784" cy="1857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Глаза у человека бывают разные по цвету – карие, </a:t>
            </a:r>
            <a:r>
              <a:rPr lang="ru-RU" b="1" dirty="0" err="1" smtClean="0">
                <a:solidFill>
                  <a:srgbClr val="002060"/>
                </a:solidFill>
                <a:latin typeface="Arial Black" pitchFamily="34" charset="0"/>
              </a:rPr>
              <a:t>голубые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,  зеленые, но строение глаз у всех одинаковое.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кал\Pictures\человек\ш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2214554"/>
            <a:ext cx="3849565" cy="1228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9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л\Pictures\картинки\Sample Pictures\анатомия\eye\Scan1005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2" y="1643050"/>
            <a:ext cx="8113747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996</Words>
  <Application>Microsoft Office PowerPoint</Application>
  <PresentationFormat>Экран (4:3)</PresentationFormat>
  <Paragraphs>213</Paragraphs>
  <Slides>54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113</cp:revision>
  <dcterms:created xsi:type="dcterms:W3CDTF">2010-02-15T16:49:05Z</dcterms:created>
  <dcterms:modified xsi:type="dcterms:W3CDTF">2013-11-29T16:51:55Z</dcterms:modified>
</cp:coreProperties>
</file>