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A00C0-9CF4-44B7-AC0E-CCB69CE74501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5576F-0289-4E2A-B351-EF926A036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л\Pictures\картинки\Анимация\животные\10002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071546"/>
            <a:ext cx="1028700" cy="914400"/>
          </a:xfrm>
          <a:prstGeom prst="rect">
            <a:avLst/>
          </a:prstGeom>
          <a:noFill/>
        </p:spPr>
      </p:pic>
      <p:pic>
        <p:nvPicPr>
          <p:cNvPr id="1027" name="Picture 3" descr="C:\Users\кал\Pictures\картинки\Анимация\зайки\Заяц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5286388"/>
            <a:ext cx="1238250" cy="857250"/>
          </a:xfrm>
          <a:prstGeom prst="rect">
            <a:avLst/>
          </a:prstGeom>
          <a:noFill/>
        </p:spPr>
      </p:pic>
      <p:pic>
        <p:nvPicPr>
          <p:cNvPr id="1028" name="Picture 4" descr="C:\Users\кал\Pictures\картинки\Анимация\кошки\bb63b14eaf29de8ef97a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785794"/>
            <a:ext cx="1195385" cy="159384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57290" y="2214554"/>
            <a:ext cx="6659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3300"/>
                </a:solidFill>
                <a:latin typeface="Arial Black" pitchFamily="34" charset="0"/>
              </a:rPr>
              <a:t>РАЗВИТИЕ   ЖИВОТНЫХ</a:t>
            </a:r>
            <a:endParaRPr lang="ru-RU" sz="3600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1029" name="Picture 5" descr="C:\Users\кал\Pictures\картинки\Анимация\обезьянки\obez1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4071942"/>
            <a:ext cx="1371600" cy="1123950"/>
          </a:xfrm>
          <a:prstGeom prst="rect">
            <a:avLst/>
          </a:prstGeom>
          <a:noFill/>
        </p:spPr>
      </p:pic>
      <p:pic>
        <p:nvPicPr>
          <p:cNvPr id="1030" name="Picture 6" descr="C:\Users\кал\Pictures\картинки\Анимация\тигры\23415709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3714752"/>
            <a:ext cx="1580581" cy="231457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5000636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ОКРУЖАЮЩИЙ МИР, 3 КЛАСС</a:t>
            </a:r>
          </a:p>
          <a:p>
            <a:r>
              <a:rPr lang="ru-RU" sz="2400" b="1" dirty="0" smtClean="0"/>
              <a:t>УМК «ГАРМОНИЯ»</a:t>
            </a:r>
          </a:p>
          <a:p>
            <a:r>
              <a:rPr lang="ru-RU" sz="2400" b="1" dirty="0" smtClean="0"/>
              <a:t>МАРЧЕНКО Е.В.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14356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Arial Black" pitchFamily="34" charset="0"/>
              </a:rPr>
              <a:t>ЧЕМ ПРИМЕЧАТЕЛЬНО  КУРИНОЕ ЯЙЦО?</a:t>
            </a:r>
            <a:endParaRPr lang="ru-RU" sz="2400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9221" name="Picture 5" descr="C:\Users\кал\Pictures\картинки\Анимация\птички\Photo%2042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929066"/>
            <a:ext cx="2214578" cy="2037412"/>
          </a:xfrm>
          <a:prstGeom prst="rect">
            <a:avLst/>
          </a:prstGeom>
          <a:noFill/>
        </p:spPr>
      </p:pic>
      <p:pic>
        <p:nvPicPr>
          <p:cNvPr id="9223" name="Picture 7" descr="C:\Users\кал\Pictures\картинки\Анимация\еда\20lo8re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142984"/>
            <a:ext cx="1428760" cy="1428760"/>
          </a:xfrm>
          <a:prstGeom prst="rect">
            <a:avLst/>
          </a:prstGeom>
          <a:noFill/>
        </p:spPr>
      </p:pic>
      <p:pic>
        <p:nvPicPr>
          <p:cNvPr id="9224" name="Picture 8" descr="C:\Users\кал\Pictures\картинки\Анимация\птички\Photo%2013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2500306"/>
            <a:ext cx="1357322" cy="1208166"/>
          </a:xfrm>
          <a:prstGeom prst="rect">
            <a:avLst/>
          </a:prstGeom>
          <a:noFill/>
        </p:spPr>
      </p:pic>
      <p:pic>
        <p:nvPicPr>
          <p:cNvPr id="9225" name="Picture 9" descr="C:\Users\кал\Desktop\СКАНЕР\Scan10001 - копия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573156" y="1643050"/>
            <a:ext cx="2284771" cy="3071834"/>
          </a:xfrm>
          <a:prstGeom prst="rect">
            <a:avLst/>
          </a:prstGeom>
          <a:noFill/>
        </p:spPr>
      </p:pic>
      <p:sp>
        <p:nvSpPr>
          <p:cNvPr id="11" name="Скругленная прямоугольная выноска 10"/>
          <p:cNvSpPr/>
          <p:nvPr/>
        </p:nvSpPr>
        <p:spPr>
          <a:xfrm>
            <a:off x="714348" y="4643446"/>
            <a:ext cx="1857388" cy="642942"/>
          </a:xfrm>
          <a:prstGeom prst="wedgeRoundRectCallout">
            <a:avLst>
              <a:gd name="adj1" fmla="val 20825"/>
              <a:gd name="adj2" fmla="val -207088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  <a:latin typeface="Arial Black" pitchFamily="34" charset="0"/>
              </a:rPr>
              <a:t>ЗАРОДЫШ</a:t>
            </a: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3357554" y="4857760"/>
            <a:ext cx="1643074" cy="571504"/>
          </a:xfrm>
          <a:prstGeom prst="wedgeRoundRectCallout">
            <a:avLst>
              <a:gd name="adj1" fmla="val -41824"/>
              <a:gd name="adj2" fmla="val -218447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  <a:latin typeface="Arial Black" pitchFamily="34" charset="0"/>
              </a:rPr>
              <a:t>БЕЛОК</a:t>
            </a: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3071802" y="1357298"/>
            <a:ext cx="1785950" cy="571504"/>
          </a:xfrm>
          <a:prstGeom prst="wedgeRoundRectCallout">
            <a:avLst>
              <a:gd name="adj1" fmla="val -40071"/>
              <a:gd name="adj2" fmla="val 97285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  <a:latin typeface="Arial Black" pitchFamily="34" charset="0"/>
              </a:rPr>
              <a:t>СКОРЛУПА</a:t>
            </a: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785786" y="1285860"/>
            <a:ext cx="1643074" cy="571504"/>
          </a:xfrm>
          <a:prstGeom prst="wedgeRoundRectCallout">
            <a:avLst>
              <a:gd name="adj1" fmla="val 45736"/>
              <a:gd name="adj2" fmla="val 176217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  <a:latin typeface="Arial Black" pitchFamily="34" charset="0"/>
              </a:rPr>
              <a:t>ЖЕЛТОК</a:t>
            </a: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714356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Arial Black" pitchFamily="34" charset="0"/>
              </a:rPr>
              <a:t>КАК  РАЗВИВАЮТСЯ РЫБЫ?</a:t>
            </a:r>
            <a:endParaRPr lang="ru-RU" sz="2400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214422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НЕРЕСТ</a:t>
            </a:r>
            <a:r>
              <a:rPr lang="ru-RU" sz="2400" b="1" dirty="0" smtClean="0">
                <a:solidFill>
                  <a:srgbClr val="002060"/>
                </a:solidFill>
                <a:latin typeface="Arial Black" pitchFamily="34" charset="0"/>
              </a:rPr>
              <a:t>- ПРОЦЕСС МЕТАНИЯ ИКРЫ У РЫБ.</a:t>
            </a:r>
            <a:endParaRPr lang="ru-RU" sz="24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85786" y="1785926"/>
            <a:ext cx="7643866" cy="1857388"/>
            <a:chOff x="857224" y="2857496"/>
            <a:chExt cx="7643866" cy="1857388"/>
          </a:xfrm>
        </p:grpSpPr>
        <p:pic>
          <p:nvPicPr>
            <p:cNvPr id="10242" name="Picture 2" descr="C:\Users\кал\Desktop\СКАНЕР\Scan10001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2976" y="2857496"/>
              <a:ext cx="6937352" cy="1428761"/>
            </a:xfrm>
            <a:prstGeom prst="rect">
              <a:avLst/>
            </a:prstGeom>
            <a:noFill/>
          </p:spPr>
        </p:pic>
        <p:sp>
          <p:nvSpPr>
            <p:cNvPr id="6" name="Скругленная прямоугольная выноска 5"/>
            <p:cNvSpPr/>
            <p:nvPr/>
          </p:nvSpPr>
          <p:spPr>
            <a:xfrm>
              <a:off x="857224" y="4071942"/>
              <a:ext cx="1643074" cy="571504"/>
            </a:xfrm>
            <a:prstGeom prst="wedgeRoundRectCallout">
              <a:avLst>
                <a:gd name="adj1" fmla="val -1012"/>
                <a:gd name="adj2" fmla="val -98981"/>
                <a:gd name="adj3" fmla="val 16667"/>
              </a:avLst>
            </a:prstGeom>
            <a:ln>
              <a:solidFill>
                <a:srgbClr val="00B05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3300"/>
                  </a:solidFill>
                  <a:latin typeface="Arial Black" pitchFamily="34" charset="0"/>
                </a:rPr>
                <a:t>ИКРИНКА</a:t>
              </a:r>
              <a:endParaRPr lang="ru-RU" b="1" dirty="0">
                <a:solidFill>
                  <a:srgbClr val="003300"/>
                </a:solidFill>
                <a:latin typeface="Arial Black" pitchFamily="34" charset="0"/>
              </a:endParaRPr>
            </a:p>
          </p:txBody>
        </p:sp>
        <p:sp>
          <p:nvSpPr>
            <p:cNvPr id="7" name="Скругленная прямоугольная выноска 6"/>
            <p:cNvSpPr/>
            <p:nvPr/>
          </p:nvSpPr>
          <p:spPr>
            <a:xfrm>
              <a:off x="2786050" y="4071942"/>
              <a:ext cx="1643074" cy="571504"/>
            </a:xfrm>
            <a:prstGeom prst="wedgeRoundRectCallout">
              <a:avLst>
                <a:gd name="adj1" fmla="val -1012"/>
                <a:gd name="adj2" fmla="val -98981"/>
                <a:gd name="adj3" fmla="val 16667"/>
              </a:avLst>
            </a:prstGeom>
            <a:ln>
              <a:solidFill>
                <a:srgbClr val="00B05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3300"/>
                  </a:solidFill>
                  <a:latin typeface="Arial Black" pitchFamily="34" charset="0"/>
                </a:rPr>
                <a:t>ЛИЧИНКА</a:t>
              </a:r>
              <a:endParaRPr lang="ru-RU" b="1" dirty="0">
                <a:solidFill>
                  <a:srgbClr val="003300"/>
                </a:solidFill>
                <a:latin typeface="Arial Black" pitchFamily="34" charset="0"/>
              </a:endParaRPr>
            </a:p>
          </p:txBody>
        </p:sp>
        <p:sp>
          <p:nvSpPr>
            <p:cNvPr id="8" name="Скругленная прямоугольная выноска 7"/>
            <p:cNvSpPr/>
            <p:nvPr/>
          </p:nvSpPr>
          <p:spPr>
            <a:xfrm>
              <a:off x="4786314" y="4143380"/>
              <a:ext cx="1643074" cy="571504"/>
            </a:xfrm>
            <a:prstGeom prst="wedgeRoundRectCallout">
              <a:avLst>
                <a:gd name="adj1" fmla="val -1012"/>
                <a:gd name="adj2" fmla="val -98981"/>
                <a:gd name="adj3" fmla="val 16667"/>
              </a:avLst>
            </a:prstGeom>
            <a:ln>
              <a:solidFill>
                <a:srgbClr val="00B05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3300"/>
                  </a:solidFill>
                  <a:latin typeface="Arial Black" pitchFamily="34" charset="0"/>
                </a:rPr>
                <a:t>МАЛЬКИ</a:t>
              </a:r>
              <a:endParaRPr lang="ru-RU" b="1" dirty="0">
                <a:solidFill>
                  <a:srgbClr val="003300"/>
                </a:solidFill>
                <a:latin typeface="Arial Black" pitchFamily="34" charset="0"/>
              </a:endParaRPr>
            </a:p>
          </p:txBody>
        </p:sp>
        <p:sp>
          <p:nvSpPr>
            <p:cNvPr id="9" name="Скругленная прямоугольная выноска 8"/>
            <p:cNvSpPr/>
            <p:nvPr/>
          </p:nvSpPr>
          <p:spPr>
            <a:xfrm>
              <a:off x="6643702" y="4143380"/>
              <a:ext cx="1857388" cy="571504"/>
            </a:xfrm>
            <a:prstGeom prst="wedgeRoundRectCallout">
              <a:avLst>
                <a:gd name="adj1" fmla="val -1012"/>
                <a:gd name="adj2" fmla="val -98981"/>
                <a:gd name="adj3" fmla="val 16667"/>
              </a:avLst>
            </a:prstGeom>
            <a:ln>
              <a:solidFill>
                <a:srgbClr val="00B05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3300"/>
                  </a:solidFill>
                  <a:latin typeface="Arial Black" pitchFamily="34" charset="0"/>
                </a:rPr>
                <a:t>ВЗРОСЛАЯ РЫБА</a:t>
              </a:r>
              <a:endParaRPr lang="ru-RU" b="1" dirty="0">
                <a:solidFill>
                  <a:srgbClr val="003300"/>
                </a:solidFill>
                <a:latin typeface="Arial Black" pitchFamily="34" charset="0"/>
              </a:endParaRPr>
            </a:p>
          </p:txBody>
        </p:sp>
      </p:grpSp>
      <p:pic>
        <p:nvPicPr>
          <p:cNvPr id="1026" name="Picture 2" descr="C:\Users\кал\Desktop\СКАНЕР\ИКРА И ЛИЧИНКИ ФОРЕЛИ.JPG"/>
          <p:cNvPicPr>
            <a:picLocks noChangeAspect="1" noChangeArrowheads="1"/>
          </p:cNvPicPr>
          <p:nvPr/>
        </p:nvPicPr>
        <p:blipFill>
          <a:blip r:embed="rId3"/>
          <a:srcRect l="5556" t="9988" r="5555" b="10912"/>
          <a:stretch>
            <a:fillRect/>
          </a:stretch>
        </p:blipFill>
        <p:spPr bwMode="auto">
          <a:xfrm rot="5400000">
            <a:off x="3030586" y="3970282"/>
            <a:ext cx="2725638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Скругленная прямоугольная выноска 11"/>
          <p:cNvSpPr/>
          <p:nvPr/>
        </p:nvSpPr>
        <p:spPr>
          <a:xfrm>
            <a:off x="6072198" y="4857760"/>
            <a:ext cx="1643074" cy="571504"/>
          </a:xfrm>
          <a:prstGeom prst="wedgeRoundRectCallout">
            <a:avLst>
              <a:gd name="adj1" fmla="val -121220"/>
              <a:gd name="adj2" fmla="val -92580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  <a:latin typeface="Arial Black" pitchFamily="34" charset="0"/>
              </a:rPr>
              <a:t>ЛИЧИНКА ФОРЕЛИ</a:t>
            </a: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1027" name="Picture 3" descr="C:\Users\кал\Pictures\картинки\Sample Pictures\еда\pr_ikra.jpg"/>
          <p:cNvPicPr>
            <a:picLocks noChangeAspect="1" noChangeArrowheads="1"/>
          </p:cNvPicPr>
          <p:nvPr/>
        </p:nvPicPr>
        <p:blipFill>
          <a:blip r:embed="rId4"/>
          <a:srcRect l="11257" t="20916" r="13579" b="10456"/>
          <a:stretch>
            <a:fillRect/>
          </a:stretch>
        </p:blipFill>
        <p:spPr bwMode="auto">
          <a:xfrm>
            <a:off x="928662" y="3571876"/>
            <a:ext cx="1643074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Скругленная прямоугольная выноска 10"/>
          <p:cNvSpPr/>
          <p:nvPr/>
        </p:nvSpPr>
        <p:spPr>
          <a:xfrm>
            <a:off x="1000100" y="5072074"/>
            <a:ext cx="1643074" cy="571504"/>
          </a:xfrm>
          <a:prstGeom prst="wedgeRoundRectCallout">
            <a:avLst>
              <a:gd name="adj1" fmla="val 110292"/>
              <a:gd name="adj2" fmla="val -109648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  <a:latin typeface="Arial Black" pitchFamily="34" charset="0"/>
              </a:rPr>
              <a:t>ИКРИНКА</a:t>
            </a:r>
          </a:p>
          <a:p>
            <a:pPr algn="ctr"/>
            <a:r>
              <a:rPr lang="ru-RU" b="1" dirty="0" smtClean="0">
                <a:solidFill>
                  <a:srgbClr val="003300"/>
                </a:solidFill>
                <a:latin typeface="Arial Black" pitchFamily="34" charset="0"/>
              </a:rPr>
              <a:t>ФОРЕЛИ</a:t>
            </a: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Arial Black" pitchFamily="34" charset="0"/>
              </a:rPr>
              <a:t>КАК  РАЗВИВАЕТСЯ ЛЯГУШКА?</a:t>
            </a:r>
            <a:endParaRPr lang="ru-RU" sz="2400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11266" name="Picture 2" descr="C:\Users\кал\Desktop\СКАНЕР\Scan10001 - копия (3)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45307" y="2214554"/>
            <a:ext cx="7181916" cy="2516877"/>
          </a:xfrm>
          <a:prstGeom prst="rect">
            <a:avLst/>
          </a:prstGeom>
          <a:noFill/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857224" y="4714884"/>
            <a:ext cx="1643074" cy="571504"/>
          </a:xfrm>
          <a:prstGeom prst="wedgeRoundRectCallout">
            <a:avLst>
              <a:gd name="adj1" fmla="val -1012"/>
              <a:gd name="adj2" fmla="val -98981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  <a:latin typeface="Arial Black" pitchFamily="34" charset="0"/>
              </a:rPr>
              <a:t>ИКРИНКА</a:t>
            </a: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785786" y="1571612"/>
            <a:ext cx="1643074" cy="571504"/>
          </a:xfrm>
          <a:prstGeom prst="wedgeRoundRectCallout">
            <a:avLst>
              <a:gd name="adj1" fmla="val 33121"/>
              <a:gd name="adj2" fmla="val 101551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  <a:latin typeface="Arial Black" pitchFamily="34" charset="0"/>
              </a:rPr>
              <a:t>ЛИЧИНКА</a:t>
            </a: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6072198" y="1571612"/>
            <a:ext cx="2286016" cy="571504"/>
          </a:xfrm>
          <a:prstGeom prst="wedgeRoundRectCallout">
            <a:avLst>
              <a:gd name="adj1" fmla="val -9545"/>
              <a:gd name="adj2" fmla="val 97284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  <a:latin typeface="Arial Black" pitchFamily="34" charset="0"/>
              </a:rPr>
              <a:t>ГОЛОВАСТИК</a:t>
            </a: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6072198" y="4929198"/>
            <a:ext cx="2428892" cy="571504"/>
          </a:xfrm>
          <a:prstGeom prst="wedgeRoundRectCallout">
            <a:avLst>
              <a:gd name="adj1" fmla="val -13561"/>
              <a:gd name="adj2" fmla="val -109648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  <a:latin typeface="Arial Black" pitchFamily="34" charset="0"/>
              </a:rPr>
              <a:t>ГОЛОВАСТИТК</a:t>
            </a: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3428992" y="2357430"/>
            <a:ext cx="2286016" cy="571504"/>
          </a:xfrm>
          <a:prstGeom prst="wedgeRoundRectCallout">
            <a:avLst>
              <a:gd name="adj1" fmla="val -3510"/>
              <a:gd name="adj2" fmla="val 110084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  <a:latin typeface="Arial Black" pitchFamily="34" charset="0"/>
              </a:rPr>
              <a:t>ЛЯГУШОНОК</a:t>
            </a: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 flipH="1" flipV="1">
            <a:off x="-321106" y="3392884"/>
            <a:ext cx="2500330" cy="79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428860" y="1714488"/>
            <a:ext cx="3643338" cy="158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6786578" y="3500438"/>
            <a:ext cx="2786082" cy="7143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1"/>
          </p:cNvCxnSpPr>
          <p:nvPr/>
        </p:nvCxnSpPr>
        <p:spPr>
          <a:xfrm rot="10800000">
            <a:off x="5357818" y="2928934"/>
            <a:ext cx="714380" cy="228601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571612"/>
            <a:ext cx="66415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3300"/>
                </a:solidFill>
                <a:latin typeface="Arial Black" pitchFamily="34" charset="0"/>
              </a:rPr>
              <a:t>ПОЯВЛЕНИЕ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ПОТОМСТВА</a:t>
            </a:r>
            <a:r>
              <a:rPr lang="ru-RU" sz="2800" b="1" dirty="0" smtClean="0">
                <a:solidFill>
                  <a:srgbClr val="003300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003300"/>
                </a:solidFill>
                <a:latin typeface="Arial Black" pitchFamily="34" charset="0"/>
              </a:rPr>
              <a:t>У БОЛЬШИНСТВА ЖИВОТНЫХ  </a:t>
            </a:r>
          </a:p>
          <a:p>
            <a:pPr algn="ctr"/>
            <a:r>
              <a:rPr lang="ru-RU" sz="2800" b="1" dirty="0" smtClean="0">
                <a:solidFill>
                  <a:srgbClr val="003300"/>
                </a:solidFill>
                <a:latin typeface="Arial Black" pitchFamily="34" charset="0"/>
              </a:rPr>
              <a:t>ПРОИСХОДИТ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ВЕСНОЙ</a:t>
            </a:r>
            <a:r>
              <a:rPr lang="ru-RU" sz="2800" b="1" dirty="0" smtClean="0">
                <a:solidFill>
                  <a:srgbClr val="003300"/>
                </a:solidFill>
                <a:latin typeface="Arial Black" pitchFamily="34" charset="0"/>
              </a:rPr>
              <a:t>.</a:t>
            </a:r>
            <a:endParaRPr lang="ru-RU" sz="2800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2051" name="Picture 3" descr="C:\Users\кал\Pictures\картинки\Sample Pictures\животные\львы\00014614.jpg"/>
          <p:cNvPicPr>
            <a:picLocks noChangeAspect="1" noChangeArrowheads="1"/>
          </p:cNvPicPr>
          <p:nvPr/>
        </p:nvPicPr>
        <p:blipFill>
          <a:blip r:embed="rId2"/>
          <a:srcRect l="4237" t="7750" r="9596" b="12169"/>
          <a:stretch>
            <a:fillRect/>
          </a:stretch>
        </p:blipFill>
        <p:spPr bwMode="auto">
          <a:xfrm>
            <a:off x="3071802" y="3286124"/>
            <a:ext cx="2928958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14356"/>
            <a:ext cx="72987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МЛЕКОПИТАЮЩИЕ: </a:t>
            </a:r>
          </a:p>
          <a:p>
            <a:pPr algn="ctr"/>
            <a:r>
              <a:rPr lang="ru-RU" sz="2800" b="1" dirty="0" smtClean="0">
                <a:solidFill>
                  <a:srgbClr val="003300"/>
                </a:solidFill>
                <a:latin typeface="Arial Black" pitchFamily="34" charset="0"/>
              </a:rPr>
              <a:t>РОЖДАЮТ  ДЕТНЫШЕЙ</a:t>
            </a:r>
          </a:p>
          <a:p>
            <a:r>
              <a:rPr lang="ru-RU" sz="2800" b="1" dirty="0" smtClean="0">
                <a:solidFill>
                  <a:srgbClr val="003300"/>
                </a:solidFill>
                <a:latin typeface="Arial Black" pitchFamily="34" charset="0"/>
              </a:rPr>
              <a:t> И ВЫКАРМЛИВАЮТ ИХ МОЛОКОМ</a:t>
            </a:r>
            <a:endParaRPr lang="ru-RU" sz="2800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3075" name="Picture 3" descr="C:\Users\кал\Pictures\картинки\Sample Pictures\животные\лисы\Fox 5.jpg"/>
          <p:cNvPicPr>
            <a:picLocks noChangeAspect="1" noChangeArrowheads="1"/>
          </p:cNvPicPr>
          <p:nvPr/>
        </p:nvPicPr>
        <p:blipFill>
          <a:blip r:embed="rId2"/>
          <a:srcRect l="3890" t="6982" r="15930" b="16214"/>
          <a:stretch>
            <a:fillRect/>
          </a:stretch>
        </p:blipFill>
        <p:spPr bwMode="auto">
          <a:xfrm>
            <a:off x="3000363" y="3500438"/>
            <a:ext cx="2454869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 descr="C:\Users\кал\Pictures\картинки\Sample Pictures\животные\львы\00014867.jpg"/>
          <p:cNvPicPr>
            <a:picLocks noChangeAspect="1" noChangeArrowheads="1"/>
          </p:cNvPicPr>
          <p:nvPr/>
        </p:nvPicPr>
        <p:blipFill>
          <a:blip r:embed="rId3"/>
          <a:srcRect l="4529" t="7923" r="12778" b="16813"/>
          <a:stretch>
            <a:fillRect/>
          </a:stretch>
        </p:blipFill>
        <p:spPr bwMode="auto">
          <a:xfrm>
            <a:off x="857223" y="2071678"/>
            <a:ext cx="2526649" cy="1714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 descr="C:\Users\кал\Pictures\картинки\Sample Pictures\животные\олени\deer.gif"/>
          <p:cNvPicPr>
            <a:picLocks noChangeAspect="1" noChangeArrowheads="1"/>
          </p:cNvPicPr>
          <p:nvPr/>
        </p:nvPicPr>
        <p:blipFill>
          <a:blip r:embed="rId4"/>
          <a:srcRect l="5582" t="10620" r="13062" b="15043"/>
          <a:stretch>
            <a:fillRect/>
          </a:stretch>
        </p:blipFill>
        <p:spPr bwMode="auto">
          <a:xfrm>
            <a:off x="5500694" y="4214818"/>
            <a:ext cx="3010601" cy="21800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7" name="Picture 5" descr="C:\Users\кал\Pictures\картинки\Sample Pictures\обитатели воды\киты\077.jpg"/>
          <p:cNvPicPr>
            <a:picLocks noChangeAspect="1" noChangeArrowheads="1"/>
          </p:cNvPicPr>
          <p:nvPr/>
        </p:nvPicPr>
        <p:blipFill>
          <a:blip r:embed="rId5"/>
          <a:srcRect l="5307" t="6846" r="10609" b="17853"/>
          <a:stretch>
            <a:fillRect/>
          </a:stretch>
        </p:blipFill>
        <p:spPr bwMode="auto">
          <a:xfrm>
            <a:off x="5429256" y="2062460"/>
            <a:ext cx="2730880" cy="19380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8" name="Picture 6" descr="C:\Users\кал\Pictures\картинки\Sample Pictures\животные\медведи\00015606.jpg"/>
          <p:cNvPicPr>
            <a:picLocks noChangeAspect="1" noChangeArrowheads="1"/>
          </p:cNvPicPr>
          <p:nvPr/>
        </p:nvPicPr>
        <p:blipFill>
          <a:blip r:embed="rId6"/>
          <a:srcRect l="8333" t="4254" r="20833" b="13631"/>
          <a:stretch>
            <a:fillRect/>
          </a:stretch>
        </p:blipFill>
        <p:spPr bwMode="auto">
          <a:xfrm>
            <a:off x="928662" y="3786190"/>
            <a:ext cx="1714512" cy="27230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14356"/>
            <a:ext cx="74029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ПРЕСМЫКАЮЩИЕСЯ И ПТИЦЫ: </a:t>
            </a:r>
          </a:p>
          <a:p>
            <a:pPr algn="ctr"/>
            <a:r>
              <a:rPr lang="ru-RU" sz="2800" b="1" dirty="0" smtClean="0">
                <a:solidFill>
                  <a:srgbClr val="003300"/>
                </a:solidFill>
                <a:latin typeface="Arial Black" pitchFamily="34" charset="0"/>
              </a:rPr>
              <a:t>ПОТОМСТВО ПОЯВЛЯЕТСЯ ИЗ ЯИЦ</a:t>
            </a:r>
            <a:endParaRPr lang="ru-RU" sz="2800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4098" name="Picture 2" descr="C:\Users\кал\Pictures\картинки\Sample Pictures\обитатели воды\черепахи\ЭЮЮБ.jpg"/>
          <p:cNvPicPr>
            <a:picLocks noChangeAspect="1" noChangeArrowheads="1"/>
          </p:cNvPicPr>
          <p:nvPr/>
        </p:nvPicPr>
        <p:blipFill>
          <a:blip r:embed="rId2"/>
          <a:srcRect l="8602" t="7407" r="14516" b="18519"/>
          <a:stretch>
            <a:fillRect/>
          </a:stretch>
        </p:blipFill>
        <p:spPr bwMode="auto">
          <a:xfrm>
            <a:off x="1142976" y="1714488"/>
            <a:ext cx="2878951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 descr="C:\Users\кал\Pictures\картинки\Sample Pictures\обитатели воды\крокодилы\00013790.jpg"/>
          <p:cNvPicPr>
            <a:picLocks noChangeAspect="1" noChangeArrowheads="1"/>
          </p:cNvPicPr>
          <p:nvPr/>
        </p:nvPicPr>
        <p:blipFill>
          <a:blip r:embed="rId3"/>
          <a:srcRect l="6488" t="7910" r="12103" b="16949"/>
          <a:stretch>
            <a:fillRect/>
          </a:stretch>
        </p:blipFill>
        <p:spPr bwMode="auto">
          <a:xfrm>
            <a:off x="928662" y="4143380"/>
            <a:ext cx="3162071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1" name="Picture 5" descr="C:\Users\кал\Pictures\картинки\Sample Pictures\птицы\00014044.JPG"/>
          <p:cNvPicPr>
            <a:picLocks noChangeAspect="1" noChangeArrowheads="1"/>
          </p:cNvPicPr>
          <p:nvPr/>
        </p:nvPicPr>
        <p:blipFill>
          <a:blip r:embed="rId4"/>
          <a:srcRect l="10790" t="8399" r="15193" b="20209"/>
          <a:stretch>
            <a:fillRect/>
          </a:stretch>
        </p:blipFill>
        <p:spPr bwMode="auto">
          <a:xfrm>
            <a:off x="5572132" y="4286256"/>
            <a:ext cx="3126463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C:\Users\кал\Pictures\картинки\Sample Pictures\обитатели воды\змеи\snake1.jpg"/>
          <p:cNvPicPr>
            <a:picLocks noChangeAspect="1" noChangeArrowheads="1"/>
          </p:cNvPicPr>
          <p:nvPr/>
        </p:nvPicPr>
        <p:blipFill>
          <a:blip r:embed="rId5"/>
          <a:srcRect l="10714" t="5621" r="17857" b="10529"/>
          <a:stretch>
            <a:fillRect/>
          </a:stretch>
        </p:blipFill>
        <p:spPr bwMode="auto">
          <a:xfrm>
            <a:off x="4214810" y="1928801"/>
            <a:ext cx="1928826" cy="28774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14356"/>
            <a:ext cx="78774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НАСЕКОМЫЕ </a:t>
            </a:r>
          </a:p>
          <a:p>
            <a:pPr algn="ctr"/>
            <a:r>
              <a:rPr lang="ru-RU" sz="2800" b="1" dirty="0" smtClean="0">
                <a:solidFill>
                  <a:srgbClr val="003300"/>
                </a:solidFill>
                <a:latin typeface="Arial Black" pitchFamily="34" charset="0"/>
              </a:rPr>
              <a:t>НЕСКОЛЬКО СТАДИЙ ПРЕВРАЩЕНИЙ</a:t>
            </a:r>
            <a:endParaRPr lang="ru-RU" sz="2800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3" name="Picture 5" descr="F:\ELENA\Nasekomie\gusenica.JPG"/>
          <p:cNvPicPr>
            <a:picLocks noChangeAspect="1" noChangeArrowheads="1"/>
          </p:cNvPicPr>
          <p:nvPr/>
        </p:nvPicPr>
        <p:blipFill>
          <a:blip r:embed="rId2"/>
          <a:srcRect l="7533" t="7143" r="12651" b="14286"/>
          <a:stretch>
            <a:fillRect/>
          </a:stretch>
        </p:blipFill>
        <p:spPr bwMode="auto">
          <a:xfrm>
            <a:off x="785786" y="1714488"/>
            <a:ext cx="2500330" cy="18968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4" descr="F:\ELENA\Nasekomie\111-danaus_plexipus2.JPG"/>
          <p:cNvPicPr>
            <a:picLocks noChangeAspect="1" noChangeArrowheads="1"/>
          </p:cNvPicPr>
          <p:nvPr/>
        </p:nvPicPr>
        <p:blipFill>
          <a:blip r:embed="rId3"/>
          <a:srcRect l="6444" t="7535" r="19450" b="12032"/>
          <a:stretch>
            <a:fillRect/>
          </a:stretch>
        </p:blipFill>
        <p:spPr bwMode="auto">
          <a:xfrm>
            <a:off x="3643306" y="1928802"/>
            <a:ext cx="1928826" cy="25997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5" descr="F:\ELENA\Nasekomie\Monarch-400_small.JPG"/>
          <p:cNvPicPr>
            <a:picLocks noChangeAspect="1" noChangeArrowheads="1"/>
          </p:cNvPicPr>
          <p:nvPr/>
        </p:nvPicPr>
        <p:blipFill>
          <a:blip r:embed="rId4"/>
          <a:srcRect l="5000" t="9978" r="13154" b="16851"/>
          <a:stretch>
            <a:fillRect/>
          </a:stretch>
        </p:blipFill>
        <p:spPr bwMode="auto">
          <a:xfrm>
            <a:off x="5783199" y="2214554"/>
            <a:ext cx="2717891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42910" y="3643314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3300"/>
                </a:solidFill>
                <a:latin typeface="Arial Black" pitchFamily="34" charset="0"/>
              </a:rPr>
              <a:t>ЛИЧИНКА БАБОЧКИ- ГУСЕНИЦА</a:t>
            </a: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4643446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3300"/>
                </a:solidFill>
                <a:latin typeface="Arial Black" pitchFamily="34" charset="0"/>
              </a:rPr>
              <a:t>КОКОН- ГУСЕНИЦА ПРЕВРАЩАЕТСЯ В БАБОЧКУ</a:t>
            </a: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2264" y="421481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3300"/>
                </a:solidFill>
                <a:latin typeface="Arial Black" pitchFamily="34" charset="0"/>
              </a:rPr>
              <a:t>БАБОЧКА</a:t>
            </a: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928670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Arial Black" pitchFamily="34" charset="0"/>
              </a:rPr>
              <a:t>У ЗВЕРЕЙ И ПТИЦ ПОТОМСТВО ПОЯВЛЯЕТСЯ В ТОЙ СРЕДЕ, ГДЕ ОНИ ОБИТАЮТ.</a:t>
            </a:r>
            <a:endParaRPr lang="ru-RU" sz="2400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5122" name="Picture 2" descr="C:\Users\кал\Pictures\картинки\Sample Pictures\животные\коровы\00014090.jpg"/>
          <p:cNvPicPr>
            <a:picLocks noChangeAspect="1" noChangeArrowheads="1"/>
          </p:cNvPicPr>
          <p:nvPr/>
        </p:nvPicPr>
        <p:blipFill>
          <a:blip r:embed="rId2"/>
          <a:srcRect l="8799" t="4463" r="14943" b="9747"/>
          <a:stretch>
            <a:fillRect/>
          </a:stretch>
        </p:blipFill>
        <p:spPr bwMode="auto">
          <a:xfrm>
            <a:off x="928662" y="2000240"/>
            <a:ext cx="2432294" cy="39290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3" name="Picture 3" descr="C:\Users\кал\Pictures\картинки\Sample Pictures\птицы\утка\00013931.jpg"/>
          <p:cNvPicPr>
            <a:picLocks noChangeAspect="1" noChangeArrowheads="1"/>
          </p:cNvPicPr>
          <p:nvPr/>
        </p:nvPicPr>
        <p:blipFill>
          <a:blip r:embed="rId3"/>
          <a:srcRect l="8962" t="9783" r="11515" b="16847"/>
          <a:stretch>
            <a:fillRect/>
          </a:stretch>
        </p:blipFill>
        <p:spPr bwMode="auto">
          <a:xfrm>
            <a:off x="3786182" y="2500306"/>
            <a:ext cx="4200554" cy="3000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928670"/>
            <a:ext cx="61436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Arial Black" pitchFamily="34" charset="0"/>
              </a:rPr>
              <a:t>СТРЕКОЗЫТ ЛЕТАЮТ И КОРМЯТСЯ В ВОЗДУХЕ, НО ПОТОМСТВО ОТКЛАДЫВАЮТ В ВОДОЁМ, ГДЕ ПРОИСХОДИТ ИХ РАЗВИТИЕ</a:t>
            </a:r>
            <a:endParaRPr lang="ru-RU" sz="2400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4" name="Picture 4" descr="strekoza_0254"/>
          <p:cNvPicPr>
            <a:picLocks noChangeAspect="1" noChangeArrowheads="1"/>
          </p:cNvPicPr>
          <p:nvPr/>
        </p:nvPicPr>
        <p:blipFill>
          <a:blip r:embed="rId2"/>
          <a:srcRect l="7619" t="12821" r="12791" b="15383"/>
          <a:stretch>
            <a:fillRect/>
          </a:stretch>
        </p:blipFill>
        <p:spPr bwMode="auto">
          <a:xfrm>
            <a:off x="2643174" y="2928934"/>
            <a:ext cx="4174020" cy="2921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73581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Arial Black" pitchFamily="34" charset="0"/>
              </a:rPr>
              <a:t>МНОГИЕ ЖИВОТНЫЕ ОБРАЗУЮТ СЕМЬЮ ИЗ САМЦА, САМКИ И ПОЯВИВШИХСЯ ДЕТЁНЫШЕЙ.ОНИ ИХ КОРМЯТ, УЧАТ ДОБЫВАТЬ ПИЩУ, СТРОИТЬ ЖИЛИЩЕ, СПАСАТЬСЯ ОТ ВРАГОВ.</a:t>
            </a:r>
            <a:endParaRPr lang="ru-RU" sz="2400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7170" name="Picture 2" descr="C:\Users\кал\Pictures\картинки\Sample Pictures\животные\лошади\00015193.jpg"/>
          <p:cNvPicPr>
            <a:picLocks noChangeAspect="1" noChangeArrowheads="1"/>
          </p:cNvPicPr>
          <p:nvPr/>
        </p:nvPicPr>
        <p:blipFill>
          <a:blip r:embed="rId2"/>
          <a:srcRect l="6405" t="8712" r="10673" b="15782"/>
          <a:stretch>
            <a:fillRect/>
          </a:stretch>
        </p:blipFill>
        <p:spPr bwMode="auto">
          <a:xfrm>
            <a:off x="428596" y="3000372"/>
            <a:ext cx="3830176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1" name="Picture 3" descr="C:\Users\кал\Pictures\картинки\Sample Pictures\животные\обезьяны\00016278.jpg"/>
          <p:cNvPicPr>
            <a:picLocks noChangeAspect="1" noChangeArrowheads="1"/>
          </p:cNvPicPr>
          <p:nvPr/>
        </p:nvPicPr>
        <p:blipFill>
          <a:blip r:embed="rId3"/>
          <a:srcRect l="5563" t="7547" r="9513" b="11950"/>
          <a:stretch>
            <a:fillRect/>
          </a:stretch>
        </p:blipFill>
        <p:spPr bwMode="auto">
          <a:xfrm>
            <a:off x="4714876" y="2928934"/>
            <a:ext cx="3935787" cy="2928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73581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Arial Black" pitchFamily="34" charset="0"/>
              </a:rPr>
              <a:t>У ОБЩЕСТВЕННЫХ НАСЕКОМЫХ СЕМЬИ МНОГОЧИСЛЕННЫЕ. В ПЧЕЛИНОЙ СЕМЬЕ ОДНА МАТКА, НО МНОГО РАБОЧИХ ПЧЁЛ, КОТОРЫЕ ЗАБОТЯТЬСЯ О ПОТОМСТВЕ.</a:t>
            </a:r>
            <a:endParaRPr lang="ru-RU" sz="2400" b="1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8194" name="Picture 2" descr="C:\Users\кал\Pictures\картинки\Sample Pictures\насекомые\00015902.jpg"/>
          <p:cNvPicPr>
            <a:picLocks noChangeAspect="1" noChangeArrowheads="1"/>
          </p:cNvPicPr>
          <p:nvPr/>
        </p:nvPicPr>
        <p:blipFill>
          <a:blip r:embed="rId2"/>
          <a:srcRect l="5389" t="6647" r="8880" b="11371"/>
          <a:stretch>
            <a:fillRect/>
          </a:stretch>
        </p:blipFill>
        <p:spPr bwMode="auto">
          <a:xfrm>
            <a:off x="2500298" y="2857496"/>
            <a:ext cx="4587478" cy="3143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168</Words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кал</cp:lastModifiedBy>
  <cp:revision>16</cp:revision>
  <dcterms:created xsi:type="dcterms:W3CDTF">2010-04-06T14:12:16Z</dcterms:created>
  <dcterms:modified xsi:type="dcterms:W3CDTF">2010-05-05T13:36:06Z</dcterms:modified>
</cp:coreProperties>
</file>