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3" r:id="rId18"/>
    <p:sldId id="274" r:id="rId19"/>
    <p:sldId id="272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687" autoAdjust="0"/>
  </p:normalViewPr>
  <p:slideViewPr>
    <p:cSldViewPr>
      <p:cViewPr varScale="1">
        <p:scale>
          <a:sx n="77" d="100"/>
          <a:sy n="77" d="100"/>
        </p:scale>
        <p:origin x="-2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л\Pictures\картинки\Sample Pictures\для фона\0_1bb9d_512890e0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1214422"/>
            <a:ext cx="5143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Comic Sans MS" pitchFamily="66" charset="0"/>
              </a:rPr>
              <a:t>РАЗВИТИЕ  ЦВЕТКОВЫХ РАСТЕНИЙ</a:t>
            </a:r>
            <a:endParaRPr lang="ru-RU" sz="4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4929198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rial Black" pitchFamily="34" charset="0"/>
              </a:rPr>
              <a:t>ОКРУЖАЮЩИЙ МИР, 3 КЛАСС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Arial Black" pitchFamily="34" charset="0"/>
              </a:rPr>
              <a:t>УМК «ГАРМОНИЯ»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Arial Black" pitchFamily="34" charset="0"/>
              </a:rPr>
              <a:t>МАРЧЕНКО Е.В.</a:t>
            </a:r>
            <a:endParaRPr lang="ru-RU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1027" name="Picture 3" descr="C:\Users\кал\Pictures\картинки\Анимация\цветы\petbarrow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5214950"/>
            <a:ext cx="2343150" cy="1771650"/>
          </a:xfrm>
          <a:prstGeom prst="rect">
            <a:avLst/>
          </a:prstGeom>
          <a:noFill/>
        </p:spPr>
      </p:pic>
      <p:pic>
        <p:nvPicPr>
          <p:cNvPr id="1028" name="Picture 4" descr="C:\Users\кал\Pictures\картинки\Анимация\цветы\petuniaboot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571876"/>
            <a:ext cx="1266825" cy="1447800"/>
          </a:xfrm>
          <a:prstGeom prst="rect">
            <a:avLst/>
          </a:prstGeom>
          <a:noFill/>
        </p:spPr>
      </p:pic>
      <p:pic>
        <p:nvPicPr>
          <p:cNvPr id="1029" name="Picture 5" descr="C:\Users\кал\Pictures\картинки\Анимация\цветы\fuchsiabasket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643314"/>
            <a:ext cx="1400175" cy="1514475"/>
          </a:xfrm>
          <a:prstGeom prst="rect">
            <a:avLst/>
          </a:prstGeom>
          <a:noFill/>
        </p:spPr>
      </p:pic>
      <p:pic>
        <p:nvPicPr>
          <p:cNvPr id="1030" name="Picture 6" descr="C:\Users\кал\Pictures\картинки\Анимация\цветы\flowerbasket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714356"/>
            <a:ext cx="1390650" cy="1466850"/>
          </a:xfrm>
          <a:prstGeom prst="rect">
            <a:avLst/>
          </a:prstGeom>
          <a:noFill/>
        </p:spPr>
      </p:pic>
      <p:pic>
        <p:nvPicPr>
          <p:cNvPr id="1031" name="Picture 7" descr="C:\Users\кал\Pictures\картинки\Анимация\цветы\bloem203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794" y="2357430"/>
            <a:ext cx="781050" cy="110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n10021 (2).T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428604"/>
            <a:ext cx="7658748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 descr="C:\Users\кал\Pictures\картинки\Анимация\цветы\fuchsiabaske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-214338"/>
            <a:ext cx="1400175" cy="1514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кал\Pictures\картинки\Анимация\цветы\fuchsiabaske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-214338"/>
            <a:ext cx="1400175" cy="15144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5720" y="142852"/>
            <a:ext cx="780213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ЛЕКАРСТВЕННЫЕ РАСТЕНИЯ</a:t>
            </a:r>
            <a:endParaRPr lang="ru-RU" sz="4000" b="1" dirty="0">
              <a:latin typeface="Comic Sans MS" pitchFamily="66" charset="0"/>
            </a:endParaRPr>
          </a:p>
        </p:txBody>
      </p:sp>
      <p:pic>
        <p:nvPicPr>
          <p:cNvPr id="4" name="Рисунок 3" descr="Scan10022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49" y="1071546"/>
            <a:ext cx="2243475" cy="1732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7" descr="Ромашки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1084640"/>
            <a:ext cx="1643074" cy="1968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кал\Pictures\картинки\Sample Pictures\цветы\полевые цветы\chereda.gif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42910" y="3546416"/>
            <a:ext cx="1822425" cy="2415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57158" y="2928934"/>
            <a:ext cx="276389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ПОДОРОЖНИК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6143644"/>
            <a:ext cx="159691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ЧЕРЕДА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868" y="3214686"/>
            <a:ext cx="162736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РОМАШКА </a:t>
            </a:r>
          </a:p>
          <a:p>
            <a:r>
              <a:rPr lang="ru-RU" b="1" dirty="0" smtClean="0">
                <a:latin typeface="Arial Black" pitchFamily="34" charset="0"/>
              </a:rPr>
              <a:t>АПТЕЧНАЯ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6446" y="3071810"/>
            <a:ext cx="209865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ЧИСТОТЕЛ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1033" name="Picture 9" descr="C:\Users\кал\Pictures\картинки\Sample Pictures\цветы\полевые цветы\чистотел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1000108"/>
            <a:ext cx="1640216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7" name="Picture 13" descr="C:\Users\кал\Pictures\картинки\Sample Pictures\цветы\полевые цветы\pпижма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000760" y="3673236"/>
            <a:ext cx="1754182" cy="2281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6072198" y="6143644"/>
            <a:ext cx="156164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ПИЖМА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1038" name="Picture 14" descr="C:\Users\кал\Pictures\картинки\Sample Pictures\цветы\полевые цветы\цикорий.BMP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127379" y="4000504"/>
            <a:ext cx="2482428" cy="2074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3571868" y="6143644"/>
            <a:ext cx="192232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ЦИКОРИЙ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кал\Pictures\картинки\Анимация\цветы\fuchsiabaske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-214338"/>
            <a:ext cx="1400175" cy="15144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214290"/>
            <a:ext cx="621195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ЯДОВИТЫЕ РАСТЕНИЯ</a:t>
            </a:r>
            <a:endParaRPr lang="ru-RU" sz="4000" b="1" dirty="0">
              <a:latin typeface="Comic Sans MS" pitchFamily="66" charset="0"/>
            </a:endParaRPr>
          </a:p>
        </p:txBody>
      </p:sp>
      <p:pic>
        <p:nvPicPr>
          <p:cNvPr id="3074" name="Picture 2" descr="C:\Users\кал\Pictures\фотографии\цветы\ландыш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472" y="1110653"/>
            <a:ext cx="2571768" cy="357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кал\Desktop\СКАНЕР\Scan100010002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655155" y="1142984"/>
            <a:ext cx="2851681" cy="2654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072198" y="1214422"/>
            <a:ext cx="261161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ЧЕРТОПОЛОХ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2050" name="Picture 2" descr="C:\Users\кал\Desktop\СКАНЕР\ЯГОДЫ ЛАНДЫША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64381" y="4500570"/>
            <a:ext cx="2387219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28662" y="4143380"/>
            <a:ext cx="185980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ЛАНДЫШ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2051" name="Picture 3" descr="C:\Users\кал\Desktop\СКАНЕР\ПАСЛЁН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872459" y="3857628"/>
            <a:ext cx="2993470" cy="2793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572000" y="5214950"/>
            <a:ext cx="164500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ПАСЛЁН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934121_Venerin_bashmachy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158" y="1700455"/>
            <a:ext cx="4357687" cy="2957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49989832_20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43504" y="2731652"/>
            <a:ext cx="3786187" cy="3466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572396" y="5786454"/>
            <a:ext cx="140615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ЛОТОС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1071546"/>
            <a:ext cx="403988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ВЕНЕРИН БАШМАЧОК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142852"/>
            <a:ext cx="634981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 </a:t>
            </a:r>
            <a:r>
              <a:rPr lang="ru-RU" sz="3200" b="1" dirty="0" smtClean="0">
                <a:latin typeface="Comic Sans MS" pitchFamily="66" charset="0"/>
              </a:rPr>
              <a:t>РАСТЕНИЯ КРАСНОЙ КНИГИ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14" name="Рисунок 13" descr="100120647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24" y="0"/>
            <a:ext cx="1857376" cy="2307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кал\Pictures\картинки\Sample Pictures\цветы\садовые цветы\пион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072074"/>
            <a:ext cx="1775626" cy="1225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2428860" y="5429264"/>
            <a:ext cx="205216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Arial Black" pitchFamily="34" charset="0"/>
              </a:rPr>
              <a:t>ПИОН </a:t>
            </a:r>
          </a:p>
          <a:p>
            <a:pPr algn="ctr"/>
            <a:r>
              <a:rPr lang="ru-RU" sz="1600" b="1" dirty="0" smtClean="0">
                <a:latin typeface="Arial Black" pitchFamily="34" charset="0"/>
              </a:rPr>
              <a:t>ДРЕВОВИДНЫЙ</a:t>
            </a:r>
            <a:endParaRPr lang="ru-RU" sz="16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кал\Pictures\картинки\Анимация\цветы\fuchsiabaske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-214338"/>
            <a:ext cx="1400175" cy="15144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5820824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ПОЧЕМУ РАСТЕНИЯ ОТНОСЯТ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 К ЖИВЫМ ОРГАНИЗМАМ?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1928802"/>
            <a:ext cx="567334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РАСТЕНИЯ</a:t>
            </a:r>
            <a:r>
              <a:rPr lang="ru-RU" sz="2400" b="1" dirty="0" smtClean="0">
                <a:latin typeface="Arial Black" pitchFamily="34" charset="0"/>
              </a:rPr>
              <a:t>- </a:t>
            </a:r>
            <a:r>
              <a:rPr lang="ru-RU" sz="2400" b="1" u="sng" dirty="0" smtClean="0">
                <a:latin typeface="Arial Black" pitchFamily="34" charset="0"/>
              </a:rPr>
              <a:t>ЖИВОЙ ОРГАНИЗМ</a:t>
            </a:r>
            <a:endParaRPr lang="ru-RU" sz="2400" b="1" u="sng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2857496"/>
            <a:ext cx="157927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ДЫШАТ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2928934"/>
            <a:ext cx="221727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ПИТАЮТСЯ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12" y="3000372"/>
            <a:ext cx="15376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РАСТУТ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3786190"/>
            <a:ext cx="329288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РАЗМНОЖАЮТСЯ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18" y="3786190"/>
            <a:ext cx="288893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РАЗВИВАЮТСЯ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кал\Pictures\картинки\Анимация\цветы\fuchsiabaske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-214338"/>
            <a:ext cx="1400175" cy="15144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357166"/>
            <a:ext cx="459452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ВИДЫ  РАСТЕНИЙ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285860"/>
            <a:ext cx="366158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Arial Black" pitchFamily="34" charset="0"/>
              </a:rPr>
              <a:t>ОДНОЛЕТНИЕ</a:t>
            </a:r>
          </a:p>
          <a:p>
            <a:r>
              <a:rPr lang="ru-RU" sz="2400" b="1" dirty="0" smtClean="0">
                <a:latin typeface="Arial Black" pitchFamily="34" charset="0"/>
              </a:rPr>
              <a:t>ОТМИРАЮТ К ЗИМЕ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1357298"/>
            <a:ext cx="395492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Arial Black" pitchFamily="34" charset="0"/>
              </a:rPr>
              <a:t>МНОГОЛЕТНИЕ</a:t>
            </a:r>
          </a:p>
          <a:p>
            <a:pPr algn="ctr"/>
            <a:r>
              <a:rPr lang="ru-RU" sz="2400" b="1" dirty="0" smtClean="0">
                <a:latin typeface="Arial Black" pitchFamily="34" charset="0"/>
              </a:rPr>
              <a:t>ЖИВУТ ДЕСЯТКИ,  </a:t>
            </a:r>
          </a:p>
          <a:p>
            <a:pPr algn="ctr"/>
            <a:r>
              <a:rPr lang="ru-RU" sz="2400" b="1" dirty="0" smtClean="0">
                <a:latin typeface="Arial Black" pitchFamily="34" charset="0"/>
              </a:rPr>
              <a:t>СОТНИ, ТЫСЯЧИ ЛЕТ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1026" name="Picture 2" descr="C:\Users\кал\Pictures\Рисунок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8879" y="2786058"/>
            <a:ext cx="4047044" cy="3214709"/>
          </a:xfrm>
          <a:prstGeom prst="rect">
            <a:avLst/>
          </a:prstGeom>
          <a:noFill/>
        </p:spPr>
      </p:pic>
      <p:pic>
        <p:nvPicPr>
          <p:cNvPr id="1027" name="Picture 3" descr="C:\Users\кал\Pictures\Рисунок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357430"/>
            <a:ext cx="406814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кал\Pictures\картинки\Анимация\цветы\fuchsiabaske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-214338"/>
            <a:ext cx="1400175" cy="151447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42844" y="142852"/>
            <a:ext cx="386035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ОРГАНЫ РАСТЕНИЯ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2051" name="Picture 3" descr="C:\Users\кал\Pictures\Рисунок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536" y="714356"/>
            <a:ext cx="4981354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кал\Pictures\картинки\Анимация\цветы\fuchsiabaske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-214338"/>
            <a:ext cx="1400175" cy="15144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214290"/>
            <a:ext cx="547617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КЛАССЫ РАСТЕНИЙ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428736"/>
            <a:ext cx="415209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Arial Black" pitchFamily="34" charset="0"/>
              </a:rPr>
              <a:t>ОДНОДОЛЬНЫЕ</a:t>
            </a:r>
          </a:p>
          <a:p>
            <a:pPr algn="ctr"/>
            <a:r>
              <a:rPr lang="ru-RU" sz="2400" b="1" dirty="0" smtClean="0">
                <a:latin typeface="Arial Black" pitchFamily="34" charset="0"/>
              </a:rPr>
              <a:t>СЕМЯ СОСТОИТ </a:t>
            </a:r>
          </a:p>
          <a:p>
            <a:pPr algn="ctr"/>
            <a:r>
              <a:rPr lang="ru-RU" sz="2400" b="1" dirty="0" smtClean="0">
                <a:latin typeface="Arial Black" pitchFamily="34" charset="0"/>
              </a:rPr>
              <a:t>ИЗ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ОДНОЙ</a:t>
            </a:r>
            <a:r>
              <a:rPr lang="ru-RU" sz="2400" b="1" dirty="0" smtClean="0">
                <a:latin typeface="Arial Black" pitchFamily="34" charset="0"/>
              </a:rPr>
              <a:t> СЕМЯДОЛИ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2" y="1428736"/>
            <a:ext cx="403347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Arial Black" pitchFamily="34" charset="0"/>
              </a:rPr>
              <a:t>ДВУДОЛЬНЫЕ</a:t>
            </a:r>
          </a:p>
          <a:p>
            <a:pPr algn="ctr"/>
            <a:r>
              <a:rPr lang="ru-RU" sz="2400" b="1" dirty="0" smtClean="0">
                <a:latin typeface="Arial Black" pitchFamily="34" charset="0"/>
              </a:rPr>
              <a:t>СЕМЯ СОСТОИТ </a:t>
            </a:r>
          </a:p>
          <a:p>
            <a:pPr algn="ctr"/>
            <a:r>
              <a:rPr lang="ru-RU" sz="2400" b="1" dirty="0" smtClean="0">
                <a:latin typeface="Arial Black" pitchFamily="34" charset="0"/>
              </a:rPr>
              <a:t>ИЗ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ДВУХ </a:t>
            </a:r>
            <a:r>
              <a:rPr lang="ru-RU" sz="2400" b="1" dirty="0" smtClean="0">
                <a:latin typeface="Arial Black" pitchFamily="34" charset="0"/>
              </a:rPr>
              <a:t>СЕМЯДОЛЕЙ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9218" name="Picture 2" descr="C:\Users\кал\Pictures\картинки\Sample Pictures\фрукты, овощи\Рисунок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928934"/>
            <a:ext cx="1832520" cy="1404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Users\кал\Pictures\картинки\Sample Pictures\фрукты, овощи\00e1fff13db9t.jpg"/>
          <p:cNvPicPr>
            <a:picLocks noChangeAspect="1" noChangeArrowheads="1"/>
          </p:cNvPicPr>
          <p:nvPr/>
        </p:nvPicPr>
        <p:blipFill>
          <a:blip r:embed="rId4"/>
          <a:srcRect r="1692" b="9919"/>
          <a:stretch>
            <a:fillRect/>
          </a:stretch>
        </p:blipFill>
        <p:spPr bwMode="auto">
          <a:xfrm>
            <a:off x="7215206" y="2928934"/>
            <a:ext cx="1356297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214942" y="4429132"/>
            <a:ext cx="136447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ГОРОХ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2330" y="4786322"/>
            <a:ext cx="168828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ФАСОЛЬ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9220" name="Picture 4" descr="C:\Users\кал\Pictures\картинки\Sample Pictures\фрукты, овощи\кукууза\кукуруза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857496"/>
            <a:ext cx="1812937" cy="1176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42910" y="4143380"/>
            <a:ext cx="192713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КУКУРУЗА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9221" name="Picture 5" descr="C:\Users\кал\Pictures\картинки\Sample Pictures\еда\pr_peas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143504" y="4929198"/>
            <a:ext cx="1428760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2" name="Picture 6" descr="C:\Users\кал\Pictures\картинки\Sample Pictures\еда\pr_corn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18338" y="4714884"/>
            <a:ext cx="1492217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3" name="Picture 7" descr="C:\Users\кал\Pictures\картинки\Sample Pictures\еда\j041045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26" y="2928934"/>
            <a:ext cx="1460597" cy="1673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714612" y="4643446"/>
            <a:ext cx="202170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ПШЕНИЦА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кал\Pictures\картинки\Анимация\цветы\fuchsiabaske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-214338"/>
            <a:ext cx="1400175" cy="1514475"/>
          </a:xfrm>
          <a:prstGeom prst="rect">
            <a:avLst/>
          </a:prstGeom>
          <a:noFill/>
        </p:spPr>
      </p:pic>
      <p:pic>
        <p:nvPicPr>
          <p:cNvPr id="10242" name="Picture 2" descr="C:\Users\кал\Desktop\СКАНЕР\Scan100010001 - копия - копия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00100" y="821233"/>
            <a:ext cx="1571636" cy="3143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5" name="Picture 5" descr="C:\Users\кал\Desktop\СКАНЕР\Scan100010001 - копия - копия (2)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311468" y="785794"/>
            <a:ext cx="3164268" cy="3179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57158" y="4214818"/>
            <a:ext cx="314327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Arial Black" pitchFamily="34" charset="0"/>
              </a:rPr>
              <a:t>ОДНОДОЛЬНОЕ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СЕМЯ КУКУРУЗЫ</a:t>
            </a:r>
            <a:endParaRPr lang="ru-RU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7686" y="4286256"/>
            <a:ext cx="314327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Arial Black" pitchFamily="34" charset="0"/>
              </a:rPr>
              <a:t>ДВУДОЛЬНОЕ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СЕМЯ ФАСОЛИ</a:t>
            </a:r>
            <a:endParaRPr lang="ru-RU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85728"/>
            <a:ext cx="452559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С ЧЕГО НАЧИНАЕТСЯ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 РАЗВИТИЕ РАСТЕНИЯ?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3" name="Picture 5" descr="C:\Users\кал\Pictures\картинки\Анимация\цветы\fuchsiabaske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-214338"/>
            <a:ext cx="1400175" cy="15144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28926" y="2786058"/>
            <a:ext cx="314327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Arial Black" pitchFamily="34" charset="0"/>
              </a:rPr>
              <a:t>ЗАРОДЫШ</a:t>
            </a:r>
            <a:endParaRPr lang="ru-RU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142976" y="1928802"/>
            <a:ext cx="6649590" cy="3857652"/>
            <a:chOff x="1142976" y="1928802"/>
            <a:chExt cx="6649590" cy="3857652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1142976" y="1928802"/>
              <a:ext cx="6649590" cy="3857652"/>
              <a:chOff x="1142976" y="1928802"/>
              <a:chExt cx="6649590" cy="3857652"/>
            </a:xfrm>
          </p:grpSpPr>
          <p:pic>
            <p:nvPicPr>
              <p:cNvPr id="8195" name="Picture 3" descr="C:\Users\кал\Desktop\СКАНЕР\Scan100010001 - копия - копия (3)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42976" y="1928802"/>
                <a:ext cx="6649590" cy="385765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chemeClr val="accent4">
                    <a:lumMod val="20000"/>
                    <a:lumOff val="80000"/>
                  </a:schemeClr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1785918" y="4071942"/>
                <a:ext cx="1214446" cy="857256"/>
              </a:xfrm>
              <a:prstGeom prst="line">
                <a:avLst/>
              </a:prstGeom>
              <a:ln w="571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rot="10800000" flipV="1">
                <a:off x="5786446" y="4429132"/>
                <a:ext cx="928694" cy="642942"/>
              </a:xfrm>
              <a:prstGeom prst="line">
                <a:avLst/>
              </a:prstGeom>
              <a:ln w="571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>
              <a:xfrm>
                <a:off x="2928926" y="4786322"/>
                <a:ext cx="3143272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u="sng" dirty="0" smtClean="0">
                    <a:solidFill>
                      <a:srgbClr val="7030A0"/>
                    </a:solidFill>
                    <a:latin typeface="Arial Black" pitchFamily="34" charset="0"/>
                  </a:rPr>
                  <a:t>СЕМЯДОЛИ</a:t>
                </a:r>
                <a:endParaRPr lang="ru-RU" sz="2400" b="1" dirty="0">
                  <a:solidFill>
                    <a:srgbClr val="7030A0"/>
                  </a:solidFill>
                  <a:latin typeface="Arial Black" pitchFamily="34" charset="0"/>
                </a:endParaRPr>
              </a:p>
            </p:txBody>
          </p:sp>
          <p:cxnSp>
            <p:nvCxnSpPr>
              <p:cNvPr id="16" name="Прямая соединительная линия 15"/>
              <p:cNvCxnSpPr/>
              <p:nvPr/>
            </p:nvCxnSpPr>
            <p:spPr>
              <a:xfrm rot="10800000" flipV="1">
                <a:off x="2428860" y="3286124"/>
                <a:ext cx="1571636" cy="642942"/>
              </a:xfrm>
              <a:prstGeom prst="line">
                <a:avLst/>
              </a:prstGeom>
              <a:ln w="571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4857752" y="3214686"/>
                <a:ext cx="1214446" cy="428628"/>
              </a:xfrm>
              <a:prstGeom prst="line">
                <a:avLst/>
              </a:prstGeom>
              <a:ln w="571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 flipH="1" flipV="1">
                <a:off x="1821637" y="2393149"/>
                <a:ext cx="714380" cy="642942"/>
              </a:xfrm>
              <a:prstGeom prst="line">
                <a:avLst/>
              </a:prstGeom>
              <a:ln w="571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rot="16200000" flipH="1">
                <a:off x="5822165" y="2393149"/>
                <a:ext cx="785818" cy="571504"/>
              </a:xfrm>
              <a:prstGeom prst="line">
                <a:avLst/>
              </a:prstGeom>
              <a:ln w="571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1785918" y="1928802"/>
                <a:ext cx="5143536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u="sng" dirty="0" smtClean="0">
                    <a:solidFill>
                      <a:srgbClr val="7030A0"/>
                    </a:solidFill>
                    <a:latin typeface="Arial Black" pitchFamily="34" charset="0"/>
                  </a:rPr>
                  <a:t>СЕМЕННАЯ КОЖУРА</a:t>
                </a:r>
                <a:endParaRPr lang="ru-RU" sz="2400" b="1" dirty="0">
                  <a:solidFill>
                    <a:srgbClr val="7030A0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857488" y="2786058"/>
              <a:ext cx="3143272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u="sng" dirty="0" smtClean="0">
                  <a:solidFill>
                    <a:srgbClr val="7030A0"/>
                  </a:solidFill>
                  <a:latin typeface="Arial Black" pitchFamily="34" charset="0"/>
                </a:rPr>
                <a:t>ЗАРОДЫШ</a:t>
              </a:r>
              <a:endParaRPr lang="ru-RU" sz="2400" b="1" dirty="0">
                <a:solidFill>
                  <a:srgbClr val="7030A0"/>
                </a:solidFill>
                <a:latin typeface="Arial Black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929454" y="5286388"/>
            <a:ext cx="200026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ДВУДОЛЬНОЕ СЕМЯ ФАСОЛИ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5720" y="5357826"/>
            <a:ext cx="214314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ОДНОДОЛЬНОЕ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СЕМЯ КУКУРУЗЫ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кал\Pictures\картинки\Анимация\цветы\fuchsiabaske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-214338"/>
            <a:ext cx="1400175" cy="15144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142852"/>
            <a:ext cx="580158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Comic Sans MS" pitchFamily="66" charset="0"/>
              </a:rPr>
              <a:t>ВИДЫ РАСТЕНИЙ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214422"/>
            <a:ext cx="198804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ХВОЙНЫЕ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1214422"/>
            <a:ext cx="240963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ЦВЕТКОВЫЕ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60" y="1142984"/>
            <a:ext cx="288893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ПАПОРОТНИКИ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2053" name="Picture 5" descr="C:\Users\кал\Pictures\картинки\Sample Pictures\времена года\ЛЕТО\0183.JPG"/>
          <p:cNvPicPr>
            <a:picLocks noChangeAspect="1" noChangeArrowheads="1"/>
          </p:cNvPicPr>
          <p:nvPr/>
        </p:nvPicPr>
        <p:blipFill>
          <a:blip r:embed="rId3"/>
          <a:srcRect l="9315" t="8888" r="15718" b="14615"/>
          <a:stretch>
            <a:fillRect/>
          </a:stretch>
        </p:blipFill>
        <p:spPr bwMode="auto">
          <a:xfrm>
            <a:off x="6572264" y="1785926"/>
            <a:ext cx="2000264" cy="2083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C:\Users\кал\Desktop\СКАНЕР\МОХ.JPG"/>
          <p:cNvPicPr>
            <a:picLocks noChangeAspect="1" noChangeArrowheads="1"/>
          </p:cNvPicPr>
          <p:nvPr/>
        </p:nvPicPr>
        <p:blipFill>
          <a:blip r:embed="rId4"/>
          <a:srcRect l="12108" t="10336" r="15541" b="24204"/>
          <a:stretch>
            <a:fillRect/>
          </a:stretch>
        </p:blipFill>
        <p:spPr bwMode="auto">
          <a:xfrm>
            <a:off x="6786578" y="4786322"/>
            <a:ext cx="2067942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143768" y="4143380"/>
            <a:ext cx="97013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МХИ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1026" name="Picture 2" descr="C:\Users\кал\Desktop\СКАНЕР\ВОДОРОСЛИ.JPG"/>
          <p:cNvPicPr>
            <a:picLocks noChangeAspect="1" noChangeArrowheads="1"/>
          </p:cNvPicPr>
          <p:nvPr/>
        </p:nvPicPr>
        <p:blipFill>
          <a:blip r:embed="rId5"/>
          <a:srcRect l="5422" t="6965" r="14091" b="13783"/>
          <a:stretch>
            <a:fillRect/>
          </a:stretch>
        </p:blipFill>
        <p:spPr bwMode="auto">
          <a:xfrm>
            <a:off x="3643306" y="4714884"/>
            <a:ext cx="2180414" cy="1928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428992" y="4143380"/>
            <a:ext cx="241604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ВОДОРОСЛИ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3074" name="Picture 2" descr="C:\Users\кал\Pictures\ВВ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1643050"/>
            <a:ext cx="2738432" cy="2486792"/>
          </a:xfrm>
          <a:prstGeom prst="rect">
            <a:avLst/>
          </a:prstGeom>
          <a:noFill/>
        </p:spPr>
      </p:pic>
      <p:pic>
        <p:nvPicPr>
          <p:cNvPr id="3075" name="Picture 3" descr="C:\Users\кал\Pictures\Рисунок1РР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1857364"/>
            <a:ext cx="292619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кал\Pictures\картинки\Анимация\цветы\fuchsiabaske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-214338"/>
            <a:ext cx="1400175" cy="15144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214290"/>
            <a:ext cx="655980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РАЗВИТИЕ ОДНОЛЕТНЕЙ ФАСОЛИ</a:t>
            </a:r>
            <a:endParaRPr lang="ru-RU" sz="2800" b="1" dirty="0">
              <a:latin typeface="Comic Sans MS" pitchFamily="66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1587824" y="895171"/>
            <a:ext cx="5413068" cy="5374376"/>
            <a:chOff x="1587824" y="895171"/>
            <a:chExt cx="5413068" cy="5374376"/>
          </a:xfrm>
        </p:grpSpPr>
        <p:pic>
          <p:nvPicPr>
            <p:cNvPr id="11266" name="Picture 2" descr="C:\Users\кал\Desktop\СКАНЕР\Scan100010001 - копия (2)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587824" y="895171"/>
              <a:ext cx="5295573" cy="53743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4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23" name="Прямая соединительная линия 22"/>
            <p:cNvCxnSpPr/>
            <p:nvPr/>
          </p:nvCxnSpPr>
          <p:spPr>
            <a:xfrm rot="10800000" flipV="1">
              <a:off x="3000364" y="4357694"/>
              <a:ext cx="785818" cy="285752"/>
            </a:xfrm>
            <a:prstGeom prst="line">
              <a:avLst/>
            </a:prstGeom>
            <a:ln w="5715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3357554" y="5500702"/>
              <a:ext cx="1000132" cy="71438"/>
            </a:xfrm>
            <a:prstGeom prst="line">
              <a:avLst/>
            </a:prstGeom>
            <a:ln w="5715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3143240" y="1714488"/>
              <a:ext cx="928694" cy="1588"/>
            </a:xfrm>
            <a:prstGeom prst="line">
              <a:avLst/>
            </a:prstGeom>
            <a:ln w="5715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3000364" y="2571744"/>
              <a:ext cx="857256" cy="357190"/>
            </a:xfrm>
            <a:prstGeom prst="line">
              <a:avLst/>
            </a:prstGeom>
            <a:ln w="5715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 flipV="1">
              <a:off x="4357686" y="2428868"/>
              <a:ext cx="1143008" cy="785818"/>
            </a:xfrm>
            <a:prstGeom prst="line">
              <a:avLst/>
            </a:prstGeom>
            <a:ln w="5715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5429256" y="4286256"/>
              <a:ext cx="357190" cy="357190"/>
            </a:xfrm>
            <a:prstGeom prst="line">
              <a:avLst/>
            </a:prstGeom>
            <a:ln w="5715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643570" y="3929066"/>
              <a:ext cx="1357322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latin typeface="Arial Black" pitchFamily="34" charset="0"/>
                </a:rPr>
                <a:t>СЕМЯ</a:t>
              </a:r>
              <a:endParaRPr lang="ru-RU" sz="2400" b="1" dirty="0">
                <a:solidFill>
                  <a:srgbClr val="7030A0"/>
                </a:solidFill>
                <a:latin typeface="Arial Black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72066" y="2000240"/>
              <a:ext cx="1928826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latin typeface="Arial Black" pitchFamily="34" charset="0"/>
                </a:rPr>
                <a:t>СТЕБЕЛЬ</a:t>
              </a:r>
              <a:endParaRPr lang="ru-RU" sz="2400" b="1" dirty="0">
                <a:solidFill>
                  <a:srgbClr val="7030A0"/>
                </a:solidFill>
                <a:latin typeface="Arial Black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57356" y="1500174"/>
              <a:ext cx="1714512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latin typeface="Arial Black" pitchFamily="34" charset="0"/>
                </a:rPr>
                <a:t>ЦВЕТОК</a:t>
              </a:r>
              <a:endParaRPr lang="ru-RU" sz="2400" b="1" dirty="0">
                <a:solidFill>
                  <a:srgbClr val="7030A0"/>
                </a:solidFill>
                <a:latin typeface="Arial Black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28794" y="2500306"/>
              <a:ext cx="1285884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latin typeface="Arial Black" pitchFamily="34" charset="0"/>
                </a:rPr>
                <a:t>ПЛОД</a:t>
              </a:r>
              <a:endParaRPr lang="ru-RU" sz="2400" b="1" dirty="0">
                <a:solidFill>
                  <a:srgbClr val="7030A0"/>
                </a:solidFill>
                <a:latin typeface="Arial Black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85918" y="4429132"/>
              <a:ext cx="1357322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latin typeface="Arial Black" pitchFamily="34" charset="0"/>
                </a:rPr>
                <a:t>ЛИСТ</a:t>
              </a:r>
              <a:endParaRPr lang="ru-RU" sz="2400" b="1" dirty="0">
                <a:solidFill>
                  <a:srgbClr val="7030A0"/>
                </a:solidFill>
                <a:latin typeface="Arial Black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57356" y="5286388"/>
              <a:ext cx="1714512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latin typeface="Arial Black" pitchFamily="34" charset="0"/>
                </a:rPr>
                <a:t>КОРЕНЬ</a:t>
              </a:r>
              <a:endParaRPr lang="ru-RU" sz="2400" b="1" dirty="0">
                <a:solidFill>
                  <a:srgbClr val="7030A0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кал\Pictures\картинки\Анимация\цветы\fuchsiabaske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-214338"/>
            <a:ext cx="1400175" cy="15144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1214422"/>
            <a:ext cx="66437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УСЛОВИЯ  РОСТА РАСТЕНИЙ:</a:t>
            </a:r>
          </a:p>
          <a:p>
            <a:pPr algn="ctr"/>
            <a:endParaRPr lang="ru-RU" sz="2800" b="1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ТЕНЬ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СВЕТ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ТЕПЛО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ХОЛОД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ВЛАГА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ЗАСУХА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кал\Pictures\картинки\Анимация\цветы\fuchsiabaske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-214338"/>
            <a:ext cx="1400175" cy="15144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00042"/>
            <a:ext cx="66437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УСЛОВИЯ  РОСТА РАСТЕНИЙ:</a:t>
            </a:r>
          </a:p>
          <a:p>
            <a:pPr algn="ctr"/>
            <a:endParaRPr lang="ru-RU" sz="2800" b="1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ТЕНЬ- 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ТЕНЕВЫНОСЛИВЫЕ РАСТЕНИЯ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, РАЗВИВАЮТСЯ В ТЕНИ</a:t>
            </a:r>
          </a:p>
        </p:txBody>
      </p:sp>
      <p:pic>
        <p:nvPicPr>
          <p:cNvPr id="9" name="Picture 2" descr="C:\Users\кал\Pictures\картинки\Sample Pictures\цветы\полевые цветы\мята перечн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500438"/>
            <a:ext cx="1923331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928794" y="5286388"/>
            <a:ext cx="328968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МЯТА  ПЕРЕЧНАЯ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71480"/>
            <a:ext cx="66437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УСЛОВИЯ  РОСТА РАСТЕНИЙ:</a:t>
            </a:r>
          </a:p>
          <a:p>
            <a:pPr algn="ctr"/>
            <a:endParaRPr lang="ru-RU" sz="2800" b="1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СВЕТ- 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СВЕТОЛЮБИВЫЕ РАСТЕНИЯ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, РАЗВИВАЮТСЯ НА СОЛНЕЧНЫХ  МЕСТАХ</a:t>
            </a:r>
          </a:p>
        </p:txBody>
      </p:sp>
      <p:pic>
        <p:nvPicPr>
          <p:cNvPr id="3" name="Picture 5" descr="C:\Users\кал\Pictures\картинки\Анимация\цветы\fuchsiabaske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-214338"/>
            <a:ext cx="1400175" cy="1514475"/>
          </a:xfrm>
          <a:prstGeom prst="rect">
            <a:avLst/>
          </a:prstGeom>
          <a:noFill/>
        </p:spPr>
      </p:pic>
      <p:pic>
        <p:nvPicPr>
          <p:cNvPr id="2050" name="Picture 2" descr="C:\Users\кал\Pictures\фотографии\цветы\герань (2)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43570" y="2498417"/>
            <a:ext cx="2696785" cy="3706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57620" y="5715016"/>
            <a:ext cx="156966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ГЕРАНЬ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642918"/>
            <a:ext cx="66437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УСЛОВИЯ  РОСТА РАСТЕНИЙ:</a:t>
            </a:r>
          </a:p>
          <a:p>
            <a:pPr algn="ctr"/>
            <a:endParaRPr lang="ru-RU" sz="2800" b="1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ТЕПЛО- 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ТЕПЛОЛЮБИВЫЕ РАСТЕНИЯ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, ПОГИБАЮТ ПРИ РЕЗКОМ ПОХОЛОДАНИИ</a:t>
            </a:r>
          </a:p>
        </p:txBody>
      </p:sp>
      <p:pic>
        <p:nvPicPr>
          <p:cNvPr id="3" name="Picture 5" descr="C:\Users\кал\Pictures\картинки\Анимация\цветы\fuchsiabaske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-214338"/>
            <a:ext cx="1400175" cy="1514475"/>
          </a:xfrm>
          <a:prstGeom prst="rect">
            <a:avLst/>
          </a:prstGeom>
          <a:noFill/>
        </p:spPr>
      </p:pic>
      <p:pic>
        <p:nvPicPr>
          <p:cNvPr id="3074" name="Picture 2" descr="C:\Users\кал\Pictures\картинки\Sample Pictures\цветы\ромашки\xazx82znam6oyc5r64i5ar50gs6ut2fu_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102167" y="2428868"/>
            <a:ext cx="4172198" cy="3386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42976" y="5929330"/>
            <a:ext cx="497764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РОМАШКА ДЕКОРАТИВНАЯ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14356"/>
            <a:ext cx="714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УСЛОВИЯ  РОСТА РАСТЕНИЙ:</a:t>
            </a:r>
          </a:p>
          <a:p>
            <a:pPr algn="ctr"/>
            <a:endParaRPr lang="ru-RU" sz="2800" b="1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ХОЛОД- 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ХОЛОДОСТОЙКИЕ РАСТЕНИЯ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, ВЫДЕРЖИВАЮТ  НЕБОЛЬШИЕ ЗАМОРОЗКИ</a:t>
            </a:r>
          </a:p>
        </p:txBody>
      </p:sp>
      <p:pic>
        <p:nvPicPr>
          <p:cNvPr id="3" name="Picture 5" descr="C:\Users\кал\Pictures\картинки\Анимация\цветы\fuchsiabaske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-214338"/>
            <a:ext cx="1400175" cy="1514475"/>
          </a:xfrm>
          <a:prstGeom prst="rect">
            <a:avLst/>
          </a:prstGeom>
          <a:noFill/>
        </p:spPr>
      </p:pic>
      <p:pic>
        <p:nvPicPr>
          <p:cNvPr id="4098" name="Picture 2" descr="C:\Users\кал\Pictures\фотографии\цветы\роза розовая 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80226" y="2857496"/>
            <a:ext cx="4019662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71538" y="5715016"/>
            <a:ext cx="292740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САДОВАЯ РОЗА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7715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УСЛОВИЯ  РОСТА РАСТЕНИЙ:</a:t>
            </a:r>
          </a:p>
          <a:p>
            <a:pPr algn="ctr"/>
            <a:endParaRPr lang="ru-RU" sz="2800" b="1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ВЛАГА- 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ВЛАГОЛЮБИВЫЕ РАСТЕНИЯ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, РАСТУТ ПРИ БОЛЬШОМ КОЛИЧЕСТВЕ ВОДЫ</a:t>
            </a:r>
          </a:p>
          <a:p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5" descr="C:\Users\кал\Pictures\картинки\Анимация\цветы\fuchsiabaske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-214338"/>
            <a:ext cx="1400175" cy="1514475"/>
          </a:xfrm>
          <a:prstGeom prst="rect">
            <a:avLst/>
          </a:prstGeom>
          <a:noFill/>
        </p:spPr>
      </p:pic>
      <p:pic>
        <p:nvPicPr>
          <p:cNvPr id="5123" name="Picture 3" descr="C:\Users\кал\Pictures\картинки\Sample Pictures\цветы\кувшинки\DISL06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15738" y="2285992"/>
            <a:ext cx="4684291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71538" y="6072206"/>
            <a:ext cx="593303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КУВШИНКА (КУБЫШКА) ЖЁЛТАЯ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72152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УСЛОВИЯ  РОСТА РАСТЕНИЙ:</a:t>
            </a:r>
          </a:p>
          <a:p>
            <a:pPr algn="ctr"/>
            <a:endParaRPr lang="ru-RU" sz="2800" b="1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ЗАСУХА-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ЗАСУХОУСТОЙЧИВЫЕ РАСТЕНИЯ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, РАЗВИВАЮТСЯ ПРИ МАЛОМ ПОТРЕБЛЕНИИ ВЛАГИ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5" descr="C:\Users\кал\Pictures\картинки\Анимация\цветы\fuchsiabaske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-214338"/>
            <a:ext cx="1400175" cy="15144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2066" y="5786454"/>
            <a:ext cx="338105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КАКТУС ОПУНЦИЯ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4" name="Picture 2" descr="C:\Users\кал\Desktop\СКАНЕР\Scan10001000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86380" y="2694681"/>
            <a:ext cx="2440931" cy="2825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кал\Pictures\картинки\Sample Pictures\цветы\садовые цветы\stapelia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86105" y="3071810"/>
            <a:ext cx="3071196" cy="2411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214414" y="5643578"/>
            <a:ext cx="210826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СТАПЕЛИЯ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224</Words>
  <PresentationFormat>Экран (4:3)</PresentationFormat>
  <Paragraphs>106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кал</cp:lastModifiedBy>
  <cp:revision>28</cp:revision>
  <dcterms:created xsi:type="dcterms:W3CDTF">2010-04-10T13:27:34Z</dcterms:created>
  <dcterms:modified xsi:type="dcterms:W3CDTF">2010-05-22T18:55:54Z</dcterms:modified>
</cp:coreProperties>
</file>