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7" r:id="rId3"/>
    <p:sldId id="261" r:id="rId4"/>
    <p:sldId id="262" r:id="rId5"/>
    <p:sldId id="260" r:id="rId6"/>
    <p:sldId id="264" r:id="rId7"/>
    <p:sldId id="265" r:id="rId8"/>
    <p:sldId id="266" r:id="rId9"/>
    <p:sldId id="256" r:id="rId10"/>
    <p:sldId id="258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76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75A95-E709-4E5A-AD38-0A784F92EBD7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E283-1C01-4D77-9A98-0EE2B3A75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75A95-E709-4E5A-AD38-0A784F92EBD7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E283-1C01-4D77-9A98-0EE2B3A75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75A95-E709-4E5A-AD38-0A784F92EBD7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E283-1C01-4D77-9A98-0EE2B3A75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75A95-E709-4E5A-AD38-0A784F92EBD7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E283-1C01-4D77-9A98-0EE2B3A75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75A95-E709-4E5A-AD38-0A784F92EBD7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E283-1C01-4D77-9A98-0EE2B3A75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75A95-E709-4E5A-AD38-0A784F92EBD7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E283-1C01-4D77-9A98-0EE2B3A75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75A95-E709-4E5A-AD38-0A784F92EBD7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E283-1C01-4D77-9A98-0EE2B3A75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75A95-E709-4E5A-AD38-0A784F92EBD7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E283-1C01-4D77-9A98-0EE2B3A75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75A95-E709-4E5A-AD38-0A784F92EBD7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E283-1C01-4D77-9A98-0EE2B3A75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75A95-E709-4E5A-AD38-0A784F92EBD7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E283-1C01-4D77-9A98-0EE2B3A75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75A95-E709-4E5A-AD38-0A784F92EBD7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40E283-1C01-4D77-9A98-0EE2B3A756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B75A95-E709-4E5A-AD38-0A784F92EBD7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40E283-1C01-4D77-9A98-0EE2B3A7560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00042"/>
            <a:ext cx="7851648" cy="928694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МБОУ «</a:t>
            </a:r>
            <a:r>
              <a:rPr lang="ru-RU" sz="2000" spc="150" dirty="0" err="1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Бурлинская</a:t>
            </a:r>
            <a:r>
              <a:rPr lang="ru-RU" sz="2000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 средняя (полная) общеобразовательная школа»</a:t>
            </a:r>
            <a:br>
              <a:rPr lang="ru-RU" sz="2000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</a:br>
            <a:r>
              <a:rPr lang="ru-RU" sz="2000" spc="150" dirty="0" err="1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Бурлинского</a:t>
            </a:r>
            <a:r>
              <a:rPr lang="ru-RU" sz="2000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 района Алтайского края</a:t>
            </a:r>
            <a:endParaRPr lang="ru-RU" sz="2000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857364"/>
            <a:ext cx="7854696" cy="3929090"/>
          </a:xfrm>
        </p:spPr>
        <p:txBody>
          <a:bodyPr>
            <a:normAutofit fontScale="77500" lnSpcReduction="20000"/>
          </a:bodyPr>
          <a:lstStyle/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Arial Black" pitchFamily="34" charset="0"/>
                <a:cs typeface="Times New Roman" pitchFamily="18" charset="0"/>
              </a:rPr>
              <a:t>Окружающий мир, 1 –б класс</a:t>
            </a:r>
          </a:p>
          <a:p>
            <a:pPr algn="ctr"/>
            <a:r>
              <a:rPr lang="ru-RU" dirty="0" smtClean="0">
                <a:latin typeface="Arial Black" pitchFamily="34" charset="0"/>
                <a:cs typeface="Times New Roman" pitchFamily="18" charset="0"/>
              </a:rPr>
              <a:t>Тема урока: </a:t>
            </a:r>
          </a:p>
          <a:p>
            <a:pPr algn="ctr"/>
            <a:r>
              <a:rPr lang="ru-RU" sz="3100" dirty="0" smtClean="0">
                <a:latin typeface="Arial Black" pitchFamily="34" charset="0"/>
                <a:cs typeface="Times New Roman" pitchFamily="18" charset="0"/>
              </a:rPr>
              <a:t>«Какие свойства имеют снег и лёд?»</a:t>
            </a:r>
          </a:p>
          <a:p>
            <a:pPr algn="ctr"/>
            <a:r>
              <a:rPr lang="ru-RU" dirty="0" smtClean="0">
                <a:latin typeface="Arial Black" pitchFamily="34" charset="0"/>
                <a:cs typeface="Times New Roman" pitchFamily="18" charset="0"/>
              </a:rPr>
              <a:t>(урок – исследование)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smtClean="0">
                <a:latin typeface="Arial Black" pitchFamily="34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sz="2100" dirty="0" smtClean="0">
                <a:latin typeface="Arial Black" pitchFamily="34" charset="0"/>
                <a:cs typeface="Times New Roman" pitchFamily="18" charset="0"/>
              </a:rPr>
              <a:t>в</a:t>
            </a:r>
            <a:r>
              <a:rPr lang="ru-RU" sz="2100" dirty="0" smtClean="0">
                <a:latin typeface="Arial Black" pitchFamily="34" charset="0"/>
                <a:cs typeface="Times New Roman" pitchFamily="18" charset="0"/>
              </a:rPr>
              <a:t>ысшей квалификационной категории</a:t>
            </a:r>
          </a:p>
          <a:p>
            <a:r>
              <a:rPr lang="ru-RU" sz="2100" dirty="0" smtClean="0">
                <a:latin typeface="Arial Black" pitchFamily="34" charset="0"/>
                <a:cs typeface="Times New Roman" pitchFamily="18" charset="0"/>
              </a:rPr>
              <a:t>Татьяна Александровна Фомкина</a:t>
            </a:r>
          </a:p>
          <a:p>
            <a:endParaRPr lang="ru-RU" sz="2100" dirty="0" smtClean="0"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ru-RU" sz="2100" dirty="0" smtClean="0">
                <a:latin typeface="Arial Black" pitchFamily="34" charset="0"/>
                <a:cs typeface="Times New Roman" pitchFamily="18" charset="0"/>
              </a:rPr>
              <a:t>Январь 2012 г.</a:t>
            </a:r>
            <a:endParaRPr lang="ru-RU" sz="2100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571500"/>
            <a:ext cx="8215369" cy="585789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</a:t>
            </a:r>
            <a:r>
              <a:rPr lang="ru-RU" sz="4000" dirty="0" smtClean="0">
                <a:latin typeface="Arial Black" pitchFamily="34" charset="0"/>
              </a:rPr>
              <a:t>СНЕГ                ЛЁД</a:t>
            </a:r>
            <a:endParaRPr lang="ru-RU" sz="40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400" dirty="0" smtClean="0">
                <a:solidFill>
                  <a:schemeClr val="accent1"/>
                </a:solidFill>
                <a:latin typeface="Arial Black" pitchFamily="34" charset="0"/>
              </a:rPr>
              <a:t> </a:t>
            </a:r>
            <a:r>
              <a:rPr lang="ru-RU" sz="2400" dirty="0" smtClean="0">
                <a:latin typeface="Arial Black" pitchFamily="34" charset="0"/>
              </a:rPr>
              <a:t>1.</a:t>
            </a:r>
            <a:r>
              <a:rPr lang="ru-RU" sz="2400" dirty="0" smtClean="0">
                <a:solidFill>
                  <a:schemeClr val="accent1"/>
                </a:solidFill>
                <a:latin typeface="Arial Black" pitchFamily="34" charset="0"/>
              </a:rPr>
              <a:t> БЕЛЫЙ  </a:t>
            </a:r>
            <a:r>
              <a:rPr lang="ru-RU" sz="2400" dirty="0" smtClean="0">
                <a:latin typeface="Arial Black" pitchFamily="34" charset="0"/>
              </a:rPr>
              <a:t>                          </a:t>
            </a: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БЕСЦВЕТНЫЙ</a:t>
            </a:r>
          </a:p>
          <a:p>
            <a:pPr marL="457200" indent="-457200">
              <a:buNone/>
            </a:pPr>
            <a:endParaRPr lang="ru-RU" sz="2400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1"/>
                </a:solidFill>
                <a:latin typeface="Arial Black" pitchFamily="34" charset="0"/>
              </a:rPr>
              <a:t> </a:t>
            </a:r>
            <a:r>
              <a:rPr lang="ru-RU" sz="2400" dirty="0" smtClean="0">
                <a:latin typeface="Arial Black" pitchFamily="34" charset="0"/>
              </a:rPr>
              <a:t>2. </a:t>
            </a:r>
            <a:r>
              <a:rPr lang="ru-RU" sz="2400" dirty="0" smtClean="0">
                <a:solidFill>
                  <a:schemeClr val="accent1"/>
                </a:solidFill>
                <a:latin typeface="Arial Black" pitchFamily="34" charset="0"/>
              </a:rPr>
              <a:t>НЕПРОЗРАЧНЫЙ            </a:t>
            </a: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ПРОЗРАЧНЫЙ</a:t>
            </a:r>
          </a:p>
          <a:p>
            <a:pPr>
              <a:buNone/>
            </a:pPr>
            <a:endParaRPr lang="ru-RU" sz="2400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Arial Black" pitchFamily="34" charset="0"/>
              </a:rPr>
              <a:t>3.</a:t>
            </a:r>
            <a:r>
              <a:rPr lang="ru-RU" sz="2400" dirty="0" smtClean="0">
                <a:solidFill>
                  <a:schemeClr val="accent1"/>
                </a:solidFill>
                <a:latin typeface="Arial Black" pitchFamily="34" charset="0"/>
              </a:rPr>
              <a:t> </a:t>
            </a:r>
            <a:r>
              <a:rPr lang="ru-RU" sz="2400" dirty="0" smtClean="0">
                <a:latin typeface="Arial Black" pitchFamily="34" charset="0"/>
              </a:rPr>
              <a:t>ПЛОТНЫЙ, НО                ПЛОТНЫЙ, НО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1"/>
                </a:solidFill>
                <a:latin typeface="Arial Black" pitchFamily="34" charset="0"/>
              </a:rPr>
              <a:t> </a:t>
            </a:r>
            <a:r>
              <a:rPr lang="ru-RU" sz="2400" dirty="0" smtClean="0">
                <a:solidFill>
                  <a:schemeClr val="accent1"/>
                </a:solidFill>
                <a:latin typeface="Arial Black" pitchFamily="34" charset="0"/>
              </a:rPr>
              <a:t>   РЫХЛЫЙ                         </a:t>
            </a: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ХРУПКИЙ</a:t>
            </a:r>
          </a:p>
          <a:p>
            <a:pPr>
              <a:buNone/>
            </a:pPr>
            <a:r>
              <a:rPr lang="ru-RU" sz="2400" dirty="0" smtClean="0">
                <a:latin typeface="Arial Black" pitchFamily="34" charset="0"/>
              </a:rPr>
              <a:t>4. ЛЕГЧЕ ВОДЫ                  ЛЕГЧЕ ВОДЫ</a:t>
            </a:r>
          </a:p>
          <a:p>
            <a:pPr>
              <a:buNone/>
            </a:pPr>
            <a:endParaRPr lang="ru-RU" sz="2400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Arial Black" pitchFamily="34" charset="0"/>
              </a:rPr>
              <a:t> 5. СОХРАНЯЕТ ТЕПЛО      СОХРАНЯЕТ ТЕПЛО</a:t>
            </a:r>
          </a:p>
          <a:p>
            <a:pPr>
              <a:buNone/>
            </a:pPr>
            <a:r>
              <a:rPr lang="ru-RU" sz="2400" dirty="0" smtClean="0">
                <a:latin typeface="Arial Black" pitchFamily="34" charset="0"/>
              </a:rPr>
              <a:t> </a:t>
            </a:r>
            <a:r>
              <a:rPr lang="ru-RU" sz="2400" dirty="0" smtClean="0">
                <a:latin typeface="Arial Black" pitchFamily="34" charset="0"/>
              </a:rPr>
              <a:t>6. ТАЕТ </a:t>
            </a:r>
            <a:r>
              <a:rPr lang="ru-RU" sz="2400" dirty="0" smtClean="0">
                <a:solidFill>
                  <a:schemeClr val="accent1"/>
                </a:solidFill>
                <a:latin typeface="Arial Black" pitchFamily="34" charset="0"/>
              </a:rPr>
              <a:t>БЫСТРО  </a:t>
            </a:r>
            <a:r>
              <a:rPr lang="ru-RU" sz="2400" dirty="0" smtClean="0">
                <a:latin typeface="Arial Black" pitchFamily="34" charset="0"/>
              </a:rPr>
              <a:t>             ТАЕТ </a:t>
            </a: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МЕДЛЕННО</a:t>
            </a:r>
          </a:p>
          <a:p>
            <a:pPr>
              <a:buNone/>
            </a:pPr>
            <a:r>
              <a:rPr lang="ru-RU" sz="2400" dirty="0" smtClean="0">
                <a:latin typeface="Arial Black" pitchFamily="34" charset="0"/>
              </a:rPr>
              <a:t> 7. СОСТОИТ ИЗ ВОДЫ      СОСТОИТ ИЗ ВОДЫ</a:t>
            </a: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6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Спасибо за отличную работу, мои </a:t>
            </a:r>
            <a:r>
              <a:rPr lang="ru-RU" sz="6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умнички</a:t>
            </a:r>
            <a:r>
              <a:rPr lang="ru-RU" sz="6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!</a:t>
            </a:r>
            <a:endParaRPr lang="ru-RU" sz="6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Picture 5" descr="чародейка зима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500042"/>
            <a:ext cx="8072494" cy="5929354"/>
          </a:xfrm>
          <a:prstGeom prst="rect">
            <a:avLst/>
          </a:prstGeom>
          <a:noFill/>
          <a:ln w="76200">
            <a:solidFill>
              <a:srgbClr val="33CCCC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AutoShape 8"/>
          <p:cNvSpPr>
            <a:spLocks noGrp="1" noChangeArrowheads="1"/>
          </p:cNvSpPr>
          <p:nvPr>
            <p:ph idx="1"/>
          </p:nvPr>
        </p:nvSpPr>
        <p:spPr>
          <a:xfrm>
            <a:off x="457200" y="500042"/>
            <a:ext cx="8229600" cy="5626121"/>
          </a:xfrm>
          <a:prstGeom prst="cloudCallout">
            <a:avLst>
              <a:gd name="adj1" fmla="val -47611"/>
              <a:gd name="adj2" fmla="val 51611"/>
            </a:avLst>
          </a:prstGeom>
          <a:solidFill>
            <a:srgbClr val="0070C0"/>
          </a:solidFill>
          <a:ln w="76200">
            <a:solidFill>
              <a:srgbClr val="FFC000"/>
            </a:solidFill>
            <a:rou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Тройка, тройка прилетела, </a:t>
            </a:r>
            <a:br>
              <a:rPr lang="ru-RU" sz="32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Скакуны в той тройке белы. </a:t>
            </a:r>
            <a:br>
              <a:rPr lang="ru-RU" sz="32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А в санях сидит царица, </a:t>
            </a:r>
            <a:br>
              <a:rPr lang="ru-RU" sz="32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Белокоса</a:t>
            </a:r>
            <a:r>
              <a:rPr lang="ru-RU" sz="32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, белолица. </a:t>
            </a:r>
            <a:br>
              <a:rPr lang="ru-RU" sz="32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Как махнула рукавом - </a:t>
            </a:r>
            <a:br>
              <a:rPr lang="ru-RU" sz="32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Всё покрылось серебром.</a:t>
            </a: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pSp>
        <p:nvGrpSpPr>
          <p:cNvPr id="4" name="Group 18"/>
          <p:cNvGrpSpPr>
            <a:grpSpLocks noGrp="1"/>
          </p:cNvGrpSpPr>
          <p:nvPr>
            <p:ph idx="1"/>
          </p:nvPr>
        </p:nvGrpSpPr>
        <p:grpSpPr bwMode="auto">
          <a:xfrm>
            <a:off x="457200" y="500042"/>
            <a:ext cx="8229600" cy="5714529"/>
            <a:chOff x="-49" y="1071"/>
            <a:chExt cx="5487" cy="3038"/>
          </a:xfrm>
        </p:grpSpPr>
        <p:pic>
          <p:nvPicPr>
            <p:cNvPr id="5" name="Picture 15" descr="1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7" y="1071"/>
              <a:ext cx="5341" cy="3038"/>
            </a:xfrm>
            <a:prstGeom prst="rect">
              <a:avLst/>
            </a:prstGeom>
            <a:noFill/>
            <a:ln w="38100">
              <a:solidFill>
                <a:srgbClr val="99CCFF"/>
              </a:solidFill>
              <a:miter lim="800000"/>
              <a:headEnd/>
              <a:tailEnd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</p:pic>
        <p:pic>
          <p:nvPicPr>
            <p:cNvPr id="6" name="Picture 17" descr="Копия 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49" y="1344"/>
              <a:ext cx="2071" cy="2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Picture 11" descr="снеж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4" y="785794"/>
            <a:ext cx="684207" cy="857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725470"/>
          </a:xfrm>
          <a:solidFill>
            <a:schemeClr val="accent5">
              <a:lumMod val="20000"/>
              <a:lumOff val="80000"/>
            </a:schemeClr>
          </a:solidFill>
          <a:ln w="5715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Мы такие разные</a:t>
            </a: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4" name="Picture 5" descr="1263059461_1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 flipH="1">
            <a:off x="1071536" y="1142984"/>
            <a:ext cx="3643337" cy="2630447"/>
          </a:xfrm>
          <a:prstGeom prst="ellipse">
            <a:avLst/>
          </a:prstGeom>
          <a:ln w="190500" cap="rnd">
            <a:solidFill>
              <a:srgbClr val="00B0F0"/>
            </a:solidFill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6" descr="1263059433_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1142984"/>
            <a:ext cx="3429024" cy="2643205"/>
          </a:xfrm>
          <a:prstGeom prst="ellipse">
            <a:avLst/>
          </a:prstGeom>
          <a:ln w="190500" cap="rnd">
            <a:solidFill>
              <a:srgbClr val="00B0F0"/>
            </a:solidFill>
            <a:prstDash val="soli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7" descr="1263059441_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3714752"/>
            <a:ext cx="3643338" cy="2786082"/>
          </a:xfrm>
          <a:prstGeom prst="ellipse">
            <a:avLst/>
          </a:prstGeom>
          <a:ln w="190500" cap="rnd">
            <a:solidFill>
              <a:srgbClr val="00B0F0"/>
            </a:solidFill>
            <a:prstDash val="solid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8" descr="1263059420_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57818" y="3643314"/>
            <a:ext cx="3429024" cy="2786083"/>
          </a:xfrm>
          <a:prstGeom prst="ellipse">
            <a:avLst/>
          </a:prstGeom>
          <a:ln w="190500" cap="rnd">
            <a:solidFill>
              <a:srgbClr val="00B0F0"/>
            </a:solidFill>
            <a:prstDash val="solid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Picture 2" descr="C:\Documents and Settings\1\Мои документы\Анимации\праздники\60e42e8d7e830e1999f51fa6efb1e608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71472" y="428604"/>
            <a:ext cx="7715304" cy="6143668"/>
          </a:xfrm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Arial Black" pitchFamily="34" charset="0"/>
                <a:cs typeface="Times New Roman" pitchFamily="18" charset="0"/>
              </a:rPr>
              <a:t>Отгадайте загадки</a:t>
            </a:r>
            <a:endParaRPr lang="ru-RU" sz="4000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accent1"/>
                </a:solidFill>
                <a:latin typeface="Arial Black" pitchFamily="34" charset="0"/>
              </a:rPr>
              <a:t>  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1.Он пушистый,   серебристый,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  Но рукой его не тронь.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  Станет капелькою чистой,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  Если сядет на ладонь.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 </a:t>
            </a:r>
            <a:r>
              <a:rPr lang="ru-RU" sz="3600" dirty="0" smtClean="0">
                <a:solidFill>
                  <a:schemeClr val="tx2"/>
                </a:solidFill>
                <a:latin typeface="Arial Black" pitchFamily="34" charset="0"/>
              </a:rPr>
              <a:t>2. Бел, да не сахар,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sz="3600" dirty="0" smtClean="0">
                <a:solidFill>
                  <a:schemeClr val="tx2"/>
                </a:solidFill>
                <a:latin typeface="Arial Black" pitchFamily="34" charset="0"/>
              </a:rPr>
              <a:t>     Ног нет, а идёт.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                                  </a:t>
            </a:r>
            <a:endParaRPr lang="ru-RU" sz="32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>
              <a:buNone/>
            </a:pPr>
            <a:endParaRPr lang="ru-RU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7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4000" dirty="0" smtClean="0">
                <a:solidFill>
                  <a:schemeClr val="tx2"/>
                </a:solidFill>
                <a:latin typeface="Arial Black" pitchFamily="34" charset="0"/>
              </a:rPr>
              <a:t>3. Рыбам зиму жить тепло: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sz="4000" dirty="0" smtClean="0">
                <a:solidFill>
                  <a:schemeClr val="tx2"/>
                </a:solidFill>
                <a:latin typeface="Arial Black" pitchFamily="34" charset="0"/>
              </a:rPr>
              <a:t>   Крыша – толстое стекло.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                                   </a:t>
            </a:r>
            <a:endParaRPr lang="ru-RU" sz="32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 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4. Мальчишек   радостный народ,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Коньками звучно режет …  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                                   </a:t>
            </a:r>
            <a:endParaRPr lang="ru-RU" sz="3200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70C0"/>
                </a:solidFill>
                <a:latin typeface="Arial Black" pitchFamily="34" charset="0"/>
              </a:rPr>
              <a:t>Урок - исследование</a:t>
            </a:r>
            <a:endParaRPr lang="ru-RU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sz="85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Какие свойства имеют</a:t>
            </a:r>
            <a:endParaRPr lang="ru-RU" sz="85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Black" pitchFamily="34" charset="0"/>
            </a:endParaRPr>
          </a:p>
          <a:p>
            <a:pPr algn="ctr">
              <a:buNone/>
            </a:pPr>
            <a:r>
              <a:rPr lang="ru-RU" sz="85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 снег и лёд?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</a:t>
            </a:r>
            <a:endParaRPr lang="ru-RU" dirty="0"/>
          </a:p>
        </p:txBody>
      </p:sp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169</TotalTime>
  <Words>201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МБОУ «Бурлинская средняя (полная) общеобразовательная школа» Бурлинского района Алтайского края</vt:lpstr>
      <vt:lpstr>Слайд 2</vt:lpstr>
      <vt:lpstr>Слайд 3</vt:lpstr>
      <vt:lpstr>Слайд 4</vt:lpstr>
      <vt:lpstr>Мы такие разные</vt:lpstr>
      <vt:lpstr>Слайд 6</vt:lpstr>
      <vt:lpstr>Отгадайте загадки</vt:lpstr>
      <vt:lpstr>Слайд 8</vt:lpstr>
      <vt:lpstr>Урок - исследование</vt:lpstr>
      <vt:lpstr>Слайд 10</vt:lpstr>
      <vt:lpstr>          СНЕГ                ЛЁД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женя</dc:creator>
  <cp:lastModifiedBy>женя</cp:lastModifiedBy>
  <cp:revision>18</cp:revision>
  <dcterms:created xsi:type="dcterms:W3CDTF">2012-01-06T14:36:32Z</dcterms:created>
  <dcterms:modified xsi:type="dcterms:W3CDTF">2012-01-12T16:57:07Z</dcterms:modified>
</cp:coreProperties>
</file>